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425" r:id="rId2"/>
    <p:sldId id="518" r:id="rId3"/>
    <p:sldId id="494" r:id="rId4"/>
    <p:sldId id="497" r:id="rId5"/>
    <p:sldId id="447" r:id="rId6"/>
    <p:sldId id="448" r:id="rId7"/>
    <p:sldId id="495" r:id="rId8"/>
    <p:sldId id="449" r:id="rId9"/>
    <p:sldId id="450" r:id="rId10"/>
    <p:sldId id="451" r:id="rId11"/>
    <p:sldId id="452" r:id="rId12"/>
    <p:sldId id="453" r:id="rId13"/>
    <p:sldId id="524" r:id="rId14"/>
    <p:sldId id="521" r:id="rId15"/>
    <p:sldId id="523" r:id="rId16"/>
    <p:sldId id="500" r:id="rId17"/>
    <p:sldId id="525" r:id="rId18"/>
    <p:sldId id="526" r:id="rId19"/>
    <p:sldId id="527" r:id="rId20"/>
    <p:sldId id="528" r:id="rId21"/>
    <p:sldId id="529" r:id="rId22"/>
    <p:sldId id="530" r:id="rId23"/>
    <p:sldId id="531" r:id="rId24"/>
    <p:sldId id="532" r:id="rId25"/>
    <p:sldId id="533" r:id="rId26"/>
    <p:sldId id="534" r:id="rId27"/>
    <p:sldId id="535" r:id="rId28"/>
    <p:sldId id="536" r:id="rId29"/>
    <p:sldId id="537" r:id="rId30"/>
    <p:sldId id="538" r:id="rId31"/>
    <p:sldId id="539" r:id="rId32"/>
  </p:sldIdLst>
  <p:sldSz cx="9144000" cy="6858000" type="screen4x3"/>
  <p:notesSz cx="6858000" cy="9144000"/>
  <p:custDataLst>
    <p:tags r:id="rId3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3" autoAdjust="0"/>
    <p:restoredTop sz="94591" autoAdjust="0"/>
  </p:normalViewPr>
  <p:slideViewPr>
    <p:cSldViewPr>
      <p:cViewPr varScale="1">
        <p:scale>
          <a:sx n="85" d="100"/>
          <a:sy n="85" d="100"/>
        </p:scale>
        <p:origin x="36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75" d="100"/>
          <a:sy n="75" d="100"/>
        </p:scale>
        <p:origin x="1338" y="-399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gs" Target="tags/tag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828800" y="0"/>
            <a:ext cx="381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676400" y="8686800"/>
            <a:ext cx="388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r>
              <a:rPr lang="en-US" dirty="0"/>
              <a:t>Unpublished work (c) 2002-2021 ETS</a:t>
            </a:r>
          </a:p>
        </p:txBody>
      </p:sp>
      <p:sp>
        <p:nvSpPr>
          <p:cNvPr id="94213" name="Rectangle 6"/>
          <p:cNvSpPr>
            <a:spLocks noChangeArrowheads="1"/>
          </p:cNvSpPr>
          <p:nvPr/>
        </p:nvSpPr>
        <p:spPr bwMode="auto">
          <a:xfrm>
            <a:off x="6496050" y="0"/>
            <a:ext cx="3619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fld id="{F7CCAC06-1289-426C-8DF6-AFDA15D69E97}" type="slidenum">
              <a:rPr lang="en-US" sz="1200"/>
              <a:pPr/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7906099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r>
              <a:rPr lang="en-US" dirty="0"/>
              <a:t>Unpublished work (c) 2002-2021 ETS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EC2A1B6-4970-4348-B043-3009EDE6EC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399634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MS PGothic" pitchFamily="34" charset="-128"/>
        <a:cs typeface="ＭＳ Ｐゴシック" pitchFamily="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wmf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200"/>
              <a:t>April, 2014</a:t>
            </a:r>
          </a:p>
        </p:txBody>
      </p:sp>
      <p:sp>
        <p:nvSpPr>
          <p:cNvPr id="5427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200"/>
              <a:t>Unpublished work (c) 2002-2014 ETS</a:t>
            </a:r>
          </a:p>
        </p:txBody>
      </p:sp>
      <p:sp>
        <p:nvSpPr>
          <p:cNvPr id="542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701D6BB6-6D3A-4136-B4C5-28DCF9FB326C}" type="slidenum">
              <a:rPr lang="en-US" sz="1200"/>
              <a:pPr eaLnBrk="1" hangingPunct="1"/>
              <a:t>1</a:t>
            </a:fld>
            <a:endParaRPr lang="en-US" sz="1200"/>
          </a:p>
        </p:txBody>
      </p:sp>
      <p:sp>
        <p:nvSpPr>
          <p:cNvPr id="542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solidFill>
            <a:srgbClr val="FFFFFF"/>
          </a:solidFill>
          <a:ln/>
        </p:spPr>
      </p:sp>
      <p:sp>
        <p:nvSpPr>
          <p:cNvPr id="5427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2" tIns="45716" rIns="91432" bIns="45716"/>
          <a:lstStyle/>
          <a:p>
            <a:pPr eaLnBrk="1" hangingPunct="1"/>
            <a:endParaRPr 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1277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200"/>
              <a:t>April, 2014</a:t>
            </a:r>
          </a:p>
        </p:txBody>
      </p:sp>
      <p:sp>
        <p:nvSpPr>
          <p:cNvPr id="6144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200"/>
              <a:t>Unpublished work (c) 2002-2014 ETS</a:t>
            </a:r>
          </a:p>
        </p:txBody>
      </p:sp>
      <p:sp>
        <p:nvSpPr>
          <p:cNvPr id="6144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DD983BDC-650D-4186-9B94-69AB2F4E2087}" type="slidenum">
              <a:rPr lang="en-US" sz="1200"/>
              <a:pPr eaLnBrk="1" hangingPunct="1"/>
              <a:t>11</a:t>
            </a:fld>
            <a:endParaRPr lang="en-US" sz="1200"/>
          </a:p>
        </p:txBody>
      </p:sp>
      <p:sp>
        <p:nvSpPr>
          <p:cNvPr id="614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4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956" tIns="45979" rIns="91956" bIns="45979"/>
          <a:lstStyle/>
          <a:p>
            <a:pPr eaLnBrk="1" hangingPunct="1"/>
            <a:endParaRPr 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44734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200"/>
              <a:t>April, 2014</a:t>
            </a:r>
          </a:p>
        </p:txBody>
      </p:sp>
      <p:sp>
        <p:nvSpPr>
          <p:cNvPr id="6246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200"/>
              <a:t>Unpublished work (c) 2002-2014 ETS</a:t>
            </a:r>
          </a:p>
        </p:txBody>
      </p:sp>
      <p:sp>
        <p:nvSpPr>
          <p:cNvPr id="6246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0B136D01-B493-41C0-B88E-E153FE2FEC70}" type="slidenum">
              <a:rPr lang="en-US" sz="1200"/>
              <a:pPr eaLnBrk="1" hangingPunct="1"/>
              <a:t>12</a:t>
            </a:fld>
            <a:endParaRPr lang="en-US" sz="1200"/>
          </a:p>
        </p:txBody>
      </p:sp>
      <p:sp>
        <p:nvSpPr>
          <p:cNvPr id="624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247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956" tIns="45979" rIns="91956" bIns="45979"/>
          <a:lstStyle/>
          <a:p>
            <a:pPr eaLnBrk="1" hangingPunct="1"/>
            <a:endParaRPr 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3782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8359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4793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08259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09206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60514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800238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6005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20452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100"/>
              <a:t>April, 2014</a:t>
            </a:r>
          </a:p>
        </p:txBody>
      </p:sp>
      <p:sp>
        <p:nvSpPr>
          <p:cNvPr id="205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100"/>
              <a:t>Unpublished work (c) 2002-2014 ETS</a:t>
            </a:r>
          </a:p>
        </p:txBody>
      </p:sp>
      <p:sp>
        <p:nvSpPr>
          <p:cNvPr id="20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B21DC690-A22C-4D2C-9DE7-34A6E25B154D}" type="slidenum">
              <a:rPr lang="en-US" sz="1100"/>
              <a:pPr eaLnBrk="1" hangingPunct="1"/>
              <a:t>2</a:t>
            </a:fld>
            <a:endParaRPr lang="en-US" sz="1100"/>
          </a:p>
        </p:txBody>
      </p:sp>
      <p:sp>
        <p:nvSpPr>
          <p:cNvPr id="205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4213"/>
            <a:ext cx="4570412" cy="3429000"/>
          </a:xfrm>
          <a:ln/>
        </p:spPr>
      </p:sp>
      <p:sp>
        <p:nvSpPr>
          <p:cNvPr id="2056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762000" y="4343400"/>
            <a:ext cx="5180013" cy="41163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104" tIns="46052" rIns="92104" bIns="46052"/>
          <a:lstStyle/>
          <a:p>
            <a:pPr eaLnBrk="1" hangingPunct="1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068388" y="6477000"/>
          <a:ext cx="685800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19065" imgH="419065" progId="Equation.3">
                  <p:embed/>
                </p:oleObj>
              </mc:Choice>
              <mc:Fallback>
                <p:oleObj name="Equation" r:id="rId3" imgW="419065" imgH="419065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8388" y="6477000"/>
                        <a:ext cx="685800" cy="25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2209800" y="6400800"/>
          <a:ext cx="534988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457200" imgH="457200" progId="Equation.3">
                  <p:embed/>
                </p:oleObj>
              </mc:Choice>
              <mc:Fallback>
                <p:oleObj name="Equation" r:id="rId5" imgW="457200" imgH="45720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6400800"/>
                        <a:ext cx="534988" cy="319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3472733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630663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321173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30492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April,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Unpublished work (c) 2002-2015 ETS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2A1B6-4970-4348-B043-3009EDE6EC5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8622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200"/>
              <a:t>April, 2014</a:t>
            </a:r>
          </a:p>
        </p:txBody>
      </p:sp>
      <p:sp>
        <p:nvSpPr>
          <p:cNvPr id="5529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200"/>
              <a:t>Unpublished work (c) 2002-2014 ETS</a:t>
            </a:r>
          </a:p>
        </p:txBody>
      </p:sp>
      <p:sp>
        <p:nvSpPr>
          <p:cNvPr id="5530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4414336B-9A1F-47AA-BA03-A270D152B5C1}" type="slidenum">
              <a:rPr lang="en-US" sz="1200"/>
              <a:pPr eaLnBrk="1" hangingPunct="1"/>
              <a:t>4</a:t>
            </a:fld>
            <a:endParaRPr lang="en-US" sz="1200"/>
          </a:p>
        </p:txBody>
      </p:sp>
      <p:sp>
        <p:nvSpPr>
          <p:cNvPr id="553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7413"/>
          </a:xfrm>
          <a:ln/>
        </p:spPr>
      </p:sp>
      <p:sp>
        <p:nvSpPr>
          <p:cNvPr id="553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63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>
                <a:latin typeface="Times New Roman" pitchFamily="18" charset="0"/>
              </a:rPr>
              <a:t>The first step in designing a test is to ascertain the purpose of the test.  What is the intended use?  Is it a test of general knowledge?  Is it a test of minimum competence?  It is a placement test?  The more specific you can be at this point, the better able you are to design a successful test.</a:t>
            </a:r>
          </a:p>
          <a:p>
            <a:pPr eaLnBrk="1" hangingPunct="1"/>
            <a:endParaRPr lang="en-US" dirty="0">
              <a:latin typeface="Times New Roman" pitchFamily="18" charset="0"/>
            </a:endParaRPr>
          </a:p>
          <a:p>
            <a:pPr eaLnBrk="1" hangingPunct="1"/>
            <a:r>
              <a:rPr lang="en-US" dirty="0">
                <a:latin typeface="Times New Roman" pitchFamily="18" charset="0"/>
              </a:rPr>
              <a:t>Test design should also consider the intended population.  Test assemblers need to make sure they construct a test at the appropriate level of difficulty for the target population. For example, a history test designed for 10-year-olds will probably look much different than a history test designed for college students.</a:t>
            </a:r>
          </a:p>
        </p:txBody>
      </p:sp>
    </p:spTree>
    <p:extLst>
      <p:ext uri="{BB962C8B-B14F-4D97-AF65-F5344CB8AC3E}">
        <p14:creationId xmlns:p14="http://schemas.microsoft.com/office/powerpoint/2010/main" val="2437098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200"/>
              <a:t>April, 2014</a:t>
            </a:r>
          </a:p>
        </p:txBody>
      </p:sp>
      <p:sp>
        <p:nvSpPr>
          <p:cNvPr id="5632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200"/>
              <a:t>Unpublished work (c) 2002-2014 ETS</a:t>
            </a:r>
          </a:p>
        </p:txBody>
      </p:sp>
      <p:sp>
        <p:nvSpPr>
          <p:cNvPr id="5632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75B20FE4-9139-428B-ACB5-5E579218D0FE}" type="slidenum">
              <a:rPr lang="en-US" sz="1200"/>
              <a:pPr eaLnBrk="1" hangingPunct="1"/>
              <a:t>5</a:t>
            </a:fld>
            <a:endParaRPr lang="en-US" sz="1200"/>
          </a:p>
        </p:txBody>
      </p:sp>
      <p:sp>
        <p:nvSpPr>
          <p:cNvPr id="563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632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1372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200"/>
              <a:t>April, 2014</a:t>
            </a:r>
          </a:p>
        </p:txBody>
      </p:sp>
      <p:sp>
        <p:nvSpPr>
          <p:cNvPr id="5734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200"/>
              <a:t>Unpublished work (c) 2002-2014 ETS</a:t>
            </a:r>
          </a:p>
        </p:txBody>
      </p:sp>
      <p:sp>
        <p:nvSpPr>
          <p:cNvPr id="5734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F90F0A1A-CF50-4475-BF4C-1618C237FFC6}" type="slidenum">
              <a:rPr lang="en-US" sz="1200"/>
              <a:pPr eaLnBrk="1" hangingPunct="1"/>
              <a:t>6</a:t>
            </a:fld>
            <a:endParaRPr lang="en-US" sz="1200"/>
          </a:p>
        </p:txBody>
      </p:sp>
      <p:sp>
        <p:nvSpPr>
          <p:cNvPr id="573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735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81796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200"/>
              <a:t>April, 2014</a:t>
            </a:r>
          </a:p>
        </p:txBody>
      </p:sp>
      <p:sp>
        <p:nvSpPr>
          <p:cNvPr id="5837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200"/>
              <a:t>Unpublished work (c) 2002-2014 ETS</a:t>
            </a:r>
          </a:p>
        </p:txBody>
      </p:sp>
      <p:sp>
        <p:nvSpPr>
          <p:cNvPr id="5837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3AF839DE-D570-432D-BC79-DC4D7A74E934}" type="slidenum">
              <a:rPr lang="en-US" sz="1200"/>
              <a:pPr eaLnBrk="1" hangingPunct="1"/>
              <a:t>8</a:t>
            </a:fld>
            <a:endParaRPr lang="en-US" sz="1200"/>
          </a:p>
        </p:txBody>
      </p:sp>
      <p:sp>
        <p:nvSpPr>
          <p:cNvPr id="583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837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956" tIns="45979" rIns="91956" bIns="45979"/>
          <a:lstStyle/>
          <a:p>
            <a:pPr eaLnBrk="1" hangingPunct="1"/>
            <a:endParaRPr 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1121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200"/>
              <a:t>April, 2014</a:t>
            </a:r>
          </a:p>
        </p:txBody>
      </p:sp>
      <p:sp>
        <p:nvSpPr>
          <p:cNvPr id="5939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200"/>
              <a:t>Unpublished work (c) 2002-2014 ETS</a:t>
            </a:r>
          </a:p>
        </p:txBody>
      </p:sp>
      <p:sp>
        <p:nvSpPr>
          <p:cNvPr id="5939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64D3EE8C-5809-4EA8-873B-BCFE3671C229}" type="slidenum">
              <a:rPr lang="en-US" sz="1200"/>
              <a:pPr eaLnBrk="1" hangingPunct="1"/>
              <a:t>9</a:t>
            </a:fld>
            <a:endParaRPr lang="en-US" sz="1200"/>
          </a:p>
        </p:txBody>
      </p:sp>
      <p:sp>
        <p:nvSpPr>
          <p:cNvPr id="593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939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956" tIns="45979" rIns="91956" bIns="45979"/>
          <a:lstStyle/>
          <a:p>
            <a:pPr eaLnBrk="1" hangingPunct="1"/>
            <a:endParaRPr 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25354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200"/>
              <a:t>April, 2014</a:t>
            </a:r>
          </a:p>
        </p:txBody>
      </p:sp>
      <p:sp>
        <p:nvSpPr>
          <p:cNvPr id="6041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200"/>
              <a:t>Unpublished work (c) 2002-2014 ETS</a:t>
            </a:r>
          </a:p>
        </p:txBody>
      </p:sp>
      <p:sp>
        <p:nvSpPr>
          <p:cNvPr id="6042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F7DDC06E-2117-4888-BEB7-315A0E23D236}" type="slidenum">
              <a:rPr lang="en-US" sz="1200"/>
              <a:pPr eaLnBrk="1" hangingPunct="1"/>
              <a:t>10</a:t>
            </a:fld>
            <a:endParaRPr lang="en-US" sz="1200"/>
          </a:p>
        </p:txBody>
      </p:sp>
      <p:sp>
        <p:nvSpPr>
          <p:cNvPr id="604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042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956" tIns="45979" rIns="91956" bIns="45979"/>
          <a:lstStyle/>
          <a:p>
            <a:pPr eaLnBrk="1" hangingPunct="1"/>
            <a:endParaRPr 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255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May 2021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2021 NCME Tutorial: Bayesian Networks in Educational Assessment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00D22-DF46-40DC-B24F-8C8F14A47B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588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2019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2021 NCME Tutorial: Bayesian Networks in Educational Assessment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5E1249-74C7-48C7-AE5E-70175C83D1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428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/>
          </p:cNvSpPr>
          <p:nvPr userDrawn="1"/>
        </p:nvSpPr>
        <p:spPr bwMode="auto">
          <a:xfrm>
            <a:off x="838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200" dirty="0"/>
              <a:t>May 2021</a:t>
            </a:r>
          </a:p>
        </p:txBody>
      </p:sp>
      <p:sp>
        <p:nvSpPr>
          <p:cNvPr id="3" name="Footer Placeholder 2"/>
          <p:cNvSpPr txBox="1">
            <a:spLocks/>
          </p:cNvSpPr>
          <p:nvPr userDrawn="1"/>
        </p:nvSpPr>
        <p:spPr bwMode="auto">
          <a:xfrm>
            <a:off x="3200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1200" dirty="0"/>
              <a:t>2021 NCME Tutorial: Bayesian Networks in Educational Assessment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6B3FD57-55A9-4453-973C-47D8C4AD89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16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May 2019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2021 NCME Tutorial: Bayesian Networks in Educational Assessment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00D22-DF46-40DC-B24F-8C8F14A47B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064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r>
              <a:rPr lang="en-US" dirty="0"/>
              <a:t>May 2021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r>
              <a:rPr lang="en-US" dirty="0"/>
              <a:t>2021 NCME Tutorial: Bayesian Networks in Educational Assessment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5F00D22-DF46-40DC-B24F-8C8F14A47BC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8" r:id="rId2"/>
    <p:sldLayoutId id="2147483743" r:id="rId3"/>
    <p:sldLayoutId id="2147483744" r:id="rId4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ＭＳ Ｐゴシック" pitchFamily="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" charset="0"/>
          <a:ea typeface="MS PGothic" pitchFamily="34" charset="-128"/>
          <a:cs typeface="ＭＳ Ｐゴシック" pitchFamily="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" charset="0"/>
          <a:ea typeface="MS PGothic" pitchFamily="34" charset="-128"/>
          <a:cs typeface="ＭＳ Ｐゴシック" pitchFamily="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" charset="0"/>
          <a:ea typeface="MS PGothic" pitchFamily="34" charset="-128"/>
          <a:cs typeface="ＭＳ Ｐゴシック" pitchFamily="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" charset="0"/>
          <a:ea typeface="MS PGothic" pitchFamily="34" charset="-128"/>
          <a:cs typeface="ＭＳ Ｐゴシック" pitchFamily="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ＭＳ Ｐゴシック" pitchFamily="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7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21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23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Text Box 2"/>
          <p:cNvSpPr txBox="1">
            <a:spLocks noChangeArrowheads="1"/>
          </p:cNvSpPr>
          <p:nvPr/>
        </p:nvSpPr>
        <p:spPr bwMode="auto">
          <a:xfrm>
            <a:off x="1499196" y="1048084"/>
            <a:ext cx="6679008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4000" b="1" dirty="0"/>
              <a:t>Bayesian Networks in</a:t>
            </a:r>
            <a:br>
              <a:rPr lang="en-US" sz="4000" b="1" dirty="0"/>
            </a:br>
            <a:r>
              <a:rPr lang="en-US" sz="4000" b="1" dirty="0"/>
              <a:t>Educational Assessment</a:t>
            </a:r>
          </a:p>
          <a:p>
            <a:pPr algn="ctr" eaLnBrk="1" hangingPunct="1"/>
            <a:r>
              <a:rPr lang="en-US" sz="4000" b="1" dirty="0"/>
              <a:t>Tutorial</a:t>
            </a:r>
          </a:p>
          <a:p>
            <a:pPr algn="ctr" eaLnBrk="1" hangingPunct="1"/>
            <a:r>
              <a:rPr lang="en-US" sz="3200" b="1" dirty="0"/>
              <a:t>Session I:</a:t>
            </a:r>
            <a:r>
              <a:rPr lang="en-US" sz="4400" b="1" dirty="0"/>
              <a:t> </a:t>
            </a:r>
            <a:r>
              <a:rPr lang="en-US" sz="3200" b="1" dirty="0"/>
              <a:t>Evidence Centered Design</a:t>
            </a:r>
            <a:r>
              <a:rPr lang="en-US" dirty="0"/>
              <a:t> </a:t>
            </a:r>
          </a:p>
          <a:p>
            <a:pPr algn="ctr" eaLnBrk="1" hangingPunct="1"/>
            <a:r>
              <a:rPr lang="en-US" sz="3200" b="1" dirty="0"/>
              <a:t>     Bayesian Networks</a:t>
            </a:r>
          </a:p>
        </p:txBody>
      </p:sp>
      <p:sp>
        <p:nvSpPr>
          <p:cNvPr id="30724" name="Text Box 5"/>
          <p:cNvSpPr txBox="1">
            <a:spLocks noChangeArrowheads="1"/>
          </p:cNvSpPr>
          <p:nvPr/>
        </p:nvSpPr>
        <p:spPr bwMode="auto">
          <a:xfrm>
            <a:off x="2438400" y="5819440"/>
            <a:ext cx="4800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/>
              <a:t>Unpublished work © 2002-2021 </a:t>
            </a:r>
          </a:p>
        </p:txBody>
      </p:sp>
      <p:sp>
        <p:nvSpPr>
          <p:cNvPr id="30725" name="Text Box 6"/>
          <p:cNvSpPr txBox="1">
            <a:spLocks noChangeArrowheads="1"/>
          </p:cNvSpPr>
          <p:nvPr/>
        </p:nvSpPr>
        <p:spPr bwMode="auto">
          <a:xfrm>
            <a:off x="2126456" y="4451629"/>
            <a:ext cx="542448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2800" dirty="0"/>
              <a:t>Duanli Yan, Diego Zapata, ETS</a:t>
            </a:r>
          </a:p>
          <a:p>
            <a:pPr algn="ctr" eaLnBrk="1" hangingPunct="1"/>
            <a:r>
              <a:rPr lang="en-US" sz="2800" dirty="0"/>
              <a:t>Russell Almond, FSU</a:t>
            </a:r>
          </a:p>
        </p:txBody>
      </p:sp>
      <p:pic>
        <p:nvPicPr>
          <p:cNvPr id="30726" name="Picture 6" descr="ets-logo_100x68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12700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B3FD57-55A9-4453-973C-47D8C4AD892D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72400" y="121920"/>
            <a:ext cx="990600" cy="9906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848600" cy="838200"/>
          </a:xfrm>
        </p:spPr>
        <p:txBody>
          <a:bodyPr/>
          <a:lstStyle/>
          <a:p>
            <a:pPr eaLnBrk="1" hangingPunct="1"/>
            <a:r>
              <a:rPr lang="en-US" sz="3500"/>
              <a:t>Conceptual Assessment Framework (CAF)</a:t>
            </a:r>
          </a:p>
        </p:txBody>
      </p:sp>
      <p:sp>
        <p:nvSpPr>
          <p:cNvPr id="38916" name="Freeform 3"/>
          <p:cNvSpPr>
            <a:spLocks/>
          </p:cNvSpPr>
          <p:nvPr/>
        </p:nvSpPr>
        <p:spPr bwMode="auto">
          <a:xfrm>
            <a:off x="1589088" y="5834063"/>
            <a:ext cx="1428750" cy="57150"/>
          </a:xfrm>
          <a:custGeom>
            <a:avLst/>
            <a:gdLst>
              <a:gd name="T0" fmla="*/ 2147483647 w 1799"/>
              <a:gd name="T1" fmla="*/ 0 h 73"/>
              <a:gd name="T2" fmla="*/ 0 w 1799"/>
              <a:gd name="T3" fmla="*/ 0 h 73"/>
              <a:gd name="T4" fmla="*/ 2147483647 w 1799"/>
              <a:gd name="T5" fmla="*/ 2147483647 h 73"/>
              <a:gd name="T6" fmla="*/ 2147483647 w 1799"/>
              <a:gd name="T7" fmla="*/ 2147483647 h 73"/>
              <a:gd name="T8" fmla="*/ 2147483647 w 1799"/>
              <a:gd name="T9" fmla="*/ 0 h 7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99"/>
              <a:gd name="T16" fmla="*/ 0 h 73"/>
              <a:gd name="T17" fmla="*/ 1799 w 1799"/>
              <a:gd name="T18" fmla="*/ 73 h 7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99" h="73">
                <a:moveTo>
                  <a:pt x="1728" y="0"/>
                </a:moveTo>
                <a:lnTo>
                  <a:pt x="0" y="0"/>
                </a:lnTo>
                <a:lnTo>
                  <a:pt x="73" y="73"/>
                </a:lnTo>
                <a:lnTo>
                  <a:pt x="1799" y="73"/>
                </a:lnTo>
                <a:lnTo>
                  <a:pt x="1728" y="0"/>
                </a:lnTo>
                <a:close/>
              </a:path>
            </a:pathLst>
          </a:custGeom>
          <a:solidFill>
            <a:srgbClr val="C0C0C0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17" name="Freeform 4"/>
          <p:cNvSpPr>
            <a:spLocks/>
          </p:cNvSpPr>
          <p:nvPr/>
        </p:nvSpPr>
        <p:spPr bwMode="auto">
          <a:xfrm>
            <a:off x="2960688" y="4578350"/>
            <a:ext cx="57150" cy="1312863"/>
          </a:xfrm>
          <a:custGeom>
            <a:avLst/>
            <a:gdLst>
              <a:gd name="T0" fmla="*/ 2147483647 w 71"/>
              <a:gd name="T1" fmla="*/ 2147483647 h 1655"/>
              <a:gd name="T2" fmla="*/ 0 w 71"/>
              <a:gd name="T3" fmla="*/ 2147483647 h 1655"/>
              <a:gd name="T4" fmla="*/ 0 w 71"/>
              <a:gd name="T5" fmla="*/ 0 h 1655"/>
              <a:gd name="T6" fmla="*/ 2147483647 w 71"/>
              <a:gd name="T7" fmla="*/ 2147483647 h 1655"/>
              <a:gd name="T8" fmla="*/ 2147483647 w 71"/>
              <a:gd name="T9" fmla="*/ 2147483647 h 16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1"/>
              <a:gd name="T16" fmla="*/ 0 h 1655"/>
              <a:gd name="T17" fmla="*/ 71 w 71"/>
              <a:gd name="T18" fmla="*/ 1655 h 16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1" h="1655">
                <a:moveTo>
                  <a:pt x="71" y="1655"/>
                </a:moveTo>
                <a:lnTo>
                  <a:pt x="0" y="1582"/>
                </a:lnTo>
                <a:lnTo>
                  <a:pt x="0" y="0"/>
                </a:lnTo>
                <a:lnTo>
                  <a:pt x="71" y="73"/>
                </a:lnTo>
                <a:lnTo>
                  <a:pt x="71" y="1655"/>
                </a:lnTo>
                <a:close/>
              </a:path>
            </a:pathLst>
          </a:custGeom>
          <a:solidFill>
            <a:srgbClr val="C0C0C0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18" name="Rectangle 5"/>
          <p:cNvSpPr>
            <a:spLocks noChangeArrowheads="1"/>
          </p:cNvSpPr>
          <p:nvPr/>
        </p:nvSpPr>
        <p:spPr bwMode="auto">
          <a:xfrm>
            <a:off x="1589088" y="4578350"/>
            <a:ext cx="1371600" cy="1255713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19" name="Rectangle 6"/>
          <p:cNvSpPr>
            <a:spLocks noChangeArrowheads="1"/>
          </p:cNvSpPr>
          <p:nvPr/>
        </p:nvSpPr>
        <p:spPr bwMode="auto">
          <a:xfrm>
            <a:off x="1600200" y="4648200"/>
            <a:ext cx="1298575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Proficiency Model(s)</a:t>
            </a:r>
            <a:endParaRPr lang="en-US">
              <a:latin typeface="Tahoma" pitchFamily="34" charset="0"/>
            </a:endParaRPr>
          </a:p>
        </p:txBody>
      </p:sp>
      <p:sp>
        <p:nvSpPr>
          <p:cNvPr id="38920" name="Freeform 7"/>
          <p:cNvSpPr>
            <a:spLocks/>
          </p:cNvSpPr>
          <p:nvPr/>
        </p:nvSpPr>
        <p:spPr bwMode="auto">
          <a:xfrm>
            <a:off x="2247900" y="5056188"/>
            <a:ext cx="114300" cy="114300"/>
          </a:xfrm>
          <a:custGeom>
            <a:avLst/>
            <a:gdLst>
              <a:gd name="T0" fmla="*/ 0 w 144"/>
              <a:gd name="T1" fmla="*/ 2147483647 h 144"/>
              <a:gd name="T2" fmla="*/ 2147483647 w 144"/>
              <a:gd name="T3" fmla="*/ 2147483647 h 144"/>
              <a:gd name="T4" fmla="*/ 2147483647 w 144"/>
              <a:gd name="T5" fmla="*/ 2147483647 h 144"/>
              <a:gd name="T6" fmla="*/ 2147483647 w 144"/>
              <a:gd name="T7" fmla="*/ 2147483647 h 144"/>
              <a:gd name="T8" fmla="*/ 2147483647 w 144"/>
              <a:gd name="T9" fmla="*/ 2147483647 h 144"/>
              <a:gd name="T10" fmla="*/ 2147483647 w 144"/>
              <a:gd name="T11" fmla="*/ 0 h 144"/>
              <a:gd name="T12" fmla="*/ 2147483647 w 144"/>
              <a:gd name="T13" fmla="*/ 2147483647 h 144"/>
              <a:gd name="T14" fmla="*/ 2147483647 w 144"/>
              <a:gd name="T15" fmla="*/ 2147483647 h 144"/>
              <a:gd name="T16" fmla="*/ 2147483647 w 144"/>
              <a:gd name="T17" fmla="*/ 2147483647 h 144"/>
              <a:gd name="T18" fmla="*/ 2147483647 w 144"/>
              <a:gd name="T19" fmla="*/ 2147483647 h 144"/>
              <a:gd name="T20" fmla="*/ 2147483647 w 144"/>
              <a:gd name="T21" fmla="*/ 2147483647 h 144"/>
              <a:gd name="T22" fmla="*/ 2147483647 w 144"/>
              <a:gd name="T23" fmla="*/ 2147483647 h 144"/>
              <a:gd name="T24" fmla="*/ 2147483647 w 144"/>
              <a:gd name="T25" fmla="*/ 2147483647 h 144"/>
              <a:gd name="T26" fmla="*/ 2147483647 w 144"/>
              <a:gd name="T27" fmla="*/ 2147483647 h 144"/>
              <a:gd name="T28" fmla="*/ 2147483647 w 144"/>
              <a:gd name="T29" fmla="*/ 2147483647 h 144"/>
              <a:gd name="T30" fmla="*/ 2147483647 w 144"/>
              <a:gd name="T31" fmla="*/ 2147483647 h 144"/>
              <a:gd name="T32" fmla="*/ 2147483647 w 144"/>
              <a:gd name="T33" fmla="*/ 2147483647 h 144"/>
              <a:gd name="T34" fmla="*/ 2147483647 w 144"/>
              <a:gd name="T35" fmla="*/ 2147483647 h 144"/>
              <a:gd name="T36" fmla="*/ 2147483647 w 144"/>
              <a:gd name="T37" fmla="*/ 2147483647 h 144"/>
              <a:gd name="T38" fmla="*/ 2147483647 w 144"/>
              <a:gd name="T39" fmla="*/ 2147483647 h 144"/>
              <a:gd name="T40" fmla="*/ 0 w 144"/>
              <a:gd name="T41" fmla="*/ 2147483647 h 144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44"/>
              <a:gd name="T64" fmla="*/ 0 h 144"/>
              <a:gd name="T65" fmla="*/ 144 w 144"/>
              <a:gd name="T66" fmla="*/ 144 h 144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44" h="144">
                <a:moveTo>
                  <a:pt x="0" y="73"/>
                </a:moveTo>
                <a:lnTo>
                  <a:pt x="4" y="50"/>
                </a:lnTo>
                <a:lnTo>
                  <a:pt x="16" y="31"/>
                </a:lnTo>
                <a:lnTo>
                  <a:pt x="31" y="13"/>
                </a:lnTo>
                <a:lnTo>
                  <a:pt x="50" y="4"/>
                </a:lnTo>
                <a:lnTo>
                  <a:pt x="73" y="0"/>
                </a:lnTo>
                <a:lnTo>
                  <a:pt x="96" y="4"/>
                </a:lnTo>
                <a:lnTo>
                  <a:pt x="116" y="13"/>
                </a:lnTo>
                <a:lnTo>
                  <a:pt x="131" y="31"/>
                </a:lnTo>
                <a:lnTo>
                  <a:pt x="142" y="50"/>
                </a:lnTo>
                <a:lnTo>
                  <a:pt x="144" y="73"/>
                </a:lnTo>
                <a:lnTo>
                  <a:pt x="142" y="94"/>
                </a:lnTo>
                <a:lnTo>
                  <a:pt x="131" y="115"/>
                </a:lnTo>
                <a:lnTo>
                  <a:pt x="116" y="130"/>
                </a:lnTo>
                <a:lnTo>
                  <a:pt x="96" y="140"/>
                </a:lnTo>
                <a:lnTo>
                  <a:pt x="73" y="144"/>
                </a:lnTo>
                <a:lnTo>
                  <a:pt x="50" y="140"/>
                </a:lnTo>
                <a:lnTo>
                  <a:pt x="31" y="130"/>
                </a:lnTo>
                <a:lnTo>
                  <a:pt x="16" y="115"/>
                </a:lnTo>
                <a:lnTo>
                  <a:pt x="4" y="94"/>
                </a:lnTo>
                <a:lnTo>
                  <a:pt x="0" y="73"/>
                </a:lnTo>
                <a:close/>
              </a:path>
            </a:pathLst>
          </a:custGeom>
          <a:solidFill>
            <a:srgbClr val="008000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21" name="Freeform 8"/>
          <p:cNvSpPr>
            <a:spLocks/>
          </p:cNvSpPr>
          <p:nvPr/>
        </p:nvSpPr>
        <p:spPr bwMode="auto">
          <a:xfrm>
            <a:off x="2247900" y="5341938"/>
            <a:ext cx="114300" cy="114300"/>
          </a:xfrm>
          <a:custGeom>
            <a:avLst/>
            <a:gdLst>
              <a:gd name="T0" fmla="*/ 0 w 144"/>
              <a:gd name="T1" fmla="*/ 2147483647 h 144"/>
              <a:gd name="T2" fmla="*/ 2147483647 w 144"/>
              <a:gd name="T3" fmla="*/ 2147483647 h 144"/>
              <a:gd name="T4" fmla="*/ 2147483647 w 144"/>
              <a:gd name="T5" fmla="*/ 2147483647 h 144"/>
              <a:gd name="T6" fmla="*/ 2147483647 w 144"/>
              <a:gd name="T7" fmla="*/ 2147483647 h 144"/>
              <a:gd name="T8" fmla="*/ 2147483647 w 144"/>
              <a:gd name="T9" fmla="*/ 2147483647 h 144"/>
              <a:gd name="T10" fmla="*/ 2147483647 w 144"/>
              <a:gd name="T11" fmla="*/ 0 h 144"/>
              <a:gd name="T12" fmla="*/ 2147483647 w 144"/>
              <a:gd name="T13" fmla="*/ 2147483647 h 144"/>
              <a:gd name="T14" fmla="*/ 2147483647 w 144"/>
              <a:gd name="T15" fmla="*/ 2147483647 h 144"/>
              <a:gd name="T16" fmla="*/ 2147483647 w 144"/>
              <a:gd name="T17" fmla="*/ 2147483647 h 144"/>
              <a:gd name="T18" fmla="*/ 2147483647 w 144"/>
              <a:gd name="T19" fmla="*/ 2147483647 h 144"/>
              <a:gd name="T20" fmla="*/ 2147483647 w 144"/>
              <a:gd name="T21" fmla="*/ 2147483647 h 144"/>
              <a:gd name="T22" fmla="*/ 2147483647 w 144"/>
              <a:gd name="T23" fmla="*/ 2147483647 h 144"/>
              <a:gd name="T24" fmla="*/ 2147483647 w 144"/>
              <a:gd name="T25" fmla="*/ 2147483647 h 144"/>
              <a:gd name="T26" fmla="*/ 2147483647 w 144"/>
              <a:gd name="T27" fmla="*/ 2147483647 h 144"/>
              <a:gd name="T28" fmla="*/ 2147483647 w 144"/>
              <a:gd name="T29" fmla="*/ 2147483647 h 144"/>
              <a:gd name="T30" fmla="*/ 2147483647 w 144"/>
              <a:gd name="T31" fmla="*/ 2147483647 h 144"/>
              <a:gd name="T32" fmla="*/ 2147483647 w 144"/>
              <a:gd name="T33" fmla="*/ 2147483647 h 144"/>
              <a:gd name="T34" fmla="*/ 2147483647 w 144"/>
              <a:gd name="T35" fmla="*/ 2147483647 h 144"/>
              <a:gd name="T36" fmla="*/ 2147483647 w 144"/>
              <a:gd name="T37" fmla="*/ 2147483647 h 144"/>
              <a:gd name="T38" fmla="*/ 2147483647 w 144"/>
              <a:gd name="T39" fmla="*/ 2147483647 h 144"/>
              <a:gd name="T40" fmla="*/ 0 w 144"/>
              <a:gd name="T41" fmla="*/ 2147483647 h 144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44"/>
              <a:gd name="T64" fmla="*/ 0 h 144"/>
              <a:gd name="T65" fmla="*/ 144 w 144"/>
              <a:gd name="T66" fmla="*/ 144 h 144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44" h="144">
                <a:moveTo>
                  <a:pt x="0" y="71"/>
                </a:moveTo>
                <a:lnTo>
                  <a:pt x="4" y="50"/>
                </a:lnTo>
                <a:lnTo>
                  <a:pt x="16" y="29"/>
                </a:lnTo>
                <a:lnTo>
                  <a:pt x="31" y="14"/>
                </a:lnTo>
                <a:lnTo>
                  <a:pt x="50" y="4"/>
                </a:lnTo>
                <a:lnTo>
                  <a:pt x="73" y="0"/>
                </a:lnTo>
                <a:lnTo>
                  <a:pt x="96" y="4"/>
                </a:lnTo>
                <a:lnTo>
                  <a:pt x="116" y="14"/>
                </a:lnTo>
                <a:lnTo>
                  <a:pt x="131" y="29"/>
                </a:lnTo>
                <a:lnTo>
                  <a:pt x="142" y="50"/>
                </a:lnTo>
                <a:lnTo>
                  <a:pt x="144" y="71"/>
                </a:lnTo>
                <a:lnTo>
                  <a:pt x="142" y="94"/>
                </a:lnTo>
                <a:lnTo>
                  <a:pt x="131" y="114"/>
                </a:lnTo>
                <a:lnTo>
                  <a:pt x="116" y="131"/>
                </a:lnTo>
                <a:lnTo>
                  <a:pt x="96" y="140"/>
                </a:lnTo>
                <a:lnTo>
                  <a:pt x="73" y="144"/>
                </a:lnTo>
                <a:lnTo>
                  <a:pt x="50" y="140"/>
                </a:lnTo>
                <a:lnTo>
                  <a:pt x="31" y="131"/>
                </a:lnTo>
                <a:lnTo>
                  <a:pt x="16" y="114"/>
                </a:lnTo>
                <a:lnTo>
                  <a:pt x="4" y="94"/>
                </a:lnTo>
                <a:lnTo>
                  <a:pt x="0" y="71"/>
                </a:lnTo>
                <a:close/>
              </a:path>
            </a:pathLst>
          </a:custGeom>
          <a:solidFill>
            <a:srgbClr val="008000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22" name="Freeform 9"/>
          <p:cNvSpPr>
            <a:spLocks/>
          </p:cNvSpPr>
          <p:nvPr/>
        </p:nvSpPr>
        <p:spPr bwMode="auto">
          <a:xfrm>
            <a:off x="2647950" y="5056188"/>
            <a:ext cx="114300" cy="114300"/>
          </a:xfrm>
          <a:custGeom>
            <a:avLst/>
            <a:gdLst>
              <a:gd name="T0" fmla="*/ 0 w 144"/>
              <a:gd name="T1" fmla="*/ 2147483647 h 144"/>
              <a:gd name="T2" fmla="*/ 2147483647 w 144"/>
              <a:gd name="T3" fmla="*/ 2147483647 h 144"/>
              <a:gd name="T4" fmla="*/ 2147483647 w 144"/>
              <a:gd name="T5" fmla="*/ 2147483647 h 144"/>
              <a:gd name="T6" fmla="*/ 2147483647 w 144"/>
              <a:gd name="T7" fmla="*/ 2147483647 h 144"/>
              <a:gd name="T8" fmla="*/ 2147483647 w 144"/>
              <a:gd name="T9" fmla="*/ 2147483647 h 144"/>
              <a:gd name="T10" fmla="*/ 2147483647 w 144"/>
              <a:gd name="T11" fmla="*/ 0 h 144"/>
              <a:gd name="T12" fmla="*/ 2147483647 w 144"/>
              <a:gd name="T13" fmla="*/ 2147483647 h 144"/>
              <a:gd name="T14" fmla="*/ 2147483647 w 144"/>
              <a:gd name="T15" fmla="*/ 2147483647 h 144"/>
              <a:gd name="T16" fmla="*/ 2147483647 w 144"/>
              <a:gd name="T17" fmla="*/ 2147483647 h 144"/>
              <a:gd name="T18" fmla="*/ 2147483647 w 144"/>
              <a:gd name="T19" fmla="*/ 2147483647 h 144"/>
              <a:gd name="T20" fmla="*/ 2147483647 w 144"/>
              <a:gd name="T21" fmla="*/ 2147483647 h 144"/>
              <a:gd name="T22" fmla="*/ 2147483647 w 144"/>
              <a:gd name="T23" fmla="*/ 2147483647 h 144"/>
              <a:gd name="T24" fmla="*/ 2147483647 w 144"/>
              <a:gd name="T25" fmla="*/ 2147483647 h 144"/>
              <a:gd name="T26" fmla="*/ 2147483647 w 144"/>
              <a:gd name="T27" fmla="*/ 2147483647 h 144"/>
              <a:gd name="T28" fmla="*/ 2147483647 w 144"/>
              <a:gd name="T29" fmla="*/ 2147483647 h 144"/>
              <a:gd name="T30" fmla="*/ 2147483647 w 144"/>
              <a:gd name="T31" fmla="*/ 2147483647 h 144"/>
              <a:gd name="T32" fmla="*/ 2147483647 w 144"/>
              <a:gd name="T33" fmla="*/ 2147483647 h 144"/>
              <a:gd name="T34" fmla="*/ 2147483647 w 144"/>
              <a:gd name="T35" fmla="*/ 2147483647 h 144"/>
              <a:gd name="T36" fmla="*/ 2147483647 w 144"/>
              <a:gd name="T37" fmla="*/ 2147483647 h 144"/>
              <a:gd name="T38" fmla="*/ 2147483647 w 144"/>
              <a:gd name="T39" fmla="*/ 2147483647 h 144"/>
              <a:gd name="T40" fmla="*/ 0 w 144"/>
              <a:gd name="T41" fmla="*/ 2147483647 h 144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44"/>
              <a:gd name="T64" fmla="*/ 0 h 144"/>
              <a:gd name="T65" fmla="*/ 144 w 144"/>
              <a:gd name="T66" fmla="*/ 144 h 144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44" h="144">
                <a:moveTo>
                  <a:pt x="0" y="73"/>
                </a:moveTo>
                <a:lnTo>
                  <a:pt x="4" y="50"/>
                </a:lnTo>
                <a:lnTo>
                  <a:pt x="13" y="31"/>
                </a:lnTo>
                <a:lnTo>
                  <a:pt x="29" y="13"/>
                </a:lnTo>
                <a:lnTo>
                  <a:pt x="50" y="4"/>
                </a:lnTo>
                <a:lnTo>
                  <a:pt x="73" y="0"/>
                </a:lnTo>
                <a:lnTo>
                  <a:pt x="94" y="4"/>
                </a:lnTo>
                <a:lnTo>
                  <a:pt x="115" y="13"/>
                </a:lnTo>
                <a:lnTo>
                  <a:pt x="130" y="31"/>
                </a:lnTo>
                <a:lnTo>
                  <a:pt x="140" y="50"/>
                </a:lnTo>
                <a:lnTo>
                  <a:pt x="144" y="73"/>
                </a:lnTo>
                <a:lnTo>
                  <a:pt x="140" y="94"/>
                </a:lnTo>
                <a:lnTo>
                  <a:pt x="130" y="115"/>
                </a:lnTo>
                <a:lnTo>
                  <a:pt x="115" y="130"/>
                </a:lnTo>
                <a:lnTo>
                  <a:pt x="94" y="140"/>
                </a:lnTo>
                <a:lnTo>
                  <a:pt x="73" y="144"/>
                </a:lnTo>
                <a:lnTo>
                  <a:pt x="50" y="140"/>
                </a:lnTo>
                <a:lnTo>
                  <a:pt x="29" y="130"/>
                </a:lnTo>
                <a:lnTo>
                  <a:pt x="13" y="115"/>
                </a:lnTo>
                <a:lnTo>
                  <a:pt x="4" y="94"/>
                </a:lnTo>
                <a:lnTo>
                  <a:pt x="0" y="73"/>
                </a:lnTo>
                <a:close/>
              </a:path>
            </a:pathLst>
          </a:custGeom>
          <a:solidFill>
            <a:srgbClr val="008000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23" name="Freeform 10"/>
          <p:cNvSpPr>
            <a:spLocks/>
          </p:cNvSpPr>
          <p:nvPr/>
        </p:nvSpPr>
        <p:spPr bwMode="auto">
          <a:xfrm>
            <a:off x="2647950" y="5227638"/>
            <a:ext cx="114300" cy="114300"/>
          </a:xfrm>
          <a:custGeom>
            <a:avLst/>
            <a:gdLst>
              <a:gd name="T0" fmla="*/ 0 w 144"/>
              <a:gd name="T1" fmla="*/ 2147483647 h 143"/>
              <a:gd name="T2" fmla="*/ 2147483647 w 144"/>
              <a:gd name="T3" fmla="*/ 2147483647 h 143"/>
              <a:gd name="T4" fmla="*/ 2147483647 w 144"/>
              <a:gd name="T5" fmla="*/ 2147483647 h 143"/>
              <a:gd name="T6" fmla="*/ 2147483647 w 144"/>
              <a:gd name="T7" fmla="*/ 2147483647 h 143"/>
              <a:gd name="T8" fmla="*/ 2147483647 w 144"/>
              <a:gd name="T9" fmla="*/ 2147483647 h 143"/>
              <a:gd name="T10" fmla="*/ 2147483647 w 144"/>
              <a:gd name="T11" fmla="*/ 0 h 143"/>
              <a:gd name="T12" fmla="*/ 2147483647 w 144"/>
              <a:gd name="T13" fmla="*/ 2147483647 h 143"/>
              <a:gd name="T14" fmla="*/ 2147483647 w 144"/>
              <a:gd name="T15" fmla="*/ 2147483647 h 143"/>
              <a:gd name="T16" fmla="*/ 2147483647 w 144"/>
              <a:gd name="T17" fmla="*/ 2147483647 h 143"/>
              <a:gd name="T18" fmla="*/ 2147483647 w 144"/>
              <a:gd name="T19" fmla="*/ 2147483647 h 143"/>
              <a:gd name="T20" fmla="*/ 2147483647 w 144"/>
              <a:gd name="T21" fmla="*/ 2147483647 h 143"/>
              <a:gd name="T22" fmla="*/ 2147483647 w 144"/>
              <a:gd name="T23" fmla="*/ 2147483647 h 143"/>
              <a:gd name="T24" fmla="*/ 2147483647 w 144"/>
              <a:gd name="T25" fmla="*/ 2147483647 h 143"/>
              <a:gd name="T26" fmla="*/ 2147483647 w 144"/>
              <a:gd name="T27" fmla="*/ 2147483647 h 143"/>
              <a:gd name="T28" fmla="*/ 2147483647 w 144"/>
              <a:gd name="T29" fmla="*/ 2147483647 h 143"/>
              <a:gd name="T30" fmla="*/ 2147483647 w 144"/>
              <a:gd name="T31" fmla="*/ 2147483647 h 143"/>
              <a:gd name="T32" fmla="*/ 2147483647 w 144"/>
              <a:gd name="T33" fmla="*/ 2147483647 h 143"/>
              <a:gd name="T34" fmla="*/ 2147483647 w 144"/>
              <a:gd name="T35" fmla="*/ 2147483647 h 143"/>
              <a:gd name="T36" fmla="*/ 2147483647 w 144"/>
              <a:gd name="T37" fmla="*/ 2147483647 h 143"/>
              <a:gd name="T38" fmla="*/ 2147483647 w 144"/>
              <a:gd name="T39" fmla="*/ 2147483647 h 143"/>
              <a:gd name="T40" fmla="*/ 0 w 144"/>
              <a:gd name="T41" fmla="*/ 2147483647 h 14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44"/>
              <a:gd name="T64" fmla="*/ 0 h 143"/>
              <a:gd name="T65" fmla="*/ 144 w 144"/>
              <a:gd name="T66" fmla="*/ 143 h 14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44" h="143">
                <a:moveTo>
                  <a:pt x="0" y="71"/>
                </a:moveTo>
                <a:lnTo>
                  <a:pt x="4" y="49"/>
                </a:lnTo>
                <a:lnTo>
                  <a:pt x="13" y="28"/>
                </a:lnTo>
                <a:lnTo>
                  <a:pt x="29" y="13"/>
                </a:lnTo>
                <a:lnTo>
                  <a:pt x="50" y="3"/>
                </a:lnTo>
                <a:lnTo>
                  <a:pt x="73" y="0"/>
                </a:lnTo>
                <a:lnTo>
                  <a:pt x="94" y="3"/>
                </a:lnTo>
                <a:lnTo>
                  <a:pt x="115" y="13"/>
                </a:lnTo>
                <a:lnTo>
                  <a:pt x="130" y="28"/>
                </a:lnTo>
                <a:lnTo>
                  <a:pt x="140" y="49"/>
                </a:lnTo>
                <a:lnTo>
                  <a:pt x="144" y="71"/>
                </a:lnTo>
                <a:lnTo>
                  <a:pt x="140" y="94"/>
                </a:lnTo>
                <a:lnTo>
                  <a:pt x="130" y="113"/>
                </a:lnTo>
                <a:lnTo>
                  <a:pt x="115" y="130"/>
                </a:lnTo>
                <a:lnTo>
                  <a:pt x="94" y="140"/>
                </a:lnTo>
                <a:lnTo>
                  <a:pt x="73" y="143"/>
                </a:lnTo>
                <a:lnTo>
                  <a:pt x="50" y="140"/>
                </a:lnTo>
                <a:lnTo>
                  <a:pt x="29" y="130"/>
                </a:lnTo>
                <a:lnTo>
                  <a:pt x="13" y="113"/>
                </a:lnTo>
                <a:lnTo>
                  <a:pt x="4" y="94"/>
                </a:lnTo>
                <a:lnTo>
                  <a:pt x="0" y="71"/>
                </a:lnTo>
                <a:close/>
              </a:path>
            </a:pathLst>
          </a:custGeom>
          <a:solidFill>
            <a:srgbClr val="008000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24" name="Freeform 11"/>
          <p:cNvSpPr>
            <a:spLocks/>
          </p:cNvSpPr>
          <p:nvPr/>
        </p:nvSpPr>
        <p:spPr bwMode="auto">
          <a:xfrm>
            <a:off x="2476500" y="5341938"/>
            <a:ext cx="114300" cy="114300"/>
          </a:xfrm>
          <a:custGeom>
            <a:avLst/>
            <a:gdLst>
              <a:gd name="T0" fmla="*/ 0 w 146"/>
              <a:gd name="T1" fmla="*/ 2147483647 h 144"/>
              <a:gd name="T2" fmla="*/ 2147483647 w 146"/>
              <a:gd name="T3" fmla="*/ 2147483647 h 144"/>
              <a:gd name="T4" fmla="*/ 2147483647 w 146"/>
              <a:gd name="T5" fmla="*/ 2147483647 h 144"/>
              <a:gd name="T6" fmla="*/ 2147483647 w 146"/>
              <a:gd name="T7" fmla="*/ 2147483647 h 144"/>
              <a:gd name="T8" fmla="*/ 2147483647 w 146"/>
              <a:gd name="T9" fmla="*/ 2147483647 h 144"/>
              <a:gd name="T10" fmla="*/ 2147483647 w 146"/>
              <a:gd name="T11" fmla="*/ 0 h 144"/>
              <a:gd name="T12" fmla="*/ 2147483647 w 146"/>
              <a:gd name="T13" fmla="*/ 2147483647 h 144"/>
              <a:gd name="T14" fmla="*/ 2147483647 w 146"/>
              <a:gd name="T15" fmla="*/ 2147483647 h 144"/>
              <a:gd name="T16" fmla="*/ 2147483647 w 146"/>
              <a:gd name="T17" fmla="*/ 2147483647 h 144"/>
              <a:gd name="T18" fmla="*/ 2147483647 w 146"/>
              <a:gd name="T19" fmla="*/ 2147483647 h 144"/>
              <a:gd name="T20" fmla="*/ 2147483647 w 146"/>
              <a:gd name="T21" fmla="*/ 2147483647 h 144"/>
              <a:gd name="T22" fmla="*/ 2147483647 w 146"/>
              <a:gd name="T23" fmla="*/ 2147483647 h 144"/>
              <a:gd name="T24" fmla="*/ 2147483647 w 146"/>
              <a:gd name="T25" fmla="*/ 2147483647 h 144"/>
              <a:gd name="T26" fmla="*/ 2147483647 w 146"/>
              <a:gd name="T27" fmla="*/ 2147483647 h 144"/>
              <a:gd name="T28" fmla="*/ 2147483647 w 146"/>
              <a:gd name="T29" fmla="*/ 2147483647 h 144"/>
              <a:gd name="T30" fmla="*/ 2147483647 w 146"/>
              <a:gd name="T31" fmla="*/ 2147483647 h 144"/>
              <a:gd name="T32" fmla="*/ 2147483647 w 146"/>
              <a:gd name="T33" fmla="*/ 2147483647 h 144"/>
              <a:gd name="T34" fmla="*/ 2147483647 w 146"/>
              <a:gd name="T35" fmla="*/ 2147483647 h 144"/>
              <a:gd name="T36" fmla="*/ 2147483647 w 146"/>
              <a:gd name="T37" fmla="*/ 2147483647 h 144"/>
              <a:gd name="T38" fmla="*/ 2147483647 w 146"/>
              <a:gd name="T39" fmla="*/ 2147483647 h 144"/>
              <a:gd name="T40" fmla="*/ 0 w 146"/>
              <a:gd name="T41" fmla="*/ 2147483647 h 144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46"/>
              <a:gd name="T64" fmla="*/ 0 h 144"/>
              <a:gd name="T65" fmla="*/ 146 w 146"/>
              <a:gd name="T66" fmla="*/ 144 h 144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46" h="144">
                <a:moveTo>
                  <a:pt x="0" y="71"/>
                </a:moveTo>
                <a:lnTo>
                  <a:pt x="4" y="50"/>
                </a:lnTo>
                <a:lnTo>
                  <a:pt x="15" y="29"/>
                </a:lnTo>
                <a:lnTo>
                  <a:pt x="31" y="14"/>
                </a:lnTo>
                <a:lnTo>
                  <a:pt x="50" y="4"/>
                </a:lnTo>
                <a:lnTo>
                  <a:pt x="73" y="0"/>
                </a:lnTo>
                <a:lnTo>
                  <a:pt x="96" y="4"/>
                </a:lnTo>
                <a:lnTo>
                  <a:pt x="115" y="14"/>
                </a:lnTo>
                <a:lnTo>
                  <a:pt x="131" y="29"/>
                </a:lnTo>
                <a:lnTo>
                  <a:pt x="142" y="50"/>
                </a:lnTo>
                <a:lnTo>
                  <a:pt x="146" y="71"/>
                </a:lnTo>
                <a:lnTo>
                  <a:pt x="142" y="94"/>
                </a:lnTo>
                <a:lnTo>
                  <a:pt x="131" y="114"/>
                </a:lnTo>
                <a:lnTo>
                  <a:pt x="115" y="131"/>
                </a:lnTo>
                <a:lnTo>
                  <a:pt x="96" y="140"/>
                </a:lnTo>
                <a:lnTo>
                  <a:pt x="73" y="144"/>
                </a:lnTo>
                <a:lnTo>
                  <a:pt x="50" y="140"/>
                </a:lnTo>
                <a:lnTo>
                  <a:pt x="31" y="131"/>
                </a:lnTo>
                <a:lnTo>
                  <a:pt x="15" y="114"/>
                </a:lnTo>
                <a:lnTo>
                  <a:pt x="4" y="94"/>
                </a:lnTo>
                <a:lnTo>
                  <a:pt x="0" y="71"/>
                </a:lnTo>
                <a:close/>
              </a:path>
            </a:pathLst>
          </a:custGeom>
          <a:solidFill>
            <a:srgbClr val="008000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25" name="Line 12"/>
          <p:cNvSpPr>
            <a:spLocks noChangeShapeType="1"/>
          </p:cNvSpPr>
          <p:nvPr/>
        </p:nvSpPr>
        <p:spPr bwMode="auto">
          <a:xfrm>
            <a:off x="2362200" y="5113338"/>
            <a:ext cx="231775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6" name="Freeform 13"/>
          <p:cNvSpPr>
            <a:spLocks/>
          </p:cNvSpPr>
          <p:nvPr/>
        </p:nvSpPr>
        <p:spPr bwMode="auto">
          <a:xfrm>
            <a:off x="2578100" y="5078413"/>
            <a:ext cx="69850" cy="69850"/>
          </a:xfrm>
          <a:custGeom>
            <a:avLst/>
            <a:gdLst>
              <a:gd name="T0" fmla="*/ 2147483647 w 88"/>
              <a:gd name="T1" fmla="*/ 2147483647 h 88"/>
              <a:gd name="T2" fmla="*/ 0 w 88"/>
              <a:gd name="T3" fmla="*/ 2147483647 h 88"/>
              <a:gd name="T4" fmla="*/ 2147483647 w 88"/>
              <a:gd name="T5" fmla="*/ 2147483647 h 88"/>
              <a:gd name="T6" fmla="*/ 2147483647 w 88"/>
              <a:gd name="T7" fmla="*/ 2147483647 h 88"/>
              <a:gd name="T8" fmla="*/ 2147483647 w 88"/>
              <a:gd name="T9" fmla="*/ 2147483647 h 88"/>
              <a:gd name="T10" fmla="*/ 2147483647 w 88"/>
              <a:gd name="T11" fmla="*/ 2147483647 h 88"/>
              <a:gd name="T12" fmla="*/ 2147483647 w 88"/>
              <a:gd name="T13" fmla="*/ 2147483647 h 88"/>
              <a:gd name="T14" fmla="*/ 2147483647 w 88"/>
              <a:gd name="T15" fmla="*/ 2147483647 h 88"/>
              <a:gd name="T16" fmla="*/ 2147483647 w 88"/>
              <a:gd name="T17" fmla="*/ 2147483647 h 88"/>
              <a:gd name="T18" fmla="*/ 2147483647 w 88"/>
              <a:gd name="T19" fmla="*/ 2147483647 h 88"/>
              <a:gd name="T20" fmla="*/ 2147483647 w 88"/>
              <a:gd name="T21" fmla="*/ 2147483647 h 88"/>
              <a:gd name="T22" fmla="*/ 2147483647 w 88"/>
              <a:gd name="T23" fmla="*/ 2147483647 h 88"/>
              <a:gd name="T24" fmla="*/ 2147483647 w 88"/>
              <a:gd name="T25" fmla="*/ 2147483647 h 88"/>
              <a:gd name="T26" fmla="*/ 2147483647 w 88"/>
              <a:gd name="T27" fmla="*/ 2147483647 h 88"/>
              <a:gd name="T28" fmla="*/ 2147483647 w 88"/>
              <a:gd name="T29" fmla="*/ 2147483647 h 88"/>
              <a:gd name="T30" fmla="*/ 2147483647 w 88"/>
              <a:gd name="T31" fmla="*/ 2147483647 h 88"/>
              <a:gd name="T32" fmla="*/ 2147483647 w 88"/>
              <a:gd name="T33" fmla="*/ 2147483647 h 88"/>
              <a:gd name="T34" fmla="*/ 2147483647 w 88"/>
              <a:gd name="T35" fmla="*/ 2147483647 h 88"/>
              <a:gd name="T36" fmla="*/ 0 w 88"/>
              <a:gd name="T37" fmla="*/ 0 h 88"/>
              <a:gd name="T38" fmla="*/ 2147483647 w 88"/>
              <a:gd name="T39" fmla="*/ 2147483647 h 8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88"/>
              <a:gd name="T61" fmla="*/ 0 h 88"/>
              <a:gd name="T62" fmla="*/ 88 w 88"/>
              <a:gd name="T63" fmla="*/ 88 h 88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88" h="88">
                <a:moveTo>
                  <a:pt x="88" y="44"/>
                </a:moveTo>
                <a:lnTo>
                  <a:pt x="0" y="88"/>
                </a:lnTo>
                <a:lnTo>
                  <a:pt x="2" y="82"/>
                </a:lnTo>
                <a:lnTo>
                  <a:pt x="3" y="78"/>
                </a:lnTo>
                <a:lnTo>
                  <a:pt x="5" y="73"/>
                </a:lnTo>
                <a:lnTo>
                  <a:pt x="7" y="67"/>
                </a:lnTo>
                <a:lnTo>
                  <a:pt x="9" y="63"/>
                </a:lnTo>
                <a:lnTo>
                  <a:pt x="9" y="57"/>
                </a:lnTo>
                <a:lnTo>
                  <a:pt x="9" y="51"/>
                </a:lnTo>
                <a:lnTo>
                  <a:pt x="9" y="46"/>
                </a:lnTo>
                <a:lnTo>
                  <a:pt x="9" y="40"/>
                </a:lnTo>
                <a:lnTo>
                  <a:pt x="9" y="36"/>
                </a:lnTo>
                <a:lnTo>
                  <a:pt x="9" y="30"/>
                </a:lnTo>
                <a:lnTo>
                  <a:pt x="9" y="25"/>
                </a:lnTo>
                <a:lnTo>
                  <a:pt x="7" y="19"/>
                </a:lnTo>
                <a:lnTo>
                  <a:pt x="5" y="15"/>
                </a:lnTo>
                <a:lnTo>
                  <a:pt x="3" y="9"/>
                </a:lnTo>
                <a:lnTo>
                  <a:pt x="2" y="3"/>
                </a:lnTo>
                <a:lnTo>
                  <a:pt x="0" y="0"/>
                </a:lnTo>
                <a:lnTo>
                  <a:pt x="88" y="4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7" name="Line 14"/>
          <p:cNvSpPr>
            <a:spLocks noChangeShapeType="1"/>
          </p:cNvSpPr>
          <p:nvPr/>
        </p:nvSpPr>
        <p:spPr bwMode="auto">
          <a:xfrm>
            <a:off x="2305050" y="5170488"/>
            <a:ext cx="1588" cy="1190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8" name="Freeform 15"/>
          <p:cNvSpPr>
            <a:spLocks/>
          </p:cNvSpPr>
          <p:nvPr/>
        </p:nvSpPr>
        <p:spPr bwMode="auto">
          <a:xfrm>
            <a:off x="2270125" y="5272088"/>
            <a:ext cx="69850" cy="69850"/>
          </a:xfrm>
          <a:custGeom>
            <a:avLst/>
            <a:gdLst>
              <a:gd name="T0" fmla="*/ 2147483647 w 88"/>
              <a:gd name="T1" fmla="*/ 2147483647 h 88"/>
              <a:gd name="T2" fmla="*/ 0 w 88"/>
              <a:gd name="T3" fmla="*/ 0 h 88"/>
              <a:gd name="T4" fmla="*/ 2147483647 w 88"/>
              <a:gd name="T5" fmla="*/ 2147483647 h 88"/>
              <a:gd name="T6" fmla="*/ 2147483647 w 88"/>
              <a:gd name="T7" fmla="*/ 2147483647 h 88"/>
              <a:gd name="T8" fmla="*/ 2147483647 w 88"/>
              <a:gd name="T9" fmla="*/ 2147483647 h 88"/>
              <a:gd name="T10" fmla="*/ 2147483647 w 88"/>
              <a:gd name="T11" fmla="*/ 2147483647 h 88"/>
              <a:gd name="T12" fmla="*/ 2147483647 w 88"/>
              <a:gd name="T13" fmla="*/ 2147483647 h 88"/>
              <a:gd name="T14" fmla="*/ 2147483647 w 88"/>
              <a:gd name="T15" fmla="*/ 2147483647 h 88"/>
              <a:gd name="T16" fmla="*/ 2147483647 w 88"/>
              <a:gd name="T17" fmla="*/ 2147483647 h 88"/>
              <a:gd name="T18" fmla="*/ 2147483647 w 88"/>
              <a:gd name="T19" fmla="*/ 2147483647 h 88"/>
              <a:gd name="T20" fmla="*/ 2147483647 w 88"/>
              <a:gd name="T21" fmla="*/ 2147483647 h 88"/>
              <a:gd name="T22" fmla="*/ 2147483647 w 88"/>
              <a:gd name="T23" fmla="*/ 2147483647 h 88"/>
              <a:gd name="T24" fmla="*/ 2147483647 w 88"/>
              <a:gd name="T25" fmla="*/ 2147483647 h 88"/>
              <a:gd name="T26" fmla="*/ 2147483647 w 88"/>
              <a:gd name="T27" fmla="*/ 2147483647 h 88"/>
              <a:gd name="T28" fmla="*/ 2147483647 w 88"/>
              <a:gd name="T29" fmla="*/ 2147483647 h 88"/>
              <a:gd name="T30" fmla="*/ 2147483647 w 88"/>
              <a:gd name="T31" fmla="*/ 2147483647 h 88"/>
              <a:gd name="T32" fmla="*/ 2147483647 w 88"/>
              <a:gd name="T33" fmla="*/ 2147483647 h 88"/>
              <a:gd name="T34" fmla="*/ 2147483647 w 88"/>
              <a:gd name="T35" fmla="*/ 2147483647 h 88"/>
              <a:gd name="T36" fmla="*/ 2147483647 w 88"/>
              <a:gd name="T37" fmla="*/ 0 h 88"/>
              <a:gd name="T38" fmla="*/ 2147483647 w 88"/>
              <a:gd name="T39" fmla="*/ 2147483647 h 8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88"/>
              <a:gd name="T61" fmla="*/ 0 h 88"/>
              <a:gd name="T62" fmla="*/ 88 w 88"/>
              <a:gd name="T63" fmla="*/ 88 h 88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88" h="88">
                <a:moveTo>
                  <a:pt x="44" y="88"/>
                </a:moveTo>
                <a:lnTo>
                  <a:pt x="0" y="0"/>
                </a:lnTo>
                <a:lnTo>
                  <a:pt x="6" y="2"/>
                </a:lnTo>
                <a:lnTo>
                  <a:pt x="10" y="4"/>
                </a:lnTo>
                <a:lnTo>
                  <a:pt x="16" y="6"/>
                </a:lnTo>
                <a:lnTo>
                  <a:pt x="19" y="8"/>
                </a:lnTo>
                <a:lnTo>
                  <a:pt x="25" y="8"/>
                </a:lnTo>
                <a:lnTo>
                  <a:pt x="31" y="10"/>
                </a:lnTo>
                <a:lnTo>
                  <a:pt x="37" y="10"/>
                </a:lnTo>
                <a:lnTo>
                  <a:pt x="42" y="10"/>
                </a:lnTo>
                <a:lnTo>
                  <a:pt x="46" y="10"/>
                </a:lnTo>
                <a:lnTo>
                  <a:pt x="52" y="10"/>
                </a:lnTo>
                <a:lnTo>
                  <a:pt x="58" y="10"/>
                </a:lnTo>
                <a:lnTo>
                  <a:pt x="63" y="8"/>
                </a:lnTo>
                <a:lnTo>
                  <a:pt x="67" y="8"/>
                </a:lnTo>
                <a:lnTo>
                  <a:pt x="73" y="6"/>
                </a:lnTo>
                <a:lnTo>
                  <a:pt x="79" y="4"/>
                </a:lnTo>
                <a:lnTo>
                  <a:pt x="83" y="2"/>
                </a:lnTo>
                <a:lnTo>
                  <a:pt x="88" y="0"/>
                </a:lnTo>
                <a:lnTo>
                  <a:pt x="44" y="8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9" name="Line 16"/>
          <p:cNvSpPr>
            <a:spLocks noChangeShapeType="1"/>
          </p:cNvSpPr>
          <p:nvPr/>
        </p:nvSpPr>
        <p:spPr bwMode="auto">
          <a:xfrm>
            <a:off x="2362200" y="5399088"/>
            <a:ext cx="61913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0" name="Freeform 17"/>
          <p:cNvSpPr>
            <a:spLocks/>
          </p:cNvSpPr>
          <p:nvPr/>
        </p:nvSpPr>
        <p:spPr bwMode="auto">
          <a:xfrm>
            <a:off x="2405063" y="5364163"/>
            <a:ext cx="71437" cy="69850"/>
          </a:xfrm>
          <a:custGeom>
            <a:avLst/>
            <a:gdLst>
              <a:gd name="T0" fmla="*/ 2147483647 w 88"/>
              <a:gd name="T1" fmla="*/ 2147483647 h 89"/>
              <a:gd name="T2" fmla="*/ 0 w 88"/>
              <a:gd name="T3" fmla="*/ 2147483647 h 89"/>
              <a:gd name="T4" fmla="*/ 2147483647 w 88"/>
              <a:gd name="T5" fmla="*/ 2147483647 h 89"/>
              <a:gd name="T6" fmla="*/ 2147483647 w 88"/>
              <a:gd name="T7" fmla="*/ 2147483647 h 89"/>
              <a:gd name="T8" fmla="*/ 2147483647 w 88"/>
              <a:gd name="T9" fmla="*/ 2147483647 h 89"/>
              <a:gd name="T10" fmla="*/ 2147483647 w 88"/>
              <a:gd name="T11" fmla="*/ 2147483647 h 89"/>
              <a:gd name="T12" fmla="*/ 2147483647 w 88"/>
              <a:gd name="T13" fmla="*/ 2147483647 h 89"/>
              <a:gd name="T14" fmla="*/ 2147483647 w 88"/>
              <a:gd name="T15" fmla="*/ 2147483647 h 89"/>
              <a:gd name="T16" fmla="*/ 2147483647 w 88"/>
              <a:gd name="T17" fmla="*/ 2147483647 h 89"/>
              <a:gd name="T18" fmla="*/ 2147483647 w 88"/>
              <a:gd name="T19" fmla="*/ 2147483647 h 89"/>
              <a:gd name="T20" fmla="*/ 2147483647 w 88"/>
              <a:gd name="T21" fmla="*/ 2147483647 h 89"/>
              <a:gd name="T22" fmla="*/ 2147483647 w 88"/>
              <a:gd name="T23" fmla="*/ 2147483647 h 89"/>
              <a:gd name="T24" fmla="*/ 2147483647 w 88"/>
              <a:gd name="T25" fmla="*/ 2147483647 h 89"/>
              <a:gd name="T26" fmla="*/ 2147483647 w 88"/>
              <a:gd name="T27" fmla="*/ 2147483647 h 89"/>
              <a:gd name="T28" fmla="*/ 2147483647 w 88"/>
              <a:gd name="T29" fmla="*/ 2147483647 h 89"/>
              <a:gd name="T30" fmla="*/ 2147483647 w 88"/>
              <a:gd name="T31" fmla="*/ 2147483647 h 89"/>
              <a:gd name="T32" fmla="*/ 2147483647 w 88"/>
              <a:gd name="T33" fmla="*/ 2147483647 h 89"/>
              <a:gd name="T34" fmla="*/ 2147483647 w 88"/>
              <a:gd name="T35" fmla="*/ 2147483647 h 89"/>
              <a:gd name="T36" fmla="*/ 0 w 88"/>
              <a:gd name="T37" fmla="*/ 0 h 89"/>
              <a:gd name="T38" fmla="*/ 2147483647 w 88"/>
              <a:gd name="T39" fmla="*/ 2147483647 h 89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88"/>
              <a:gd name="T61" fmla="*/ 0 h 89"/>
              <a:gd name="T62" fmla="*/ 88 w 88"/>
              <a:gd name="T63" fmla="*/ 89 h 89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88" h="89">
                <a:moveTo>
                  <a:pt x="88" y="44"/>
                </a:moveTo>
                <a:lnTo>
                  <a:pt x="0" y="89"/>
                </a:lnTo>
                <a:lnTo>
                  <a:pt x="4" y="85"/>
                </a:lnTo>
                <a:lnTo>
                  <a:pt x="6" y="79"/>
                </a:lnTo>
                <a:lnTo>
                  <a:pt x="8" y="75"/>
                </a:lnTo>
                <a:lnTo>
                  <a:pt x="8" y="69"/>
                </a:lnTo>
                <a:lnTo>
                  <a:pt x="9" y="64"/>
                </a:lnTo>
                <a:lnTo>
                  <a:pt x="9" y="58"/>
                </a:lnTo>
                <a:lnTo>
                  <a:pt x="11" y="54"/>
                </a:lnTo>
                <a:lnTo>
                  <a:pt x="11" y="48"/>
                </a:lnTo>
                <a:lnTo>
                  <a:pt x="11" y="43"/>
                </a:lnTo>
                <a:lnTo>
                  <a:pt x="11" y="37"/>
                </a:lnTo>
                <a:lnTo>
                  <a:pt x="9" y="31"/>
                </a:lnTo>
                <a:lnTo>
                  <a:pt x="9" y="27"/>
                </a:lnTo>
                <a:lnTo>
                  <a:pt x="8" y="21"/>
                </a:lnTo>
                <a:lnTo>
                  <a:pt x="8" y="16"/>
                </a:lnTo>
                <a:lnTo>
                  <a:pt x="6" y="10"/>
                </a:lnTo>
                <a:lnTo>
                  <a:pt x="4" y="6"/>
                </a:lnTo>
                <a:lnTo>
                  <a:pt x="0" y="0"/>
                </a:lnTo>
                <a:lnTo>
                  <a:pt x="88" y="4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1" name="Line 18"/>
          <p:cNvSpPr>
            <a:spLocks noChangeShapeType="1"/>
          </p:cNvSpPr>
          <p:nvPr/>
        </p:nvSpPr>
        <p:spPr bwMode="auto">
          <a:xfrm flipV="1">
            <a:off x="2590800" y="5365750"/>
            <a:ext cx="66675" cy="333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2" name="Freeform 19"/>
          <p:cNvSpPr>
            <a:spLocks/>
          </p:cNvSpPr>
          <p:nvPr/>
        </p:nvSpPr>
        <p:spPr bwMode="auto">
          <a:xfrm>
            <a:off x="2627313" y="5341938"/>
            <a:ext cx="77787" cy="63500"/>
          </a:xfrm>
          <a:custGeom>
            <a:avLst/>
            <a:gdLst>
              <a:gd name="T0" fmla="*/ 2147483647 w 100"/>
              <a:gd name="T1" fmla="*/ 0 h 79"/>
              <a:gd name="T2" fmla="*/ 2147483647 w 100"/>
              <a:gd name="T3" fmla="*/ 2147483647 h 79"/>
              <a:gd name="T4" fmla="*/ 2147483647 w 100"/>
              <a:gd name="T5" fmla="*/ 2147483647 h 79"/>
              <a:gd name="T6" fmla="*/ 2147483647 w 100"/>
              <a:gd name="T7" fmla="*/ 2147483647 h 79"/>
              <a:gd name="T8" fmla="*/ 2147483647 w 100"/>
              <a:gd name="T9" fmla="*/ 2147483647 h 79"/>
              <a:gd name="T10" fmla="*/ 2147483647 w 100"/>
              <a:gd name="T11" fmla="*/ 2147483647 h 79"/>
              <a:gd name="T12" fmla="*/ 2147483647 w 100"/>
              <a:gd name="T13" fmla="*/ 2147483647 h 79"/>
              <a:gd name="T14" fmla="*/ 2147483647 w 100"/>
              <a:gd name="T15" fmla="*/ 2147483647 h 79"/>
              <a:gd name="T16" fmla="*/ 2147483647 w 100"/>
              <a:gd name="T17" fmla="*/ 2147483647 h 79"/>
              <a:gd name="T18" fmla="*/ 2147483647 w 100"/>
              <a:gd name="T19" fmla="*/ 2147483647 h 79"/>
              <a:gd name="T20" fmla="*/ 2147483647 w 100"/>
              <a:gd name="T21" fmla="*/ 2147483647 h 79"/>
              <a:gd name="T22" fmla="*/ 2147483647 w 100"/>
              <a:gd name="T23" fmla="*/ 2147483647 h 79"/>
              <a:gd name="T24" fmla="*/ 2147483647 w 100"/>
              <a:gd name="T25" fmla="*/ 2147483647 h 79"/>
              <a:gd name="T26" fmla="*/ 2147483647 w 100"/>
              <a:gd name="T27" fmla="*/ 2147483647 h 79"/>
              <a:gd name="T28" fmla="*/ 2147483647 w 100"/>
              <a:gd name="T29" fmla="*/ 2147483647 h 79"/>
              <a:gd name="T30" fmla="*/ 2147483647 w 100"/>
              <a:gd name="T31" fmla="*/ 2147483647 h 79"/>
              <a:gd name="T32" fmla="*/ 2147483647 w 100"/>
              <a:gd name="T33" fmla="*/ 2147483647 h 79"/>
              <a:gd name="T34" fmla="*/ 2147483647 w 100"/>
              <a:gd name="T35" fmla="*/ 2147483647 h 79"/>
              <a:gd name="T36" fmla="*/ 0 w 100"/>
              <a:gd name="T37" fmla="*/ 0 h 79"/>
              <a:gd name="T38" fmla="*/ 2147483647 w 100"/>
              <a:gd name="T39" fmla="*/ 0 h 79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00"/>
              <a:gd name="T61" fmla="*/ 0 h 79"/>
              <a:gd name="T62" fmla="*/ 100 w 100"/>
              <a:gd name="T63" fmla="*/ 79 h 79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00" h="79">
                <a:moveTo>
                  <a:pt x="100" y="0"/>
                </a:moveTo>
                <a:lnTo>
                  <a:pt x="40" y="79"/>
                </a:lnTo>
                <a:lnTo>
                  <a:pt x="40" y="73"/>
                </a:lnTo>
                <a:lnTo>
                  <a:pt x="38" y="68"/>
                </a:lnTo>
                <a:lnTo>
                  <a:pt x="38" y="64"/>
                </a:lnTo>
                <a:lnTo>
                  <a:pt x="36" y="58"/>
                </a:lnTo>
                <a:lnTo>
                  <a:pt x="36" y="52"/>
                </a:lnTo>
                <a:lnTo>
                  <a:pt x="35" y="47"/>
                </a:lnTo>
                <a:lnTo>
                  <a:pt x="33" y="43"/>
                </a:lnTo>
                <a:lnTo>
                  <a:pt x="31" y="37"/>
                </a:lnTo>
                <a:lnTo>
                  <a:pt x="29" y="33"/>
                </a:lnTo>
                <a:lnTo>
                  <a:pt x="25" y="27"/>
                </a:lnTo>
                <a:lnTo>
                  <a:pt x="23" y="23"/>
                </a:lnTo>
                <a:lnTo>
                  <a:pt x="19" y="20"/>
                </a:lnTo>
                <a:lnTo>
                  <a:pt x="15" y="16"/>
                </a:lnTo>
                <a:lnTo>
                  <a:pt x="12" y="10"/>
                </a:lnTo>
                <a:lnTo>
                  <a:pt x="8" y="6"/>
                </a:lnTo>
                <a:lnTo>
                  <a:pt x="4" y="4"/>
                </a:lnTo>
                <a:lnTo>
                  <a:pt x="0" y="0"/>
                </a:lnTo>
                <a:lnTo>
                  <a:pt x="10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3" name="Line 20"/>
          <p:cNvSpPr>
            <a:spLocks noChangeShapeType="1"/>
          </p:cNvSpPr>
          <p:nvPr/>
        </p:nvSpPr>
        <p:spPr bwMode="auto">
          <a:xfrm>
            <a:off x="2362200" y="5113338"/>
            <a:ext cx="239713" cy="1444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4" name="Freeform 21"/>
          <p:cNvSpPr>
            <a:spLocks/>
          </p:cNvSpPr>
          <p:nvPr/>
        </p:nvSpPr>
        <p:spPr bwMode="auto">
          <a:xfrm>
            <a:off x="2570163" y="5219700"/>
            <a:ext cx="77787" cy="65088"/>
          </a:xfrm>
          <a:custGeom>
            <a:avLst/>
            <a:gdLst>
              <a:gd name="T0" fmla="*/ 2147483647 w 98"/>
              <a:gd name="T1" fmla="*/ 2147483647 h 83"/>
              <a:gd name="T2" fmla="*/ 0 w 98"/>
              <a:gd name="T3" fmla="*/ 2147483647 h 83"/>
              <a:gd name="T4" fmla="*/ 2147483647 w 98"/>
              <a:gd name="T5" fmla="*/ 2147483647 h 83"/>
              <a:gd name="T6" fmla="*/ 2147483647 w 98"/>
              <a:gd name="T7" fmla="*/ 2147483647 h 83"/>
              <a:gd name="T8" fmla="*/ 2147483647 w 98"/>
              <a:gd name="T9" fmla="*/ 2147483647 h 83"/>
              <a:gd name="T10" fmla="*/ 2147483647 w 98"/>
              <a:gd name="T11" fmla="*/ 2147483647 h 83"/>
              <a:gd name="T12" fmla="*/ 2147483647 w 98"/>
              <a:gd name="T13" fmla="*/ 2147483647 h 83"/>
              <a:gd name="T14" fmla="*/ 2147483647 w 98"/>
              <a:gd name="T15" fmla="*/ 2147483647 h 83"/>
              <a:gd name="T16" fmla="*/ 2147483647 w 98"/>
              <a:gd name="T17" fmla="*/ 2147483647 h 83"/>
              <a:gd name="T18" fmla="*/ 2147483647 w 98"/>
              <a:gd name="T19" fmla="*/ 2147483647 h 83"/>
              <a:gd name="T20" fmla="*/ 2147483647 w 98"/>
              <a:gd name="T21" fmla="*/ 2147483647 h 83"/>
              <a:gd name="T22" fmla="*/ 2147483647 w 98"/>
              <a:gd name="T23" fmla="*/ 2147483647 h 83"/>
              <a:gd name="T24" fmla="*/ 2147483647 w 98"/>
              <a:gd name="T25" fmla="*/ 2147483647 h 83"/>
              <a:gd name="T26" fmla="*/ 2147483647 w 98"/>
              <a:gd name="T27" fmla="*/ 2147483647 h 83"/>
              <a:gd name="T28" fmla="*/ 2147483647 w 98"/>
              <a:gd name="T29" fmla="*/ 2147483647 h 83"/>
              <a:gd name="T30" fmla="*/ 2147483647 w 98"/>
              <a:gd name="T31" fmla="*/ 2147483647 h 83"/>
              <a:gd name="T32" fmla="*/ 2147483647 w 98"/>
              <a:gd name="T33" fmla="*/ 2147483647 h 83"/>
              <a:gd name="T34" fmla="*/ 2147483647 w 98"/>
              <a:gd name="T35" fmla="*/ 2147483647 h 83"/>
              <a:gd name="T36" fmla="*/ 2147483647 w 98"/>
              <a:gd name="T37" fmla="*/ 0 h 83"/>
              <a:gd name="T38" fmla="*/ 2147483647 w 98"/>
              <a:gd name="T39" fmla="*/ 2147483647 h 83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98"/>
              <a:gd name="T61" fmla="*/ 0 h 83"/>
              <a:gd name="T62" fmla="*/ 98 w 98"/>
              <a:gd name="T63" fmla="*/ 83 h 83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98" h="83">
                <a:moveTo>
                  <a:pt x="98" y="83"/>
                </a:moveTo>
                <a:lnTo>
                  <a:pt x="0" y="75"/>
                </a:lnTo>
                <a:lnTo>
                  <a:pt x="4" y="73"/>
                </a:lnTo>
                <a:lnTo>
                  <a:pt x="8" y="69"/>
                </a:lnTo>
                <a:lnTo>
                  <a:pt x="12" y="65"/>
                </a:lnTo>
                <a:lnTo>
                  <a:pt x="15" y="61"/>
                </a:lnTo>
                <a:lnTo>
                  <a:pt x="19" y="58"/>
                </a:lnTo>
                <a:lnTo>
                  <a:pt x="23" y="54"/>
                </a:lnTo>
                <a:lnTo>
                  <a:pt x="27" y="50"/>
                </a:lnTo>
                <a:lnTo>
                  <a:pt x="29" y="46"/>
                </a:lnTo>
                <a:lnTo>
                  <a:pt x="33" y="40"/>
                </a:lnTo>
                <a:lnTo>
                  <a:pt x="35" y="37"/>
                </a:lnTo>
                <a:lnTo>
                  <a:pt x="36" y="31"/>
                </a:lnTo>
                <a:lnTo>
                  <a:pt x="38" y="27"/>
                </a:lnTo>
                <a:lnTo>
                  <a:pt x="40" y="21"/>
                </a:lnTo>
                <a:lnTo>
                  <a:pt x="42" y="15"/>
                </a:lnTo>
                <a:lnTo>
                  <a:pt x="44" y="12"/>
                </a:lnTo>
                <a:lnTo>
                  <a:pt x="44" y="6"/>
                </a:lnTo>
                <a:lnTo>
                  <a:pt x="44" y="0"/>
                </a:lnTo>
                <a:lnTo>
                  <a:pt x="98" y="8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5" name="Rectangle 22"/>
          <p:cNvSpPr>
            <a:spLocks noChangeArrowheads="1"/>
          </p:cNvSpPr>
          <p:nvPr/>
        </p:nvSpPr>
        <p:spPr bwMode="auto">
          <a:xfrm>
            <a:off x="2190750" y="4999038"/>
            <a:ext cx="628650" cy="514350"/>
          </a:xfrm>
          <a:prstGeom prst="rect">
            <a:avLst/>
          </a:prstGeom>
          <a:noFill/>
          <a:ln w="158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6" name="Freeform 23"/>
          <p:cNvSpPr>
            <a:spLocks/>
          </p:cNvSpPr>
          <p:nvPr/>
        </p:nvSpPr>
        <p:spPr bwMode="auto">
          <a:xfrm>
            <a:off x="1731963" y="4914900"/>
            <a:ext cx="119062" cy="114300"/>
          </a:xfrm>
          <a:custGeom>
            <a:avLst/>
            <a:gdLst>
              <a:gd name="T0" fmla="*/ 2147483647 w 152"/>
              <a:gd name="T1" fmla="*/ 2147483647 h 143"/>
              <a:gd name="T2" fmla="*/ 2147483647 w 152"/>
              <a:gd name="T3" fmla="*/ 0 h 143"/>
              <a:gd name="T4" fmla="*/ 2147483647 w 152"/>
              <a:gd name="T5" fmla="*/ 2147483647 h 143"/>
              <a:gd name="T6" fmla="*/ 0 w 152"/>
              <a:gd name="T7" fmla="*/ 2147483647 h 143"/>
              <a:gd name="T8" fmla="*/ 2147483647 w 152"/>
              <a:gd name="T9" fmla="*/ 2147483647 h 143"/>
              <a:gd name="T10" fmla="*/ 2147483647 w 152"/>
              <a:gd name="T11" fmla="*/ 2147483647 h 143"/>
              <a:gd name="T12" fmla="*/ 2147483647 w 152"/>
              <a:gd name="T13" fmla="*/ 2147483647 h 143"/>
              <a:gd name="T14" fmla="*/ 2147483647 w 152"/>
              <a:gd name="T15" fmla="*/ 2147483647 h 143"/>
              <a:gd name="T16" fmla="*/ 2147483647 w 152"/>
              <a:gd name="T17" fmla="*/ 2147483647 h 143"/>
              <a:gd name="T18" fmla="*/ 2147483647 w 152"/>
              <a:gd name="T19" fmla="*/ 2147483647 h 143"/>
              <a:gd name="T20" fmla="*/ 2147483647 w 152"/>
              <a:gd name="T21" fmla="*/ 2147483647 h 14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52"/>
              <a:gd name="T34" fmla="*/ 0 h 143"/>
              <a:gd name="T35" fmla="*/ 152 w 152"/>
              <a:gd name="T36" fmla="*/ 143 h 143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52" h="143">
                <a:moveTo>
                  <a:pt x="92" y="53"/>
                </a:moveTo>
                <a:lnTo>
                  <a:pt x="75" y="0"/>
                </a:lnTo>
                <a:lnTo>
                  <a:pt x="58" y="53"/>
                </a:lnTo>
                <a:lnTo>
                  <a:pt x="0" y="53"/>
                </a:lnTo>
                <a:lnTo>
                  <a:pt x="46" y="88"/>
                </a:lnTo>
                <a:lnTo>
                  <a:pt x="29" y="143"/>
                </a:lnTo>
                <a:lnTo>
                  <a:pt x="75" y="109"/>
                </a:lnTo>
                <a:lnTo>
                  <a:pt x="123" y="143"/>
                </a:lnTo>
                <a:lnTo>
                  <a:pt x="104" y="88"/>
                </a:lnTo>
                <a:lnTo>
                  <a:pt x="152" y="53"/>
                </a:lnTo>
                <a:lnTo>
                  <a:pt x="92" y="53"/>
                </a:lnTo>
                <a:close/>
              </a:path>
            </a:pathLst>
          </a:custGeom>
          <a:solidFill>
            <a:srgbClr val="FFFFFF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37" name="Freeform 24"/>
          <p:cNvSpPr>
            <a:spLocks/>
          </p:cNvSpPr>
          <p:nvPr/>
        </p:nvSpPr>
        <p:spPr bwMode="auto">
          <a:xfrm>
            <a:off x="1958975" y="5143500"/>
            <a:ext cx="120650" cy="114300"/>
          </a:xfrm>
          <a:custGeom>
            <a:avLst/>
            <a:gdLst>
              <a:gd name="T0" fmla="*/ 2147483647 w 151"/>
              <a:gd name="T1" fmla="*/ 2147483647 h 144"/>
              <a:gd name="T2" fmla="*/ 2147483647 w 151"/>
              <a:gd name="T3" fmla="*/ 0 h 144"/>
              <a:gd name="T4" fmla="*/ 2147483647 w 151"/>
              <a:gd name="T5" fmla="*/ 2147483647 h 144"/>
              <a:gd name="T6" fmla="*/ 0 w 151"/>
              <a:gd name="T7" fmla="*/ 2147483647 h 144"/>
              <a:gd name="T8" fmla="*/ 2147483647 w 151"/>
              <a:gd name="T9" fmla="*/ 2147483647 h 144"/>
              <a:gd name="T10" fmla="*/ 2147483647 w 151"/>
              <a:gd name="T11" fmla="*/ 2147483647 h 144"/>
              <a:gd name="T12" fmla="*/ 2147483647 w 151"/>
              <a:gd name="T13" fmla="*/ 2147483647 h 144"/>
              <a:gd name="T14" fmla="*/ 2147483647 w 151"/>
              <a:gd name="T15" fmla="*/ 2147483647 h 144"/>
              <a:gd name="T16" fmla="*/ 2147483647 w 151"/>
              <a:gd name="T17" fmla="*/ 2147483647 h 144"/>
              <a:gd name="T18" fmla="*/ 2147483647 w 151"/>
              <a:gd name="T19" fmla="*/ 2147483647 h 144"/>
              <a:gd name="T20" fmla="*/ 2147483647 w 151"/>
              <a:gd name="T21" fmla="*/ 2147483647 h 14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51"/>
              <a:gd name="T34" fmla="*/ 0 h 144"/>
              <a:gd name="T35" fmla="*/ 151 w 151"/>
              <a:gd name="T36" fmla="*/ 144 h 14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51" h="144">
                <a:moveTo>
                  <a:pt x="92" y="54"/>
                </a:moveTo>
                <a:lnTo>
                  <a:pt x="75" y="0"/>
                </a:lnTo>
                <a:lnTo>
                  <a:pt x="57" y="54"/>
                </a:lnTo>
                <a:lnTo>
                  <a:pt x="0" y="54"/>
                </a:lnTo>
                <a:lnTo>
                  <a:pt x="46" y="88"/>
                </a:lnTo>
                <a:lnTo>
                  <a:pt x="29" y="144"/>
                </a:lnTo>
                <a:lnTo>
                  <a:pt x="75" y="110"/>
                </a:lnTo>
                <a:lnTo>
                  <a:pt x="123" y="144"/>
                </a:lnTo>
                <a:lnTo>
                  <a:pt x="105" y="88"/>
                </a:lnTo>
                <a:lnTo>
                  <a:pt x="151" y="54"/>
                </a:lnTo>
                <a:lnTo>
                  <a:pt x="92" y="54"/>
                </a:lnTo>
                <a:close/>
              </a:path>
            </a:pathLst>
          </a:custGeom>
          <a:solidFill>
            <a:srgbClr val="FFFF00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38" name="Freeform 25"/>
          <p:cNvSpPr>
            <a:spLocks/>
          </p:cNvSpPr>
          <p:nvPr/>
        </p:nvSpPr>
        <p:spPr bwMode="auto">
          <a:xfrm>
            <a:off x="1731963" y="5257800"/>
            <a:ext cx="119062" cy="112713"/>
          </a:xfrm>
          <a:custGeom>
            <a:avLst/>
            <a:gdLst>
              <a:gd name="T0" fmla="*/ 2147483647 w 152"/>
              <a:gd name="T1" fmla="*/ 2147483647 h 144"/>
              <a:gd name="T2" fmla="*/ 2147483647 w 152"/>
              <a:gd name="T3" fmla="*/ 0 h 144"/>
              <a:gd name="T4" fmla="*/ 2147483647 w 152"/>
              <a:gd name="T5" fmla="*/ 2147483647 h 144"/>
              <a:gd name="T6" fmla="*/ 0 w 152"/>
              <a:gd name="T7" fmla="*/ 2147483647 h 144"/>
              <a:gd name="T8" fmla="*/ 2147483647 w 152"/>
              <a:gd name="T9" fmla="*/ 2147483647 h 144"/>
              <a:gd name="T10" fmla="*/ 2147483647 w 152"/>
              <a:gd name="T11" fmla="*/ 2147483647 h 144"/>
              <a:gd name="T12" fmla="*/ 2147483647 w 152"/>
              <a:gd name="T13" fmla="*/ 2147483647 h 144"/>
              <a:gd name="T14" fmla="*/ 2147483647 w 152"/>
              <a:gd name="T15" fmla="*/ 2147483647 h 144"/>
              <a:gd name="T16" fmla="*/ 2147483647 w 152"/>
              <a:gd name="T17" fmla="*/ 2147483647 h 144"/>
              <a:gd name="T18" fmla="*/ 2147483647 w 152"/>
              <a:gd name="T19" fmla="*/ 2147483647 h 144"/>
              <a:gd name="T20" fmla="*/ 2147483647 w 152"/>
              <a:gd name="T21" fmla="*/ 2147483647 h 14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52"/>
              <a:gd name="T34" fmla="*/ 0 h 144"/>
              <a:gd name="T35" fmla="*/ 152 w 152"/>
              <a:gd name="T36" fmla="*/ 144 h 14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52" h="144">
                <a:moveTo>
                  <a:pt x="92" y="54"/>
                </a:moveTo>
                <a:lnTo>
                  <a:pt x="75" y="0"/>
                </a:lnTo>
                <a:lnTo>
                  <a:pt x="58" y="54"/>
                </a:lnTo>
                <a:lnTo>
                  <a:pt x="0" y="54"/>
                </a:lnTo>
                <a:lnTo>
                  <a:pt x="46" y="88"/>
                </a:lnTo>
                <a:lnTo>
                  <a:pt x="29" y="144"/>
                </a:lnTo>
                <a:lnTo>
                  <a:pt x="75" y="109"/>
                </a:lnTo>
                <a:lnTo>
                  <a:pt x="123" y="144"/>
                </a:lnTo>
                <a:lnTo>
                  <a:pt x="104" y="88"/>
                </a:lnTo>
                <a:lnTo>
                  <a:pt x="152" y="54"/>
                </a:lnTo>
                <a:lnTo>
                  <a:pt x="92" y="54"/>
                </a:lnTo>
                <a:close/>
              </a:path>
            </a:pathLst>
          </a:custGeom>
          <a:solidFill>
            <a:srgbClr val="FFFFFF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39" name="Freeform 26"/>
          <p:cNvSpPr>
            <a:spLocks/>
          </p:cNvSpPr>
          <p:nvPr/>
        </p:nvSpPr>
        <p:spPr bwMode="auto">
          <a:xfrm>
            <a:off x="1958975" y="5427663"/>
            <a:ext cx="120650" cy="114300"/>
          </a:xfrm>
          <a:custGeom>
            <a:avLst/>
            <a:gdLst>
              <a:gd name="T0" fmla="*/ 2147483647 w 151"/>
              <a:gd name="T1" fmla="*/ 2147483647 h 144"/>
              <a:gd name="T2" fmla="*/ 2147483647 w 151"/>
              <a:gd name="T3" fmla="*/ 0 h 144"/>
              <a:gd name="T4" fmla="*/ 2147483647 w 151"/>
              <a:gd name="T5" fmla="*/ 2147483647 h 144"/>
              <a:gd name="T6" fmla="*/ 0 w 151"/>
              <a:gd name="T7" fmla="*/ 2147483647 h 144"/>
              <a:gd name="T8" fmla="*/ 2147483647 w 151"/>
              <a:gd name="T9" fmla="*/ 2147483647 h 144"/>
              <a:gd name="T10" fmla="*/ 2147483647 w 151"/>
              <a:gd name="T11" fmla="*/ 2147483647 h 144"/>
              <a:gd name="T12" fmla="*/ 2147483647 w 151"/>
              <a:gd name="T13" fmla="*/ 2147483647 h 144"/>
              <a:gd name="T14" fmla="*/ 2147483647 w 151"/>
              <a:gd name="T15" fmla="*/ 2147483647 h 144"/>
              <a:gd name="T16" fmla="*/ 2147483647 w 151"/>
              <a:gd name="T17" fmla="*/ 2147483647 h 144"/>
              <a:gd name="T18" fmla="*/ 2147483647 w 151"/>
              <a:gd name="T19" fmla="*/ 2147483647 h 144"/>
              <a:gd name="T20" fmla="*/ 2147483647 w 151"/>
              <a:gd name="T21" fmla="*/ 2147483647 h 14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51"/>
              <a:gd name="T34" fmla="*/ 0 h 144"/>
              <a:gd name="T35" fmla="*/ 151 w 151"/>
              <a:gd name="T36" fmla="*/ 144 h 14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51" h="144">
                <a:moveTo>
                  <a:pt x="92" y="56"/>
                </a:moveTo>
                <a:lnTo>
                  <a:pt x="75" y="0"/>
                </a:lnTo>
                <a:lnTo>
                  <a:pt x="57" y="56"/>
                </a:lnTo>
                <a:lnTo>
                  <a:pt x="0" y="56"/>
                </a:lnTo>
                <a:lnTo>
                  <a:pt x="46" y="88"/>
                </a:lnTo>
                <a:lnTo>
                  <a:pt x="29" y="144"/>
                </a:lnTo>
                <a:lnTo>
                  <a:pt x="75" y="109"/>
                </a:lnTo>
                <a:lnTo>
                  <a:pt x="123" y="144"/>
                </a:lnTo>
                <a:lnTo>
                  <a:pt x="105" y="88"/>
                </a:lnTo>
                <a:lnTo>
                  <a:pt x="151" y="56"/>
                </a:lnTo>
                <a:lnTo>
                  <a:pt x="92" y="56"/>
                </a:lnTo>
                <a:close/>
              </a:path>
            </a:pathLst>
          </a:custGeom>
          <a:solidFill>
            <a:srgbClr val="FFFFFF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40" name="Freeform 27"/>
          <p:cNvSpPr>
            <a:spLocks/>
          </p:cNvSpPr>
          <p:nvPr/>
        </p:nvSpPr>
        <p:spPr bwMode="auto">
          <a:xfrm>
            <a:off x="1731963" y="5599113"/>
            <a:ext cx="119062" cy="114300"/>
          </a:xfrm>
          <a:custGeom>
            <a:avLst/>
            <a:gdLst>
              <a:gd name="T0" fmla="*/ 2147483647 w 152"/>
              <a:gd name="T1" fmla="*/ 2147483647 h 143"/>
              <a:gd name="T2" fmla="*/ 2147483647 w 152"/>
              <a:gd name="T3" fmla="*/ 0 h 143"/>
              <a:gd name="T4" fmla="*/ 2147483647 w 152"/>
              <a:gd name="T5" fmla="*/ 2147483647 h 143"/>
              <a:gd name="T6" fmla="*/ 0 w 152"/>
              <a:gd name="T7" fmla="*/ 2147483647 h 143"/>
              <a:gd name="T8" fmla="*/ 2147483647 w 152"/>
              <a:gd name="T9" fmla="*/ 2147483647 h 143"/>
              <a:gd name="T10" fmla="*/ 2147483647 w 152"/>
              <a:gd name="T11" fmla="*/ 2147483647 h 143"/>
              <a:gd name="T12" fmla="*/ 2147483647 w 152"/>
              <a:gd name="T13" fmla="*/ 2147483647 h 143"/>
              <a:gd name="T14" fmla="*/ 2147483647 w 152"/>
              <a:gd name="T15" fmla="*/ 2147483647 h 143"/>
              <a:gd name="T16" fmla="*/ 2147483647 w 152"/>
              <a:gd name="T17" fmla="*/ 2147483647 h 143"/>
              <a:gd name="T18" fmla="*/ 2147483647 w 152"/>
              <a:gd name="T19" fmla="*/ 2147483647 h 143"/>
              <a:gd name="T20" fmla="*/ 2147483647 w 152"/>
              <a:gd name="T21" fmla="*/ 2147483647 h 14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52"/>
              <a:gd name="T34" fmla="*/ 0 h 143"/>
              <a:gd name="T35" fmla="*/ 152 w 152"/>
              <a:gd name="T36" fmla="*/ 143 h 143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52" h="143">
                <a:moveTo>
                  <a:pt x="92" y="53"/>
                </a:moveTo>
                <a:lnTo>
                  <a:pt x="75" y="0"/>
                </a:lnTo>
                <a:lnTo>
                  <a:pt x="58" y="53"/>
                </a:lnTo>
                <a:lnTo>
                  <a:pt x="0" y="53"/>
                </a:lnTo>
                <a:lnTo>
                  <a:pt x="46" y="88"/>
                </a:lnTo>
                <a:lnTo>
                  <a:pt x="29" y="143"/>
                </a:lnTo>
                <a:lnTo>
                  <a:pt x="75" y="109"/>
                </a:lnTo>
                <a:lnTo>
                  <a:pt x="123" y="143"/>
                </a:lnTo>
                <a:lnTo>
                  <a:pt x="104" y="88"/>
                </a:lnTo>
                <a:lnTo>
                  <a:pt x="152" y="53"/>
                </a:lnTo>
                <a:lnTo>
                  <a:pt x="92" y="53"/>
                </a:lnTo>
                <a:close/>
              </a:path>
            </a:pathLst>
          </a:custGeom>
          <a:solidFill>
            <a:srgbClr val="00FF00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41" name="Text Box 28"/>
          <p:cNvSpPr txBox="1">
            <a:spLocks noChangeArrowheads="1"/>
          </p:cNvSpPr>
          <p:nvPr/>
        </p:nvSpPr>
        <p:spPr bwMode="auto">
          <a:xfrm>
            <a:off x="1447800" y="990600"/>
            <a:ext cx="5943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olidFill>
                  <a:schemeClr val="accent2"/>
                </a:solidFill>
                <a:latin typeface="Arial" charset="0"/>
                <a:cs typeface="Times New Roman" pitchFamily="18" charset="0"/>
              </a:rPr>
              <a:t>What</a:t>
            </a:r>
            <a:r>
              <a:rPr lang="en-US" sz="2000">
                <a:solidFill>
                  <a:schemeClr val="accent2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2000">
                <a:latin typeface="Arial" charset="0"/>
                <a:cs typeface="Times New Roman" pitchFamily="18" charset="0"/>
              </a:rPr>
              <a:t>we measure = Student</a:t>
            </a:r>
            <a:r>
              <a:rPr lang="en-US" sz="2000" b="1">
                <a:solidFill>
                  <a:schemeClr val="hlink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2000" b="1">
                <a:solidFill>
                  <a:srgbClr val="FF3300"/>
                </a:solidFill>
                <a:latin typeface="Arial" charset="0"/>
                <a:cs typeface="Times New Roman" pitchFamily="18" charset="0"/>
              </a:rPr>
              <a:t>Proficiency</a:t>
            </a:r>
            <a:r>
              <a:rPr lang="en-US" sz="2000" b="1">
                <a:solidFill>
                  <a:schemeClr val="hlink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2000">
                <a:latin typeface="Arial" charset="0"/>
                <a:cs typeface="Times New Roman" pitchFamily="18" charset="0"/>
              </a:rPr>
              <a:t>Model</a:t>
            </a:r>
          </a:p>
        </p:txBody>
      </p:sp>
      <p:grpSp>
        <p:nvGrpSpPr>
          <p:cNvPr id="38942" name="Group 29"/>
          <p:cNvGrpSpPr>
            <a:grpSpLocks/>
          </p:cNvGrpSpPr>
          <p:nvPr/>
        </p:nvGrpSpPr>
        <p:grpSpPr bwMode="auto">
          <a:xfrm>
            <a:off x="1524000" y="1295400"/>
            <a:ext cx="4419600" cy="4595813"/>
            <a:chOff x="960" y="816"/>
            <a:chExt cx="2784" cy="2895"/>
          </a:xfrm>
        </p:grpSpPr>
        <p:grpSp>
          <p:nvGrpSpPr>
            <p:cNvPr id="39112" name="Group 30"/>
            <p:cNvGrpSpPr>
              <a:grpSpLocks/>
            </p:cNvGrpSpPr>
            <p:nvPr/>
          </p:nvGrpSpPr>
          <p:grpSpPr bwMode="auto">
            <a:xfrm>
              <a:off x="1758" y="2884"/>
              <a:ext cx="1078" cy="827"/>
              <a:chOff x="1824" y="2470"/>
              <a:chExt cx="1078" cy="827"/>
            </a:xfrm>
          </p:grpSpPr>
          <p:sp>
            <p:nvSpPr>
              <p:cNvPr id="39114" name="Freeform 31"/>
              <p:cNvSpPr>
                <a:spLocks/>
              </p:cNvSpPr>
              <p:nvPr/>
            </p:nvSpPr>
            <p:spPr bwMode="auto">
              <a:xfrm>
                <a:off x="2003" y="3261"/>
                <a:ext cx="899" cy="36"/>
              </a:xfrm>
              <a:custGeom>
                <a:avLst/>
                <a:gdLst>
                  <a:gd name="T0" fmla="*/ 27 w 1797"/>
                  <a:gd name="T1" fmla="*/ 0 h 73"/>
                  <a:gd name="T2" fmla="*/ 0 w 1797"/>
                  <a:gd name="T3" fmla="*/ 0 h 73"/>
                  <a:gd name="T4" fmla="*/ 2 w 1797"/>
                  <a:gd name="T5" fmla="*/ 1 h 73"/>
                  <a:gd name="T6" fmla="*/ 29 w 1797"/>
                  <a:gd name="T7" fmla="*/ 1 h 73"/>
                  <a:gd name="T8" fmla="*/ 27 w 1797"/>
                  <a:gd name="T9" fmla="*/ 0 h 7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97"/>
                  <a:gd name="T16" fmla="*/ 0 h 73"/>
                  <a:gd name="T17" fmla="*/ 1797 w 1797"/>
                  <a:gd name="T18" fmla="*/ 73 h 7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97" h="73">
                    <a:moveTo>
                      <a:pt x="1726" y="0"/>
                    </a:moveTo>
                    <a:lnTo>
                      <a:pt x="0" y="0"/>
                    </a:lnTo>
                    <a:lnTo>
                      <a:pt x="71" y="73"/>
                    </a:lnTo>
                    <a:lnTo>
                      <a:pt x="1797" y="73"/>
                    </a:lnTo>
                    <a:lnTo>
                      <a:pt x="1726" y="0"/>
                    </a:lnTo>
                    <a:close/>
                  </a:path>
                </a:pathLst>
              </a:custGeom>
              <a:solidFill>
                <a:srgbClr val="C0C0C0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15" name="Freeform 32"/>
              <p:cNvSpPr>
                <a:spLocks/>
              </p:cNvSpPr>
              <p:nvPr/>
            </p:nvSpPr>
            <p:spPr bwMode="auto">
              <a:xfrm>
                <a:off x="2866" y="2470"/>
                <a:ext cx="36" cy="827"/>
              </a:xfrm>
              <a:custGeom>
                <a:avLst/>
                <a:gdLst>
                  <a:gd name="T0" fmla="*/ 2 w 71"/>
                  <a:gd name="T1" fmla="*/ 25 h 1655"/>
                  <a:gd name="T2" fmla="*/ 0 w 71"/>
                  <a:gd name="T3" fmla="*/ 24 h 1655"/>
                  <a:gd name="T4" fmla="*/ 0 w 71"/>
                  <a:gd name="T5" fmla="*/ 0 h 1655"/>
                  <a:gd name="T6" fmla="*/ 2 w 71"/>
                  <a:gd name="T7" fmla="*/ 1 h 1655"/>
                  <a:gd name="T8" fmla="*/ 2 w 71"/>
                  <a:gd name="T9" fmla="*/ 25 h 16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1"/>
                  <a:gd name="T16" fmla="*/ 0 h 1655"/>
                  <a:gd name="T17" fmla="*/ 71 w 71"/>
                  <a:gd name="T18" fmla="*/ 1655 h 16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1" h="1655">
                    <a:moveTo>
                      <a:pt x="71" y="1655"/>
                    </a:moveTo>
                    <a:lnTo>
                      <a:pt x="0" y="1582"/>
                    </a:lnTo>
                    <a:lnTo>
                      <a:pt x="0" y="0"/>
                    </a:lnTo>
                    <a:lnTo>
                      <a:pt x="71" y="73"/>
                    </a:lnTo>
                    <a:lnTo>
                      <a:pt x="71" y="1655"/>
                    </a:lnTo>
                    <a:close/>
                  </a:path>
                </a:pathLst>
              </a:custGeom>
              <a:solidFill>
                <a:srgbClr val="C0C0C0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16" name="Rectangle 33"/>
              <p:cNvSpPr>
                <a:spLocks noChangeArrowheads="1"/>
              </p:cNvSpPr>
              <p:nvPr/>
            </p:nvSpPr>
            <p:spPr bwMode="auto">
              <a:xfrm>
                <a:off x="2003" y="2470"/>
                <a:ext cx="863" cy="791"/>
              </a:xfrm>
              <a:prstGeom prst="rect">
                <a:avLst/>
              </a:prstGeom>
              <a:solidFill>
                <a:srgbClr val="FFFFFF"/>
              </a:soli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17" name="Rectangle 34"/>
              <p:cNvSpPr>
                <a:spLocks noChangeArrowheads="1"/>
              </p:cNvSpPr>
              <p:nvPr/>
            </p:nvSpPr>
            <p:spPr bwMode="auto">
              <a:xfrm>
                <a:off x="2100" y="2493"/>
                <a:ext cx="669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Evidence Models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39118" name="Freeform 35"/>
              <p:cNvSpPr>
                <a:spLocks/>
              </p:cNvSpPr>
              <p:nvPr/>
            </p:nvSpPr>
            <p:spPr bwMode="auto">
              <a:xfrm>
                <a:off x="2039" y="3144"/>
                <a:ext cx="341" cy="18"/>
              </a:xfrm>
              <a:custGeom>
                <a:avLst/>
                <a:gdLst>
                  <a:gd name="T0" fmla="*/ 11 w 682"/>
                  <a:gd name="T1" fmla="*/ 0 h 36"/>
                  <a:gd name="T2" fmla="*/ 0 w 682"/>
                  <a:gd name="T3" fmla="*/ 0 h 36"/>
                  <a:gd name="T4" fmla="*/ 1 w 682"/>
                  <a:gd name="T5" fmla="*/ 1 h 36"/>
                  <a:gd name="T6" fmla="*/ 11 w 682"/>
                  <a:gd name="T7" fmla="*/ 1 h 36"/>
                  <a:gd name="T8" fmla="*/ 11 w 682"/>
                  <a:gd name="T9" fmla="*/ 0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82"/>
                  <a:gd name="T16" fmla="*/ 0 h 36"/>
                  <a:gd name="T17" fmla="*/ 682 w 682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82" h="36">
                    <a:moveTo>
                      <a:pt x="648" y="0"/>
                    </a:moveTo>
                    <a:lnTo>
                      <a:pt x="0" y="0"/>
                    </a:lnTo>
                    <a:lnTo>
                      <a:pt x="36" y="36"/>
                    </a:lnTo>
                    <a:lnTo>
                      <a:pt x="682" y="36"/>
                    </a:lnTo>
                    <a:lnTo>
                      <a:pt x="648" y="0"/>
                    </a:lnTo>
                    <a:close/>
                  </a:path>
                </a:pathLst>
              </a:custGeom>
              <a:solidFill>
                <a:srgbClr val="C0C0C0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19" name="Freeform 36"/>
              <p:cNvSpPr>
                <a:spLocks/>
              </p:cNvSpPr>
              <p:nvPr/>
            </p:nvSpPr>
            <p:spPr bwMode="auto">
              <a:xfrm>
                <a:off x="2363" y="2659"/>
                <a:ext cx="17" cy="503"/>
              </a:xfrm>
              <a:custGeom>
                <a:avLst/>
                <a:gdLst>
                  <a:gd name="T0" fmla="*/ 1 w 34"/>
                  <a:gd name="T1" fmla="*/ 15 h 1007"/>
                  <a:gd name="T2" fmla="*/ 0 w 34"/>
                  <a:gd name="T3" fmla="*/ 15 h 1007"/>
                  <a:gd name="T4" fmla="*/ 0 w 34"/>
                  <a:gd name="T5" fmla="*/ 0 h 1007"/>
                  <a:gd name="T6" fmla="*/ 1 w 34"/>
                  <a:gd name="T7" fmla="*/ 0 h 1007"/>
                  <a:gd name="T8" fmla="*/ 1 w 34"/>
                  <a:gd name="T9" fmla="*/ 15 h 10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4"/>
                  <a:gd name="T16" fmla="*/ 0 h 1007"/>
                  <a:gd name="T17" fmla="*/ 34 w 34"/>
                  <a:gd name="T18" fmla="*/ 1007 h 10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4" h="1007">
                    <a:moveTo>
                      <a:pt x="34" y="1007"/>
                    </a:moveTo>
                    <a:lnTo>
                      <a:pt x="0" y="971"/>
                    </a:lnTo>
                    <a:lnTo>
                      <a:pt x="0" y="0"/>
                    </a:lnTo>
                    <a:lnTo>
                      <a:pt x="34" y="37"/>
                    </a:lnTo>
                    <a:lnTo>
                      <a:pt x="34" y="1007"/>
                    </a:lnTo>
                    <a:close/>
                  </a:path>
                </a:pathLst>
              </a:custGeom>
              <a:solidFill>
                <a:srgbClr val="C0C0C0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20" name="Rectangle 37"/>
              <p:cNvSpPr>
                <a:spLocks noChangeArrowheads="1"/>
              </p:cNvSpPr>
              <p:nvPr/>
            </p:nvSpPr>
            <p:spPr bwMode="auto">
              <a:xfrm>
                <a:off x="2039" y="2659"/>
                <a:ext cx="324" cy="485"/>
              </a:xfrm>
              <a:prstGeom prst="rect">
                <a:avLst/>
              </a:prstGeom>
              <a:solidFill>
                <a:srgbClr val="FFFFFF"/>
              </a:soli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21" name="Freeform 38"/>
              <p:cNvSpPr>
                <a:spLocks/>
              </p:cNvSpPr>
              <p:nvPr/>
            </p:nvSpPr>
            <p:spPr bwMode="auto">
              <a:xfrm>
                <a:off x="2075" y="2856"/>
                <a:ext cx="72" cy="72"/>
              </a:xfrm>
              <a:custGeom>
                <a:avLst/>
                <a:gdLst>
                  <a:gd name="T0" fmla="*/ 0 w 144"/>
                  <a:gd name="T1" fmla="*/ 2 h 143"/>
                  <a:gd name="T2" fmla="*/ 1 w 144"/>
                  <a:gd name="T3" fmla="*/ 1 h 143"/>
                  <a:gd name="T4" fmla="*/ 1 w 144"/>
                  <a:gd name="T5" fmla="*/ 1 h 143"/>
                  <a:gd name="T6" fmla="*/ 1 w 144"/>
                  <a:gd name="T7" fmla="*/ 1 h 143"/>
                  <a:gd name="T8" fmla="*/ 1 w 144"/>
                  <a:gd name="T9" fmla="*/ 1 h 143"/>
                  <a:gd name="T10" fmla="*/ 1 w 144"/>
                  <a:gd name="T11" fmla="*/ 0 h 143"/>
                  <a:gd name="T12" fmla="*/ 1 w 144"/>
                  <a:gd name="T13" fmla="*/ 1 h 143"/>
                  <a:gd name="T14" fmla="*/ 2 w 144"/>
                  <a:gd name="T15" fmla="*/ 1 h 143"/>
                  <a:gd name="T16" fmla="*/ 2 w 144"/>
                  <a:gd name="T17" fmla="*/ 1 h 143"/>
                  <a:gd name="T18" fmla="*/ 2 w 144"/>
                  <a:gd name="T19" fmla="*/ 1 h 143"/>
                  <a:gd name="T20" fmla="*/ 2 w 144"/>
                  <a:gd name="T21" fmla="*/ 2 h 143"/>
                  <a:gd name="T22" fmla="*/ 2 w 144"/>
                  <a:gd name="T23" fmla="*/ 2 h 143"/>
                  <a:gd name="T24" fmla="*/ 2 w 144"/>
                  <a:gd name="T25" fmla="*/ 2 h 143"/>
                  <a:gd name="T26" fmla="*/ 2 w 144"/>
                  <a:gd name="T27" fmla="*/ 3 h 143"/>
                  <a:gd name="T28" fmla="*/ 1 w 144"/>
                  <a:gd name="T29" fmla="*/ 3 h 143"/>
                  <a:gd name="T30" fmla="*/ 1 w 144"/>
                  <a:gd name="T31" fmla="*/ 3 h 143"/>
                  <a:gd name="T32" fmla="*/ 1 w 144"/>
                  <a:gd name="T33" fmla="*/ 3 h 143"/>
                  <a:gd name="T34" fmla="*/ 1 w 144"/>
                  <a:gd name="T35" fmla="*/ 3 h 143"/>
                  <a:gd name="T36" fmla="*/ 1 w 144"/>
                  <a:gd name="T37" fmla="*/ 2 h 143"/>
                  <a:gd name="T38" fmla="*/ 1 w 144"/>
                  <a:gd name="T39" fmla="*/ 2 h 143"/>
                  <a:gd name="T40" fmla="*/ 0 w 144"/>
                  <a:gd name="T41" fmla="*/ 2 h 143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44"/>
                  <a:gd name="T64" fmla="*/ 0 h 143"/>
                  <a:gd name="T65" fmla="*/ 144 w 144"/>
                  <a:gd name="T66" fmla="*/ 143 h 143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44" h="143">
                    <a:moveTo>
                      <a:pt x="0" y="72"/>
                    </a:moveTo>
                    <a:lnTo>
                      <a:pt x="2" y="49"/>
                    </a:lnTo>
                    <a:lnTo>
                      <a:pt x="14" y="30"/>
                    </a:lnTo>
                    <a:lnTo>
                      <a:pt x="29" y="13"/>
                    </a:lnTo>
                    <a:lnTo>
                      <a:pt x="50" y="3"/>
                    </a:lnTo>
                    <a:lnTo>
                      <a:pt x="71" y="0"/>
                    </a:lnTo>
                    <a:lnTo>
                      <a:pt x="94" y="3"/>
                    </a:lnTo>
                    <a:lnTo>
                      <a:pt x="114" y="13"/>
                    </a:lnTo>
                    <a:lnTo>
                      <a:pt x="129" y="30"/>
                    </a:lnTo>
                    <a:lnTo>
                      <a:pt x="140" y="49"/>
                    </a:lnTo>
                    <a:lnTo>
                      <a:pt x="144" y="72"/>
                    </a:lnTo>
                    <a:lnTo>
                      <a:pt x="140" y="94"/>
                    </a:lnTo>
                    <a:lnTo>
                      <a:pt x="129" y="115"/>
                    </a:lnTo>
                    <a:lnTo>
                      <a:pt x="114" y="130"/>
                    </a:lnTo>
                    <a:lnTo>
                      <a:pt x="94" y="140"/>
                    </a:lnTo>
                    <a:lnTo>
                      <a:pt x="71" y="143"/>
                    </a:lnTo>
                    <a:lnTo>
                      <a:pt x="50" y="140"/>
                    </a:lnTo>
                    <a:lnTo>
                      <a:pt x="29" y="130"/>
                    </a:lnTo>
                    <a:lnTo>
                      <a:pt x="14" y="115"/>
                    </a:lnTo>
                    <a:lnTo>
                      <a:pt x="2" y="94"/>
                    </a:lnTo>
                    <a:lnTo>
                      <a:pt x="0" y="72"/>
                    </a:lnTo>
                    <a:close/>
                  </a:path>
                </a:pathLst>
              </a:custGeom>
              <a:solidFill>
                <a:srgbClr val="008000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22" name="Freeform 39"/>
              <p:cNvSpPr>
                <a:spLocks/>
              </p:cNvSpPr>
              <p:nvPr/>
            </p:nvSpPr>
            <p:spPr bwMode="auto">
              <a:xfrm>
                <a:off x="2075" y="3000"/>
                <a:ext cx="72" cy="72"/>
              </a:xfrm>
              <a:custGeom>
                <a:avLst/>
                <a:gdLst>
                  <a:gd name="T0" fmla="*/ 0 w 144"/>
                  <a:gd name="T1" fmla="*/ 1 h 144"/>
                  <a:gd name="T2" fmla="*/ 1 w 144"/>
                  <a:gd name="T3" fmla="*/ 1 h 144"/>
                  <a:gd name="T4" fmla="*/ 1 w 144"/>
                  <a:gd name="T5" fmla="*/ 1 h 144"/>
                  <a:gd name="T6" fmla="*/ 1 w 144"/>
                  <a:gd name="T7" fmla="*/ 1 h 144"/>
                  <a:gd name="T8" fmla="*/ 1 w 144"/>
                  <a:gd name="T9" fmla="*/ 1 h 144"/>
                  <a:gd name="T10" fmla="*/ 1 w 144"/>
                  <a:gd name="T11" fmla="*/ 0 h 144"/>
                  <a:gd name="T12" fmla="*/ 1 w 144"/>
                  <a:gd name="T13" fmla="*/ 1 h 144"/>
                  <a:gd name="T14" fmla="*/ 2 w 144"/>
                  <a:gd name="T15" fmla="*/ 1 h 144"/>
                  <a:gd name="T16" fmla="*/ 2 w 144"/>
                  <a:gd name="T17" fmla="*/ 1 h 144"/>
                  <a:gd name="T18" fmla="*/ 2 w 144"/>
                  <a:gd name="T19" fmla="*/ 1 h 144"/>
                  <a:gd name="T20" fmla="*/ 2 w 144"/>
                  <a:gd name="T21" fmla="*/ 1 h 144"/>
                  <a:gd name="T22" fmla="*/ 2 w 144"/>
                  <a:gd name="T23" fmla="*/ 1 h 144"/>
                  <a:gd name="T24" fmla="*/ 2 w 144"/>
                  <a:gd name="T25" fmla="*/ 2 h 144"/>
                  <a:gd name="T26" fmla="*/ 2 w 144"/>
                  <a:gd name="T27" fmla="*/ 2 h 144"/>
                  <a:gd name="T28" fmla="*/ 1 w 144"/>
                  <a:gd name="T29" fmla="*/ 2 h 144"/>
                  <a:gd name="T30" fmla="*/ 1 w 144"/>
                  <a:gd name="T31" fmla="*/ 2 h 144"/>
                  <a:gd name="T32" fmla="*/ 1 w 144"/>
                  <a:gd name="T33" fmla="*/ 2 h 144"/>
                  <a:gd name="T34" fmla="*/ 1 w 144"/>
                  <a:gd name="T35" fmla="*/ 2 h 144"/>
                  <a:gd name="T36" fmla="*/ 1 w 144"/>
                  <a:gd name="T37" fmla="*/ 2 h 144"/>
                  <a:gd name="T38" fmla="*/ 1 w 144"/>
                  <a:gd name="T39" fmla="*/ 1 h 144"/>
                  <a:gd name="T40" fmla="*/ 0 w 144"/>
                  <a:gd name="T41" fmla="*/ 1 h 14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44"/>
                  <a:gd name="T64" fmla="*/ 0 h 144"/>
                  <a:gd name="T65" fmla="*/ 144 w 144"/>
                  <a:gd name="T66" fmla="*/ 144 h 14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44" h="144">
                    <a:moveTo>
                      <a:pt x="0" y="73"/>
                    </a:moveTo>
                    <a:lnTo>
                      <a:pt x="2" y="50"/>
                    </a:lnTo>
                    <a:lnTo>
                      <a:pt x="14" y="31"/>
                    </a:lnTo>
                    <a:lnTo>
                      <a:pt x="29" y="14"/>
                    </a:lnTo>
                    <a:lnTo>
                      <a:pt x="50" y="4"/>
                    </a:lnTo>
                    <a:lnTo>
                      <a:pt x="71" y="0"/>
                    </a:lnTo>
                    <a:lnTo>
                      <a:pt x="94" y="4"/>
                    </a:lnTo>
                    <a:lnTo>
                      <a:pt x="114" y="14"/>
                    </a:lnTo>
                    <a:lnTo>
                      <a:pt x="129" y="31"/>
                    </a:lnTo>
                    <a:lnTo>
                      <a:pt x="140" y="50"/>
                    </a:lnTo>
                    <a:lnTo>
                      <a:pt x="144" y="73"/>
                    </a:lnTo>
                    <a:lnTo>
                      <a:pt x="140" y="94"/>
                    </a:lnTo>
                    <a:lnTo>
                      <a:pt x="129" y="115"/>
                    </a:lnTo>
                    <a:lnTo>
                      <a:pt x="114" y="131"/>
                    </a:lnTo>
                    <a:lnTo>
                      <a:pt x="94" y="140"/>
                    </a:lnTo>
                    <a:lnTo>
                      <a:pt x="71" y="144"/>
                    </a:lnTo>
                    <a:lnTo>
                      <a:pt x="50" y="140"/>
                    </a:lnTo>
                    <a:lnTo>
                      <a:pt x="29" y="131"/>
                    </a:lnTo>
                    <a:lnTo>
                      <a:pt x="14" y="115"/>
                    </a:lnTo>
                    <a:lnTo>
                      <a:pt x="2" y="94"/>
                    </a:lnTo>
                    <a:lnTo>
                      <a:pt x="0" y="73"/>
                    </a:lnTo>
                    <a:close/>
                  </a:path>
                </a:pathLst>
              </a:custGeom>
              <a:solidFill>
                <a:srgbClr val="008000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23" name="Rectangle 40"/>
              <p:cNvSpPr>
                <a:spLocks noChangeArrowheads="1"/>
              </p:cNvSpPr>
              <p:nvPr/>
            </p:nvSpPr>
            <p:spPr bwMode="auto">
              <a:xfrm>
                <a:off x="2255" y="2821"/>
                <a:ext cx="71" cy="72"/>
              </a:xfrm>
              <a:prstGeom prst="rect">
                <a:avLst/>
              </a:prstGeom>
              <a:solidFill>
                <a:srgbClr val="FF0000"/>
              </a:soli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24" name="Rectangle 41"/>
              <p:cNvSpPr>
                <a:spLocks noChangeArrowheads="1"/>
              </p:cNvSpPr>
              <p:nvPr/>
            </p:nvSpPr>
            <p:spPr bwMode="auto">
              <a:xfrm>
                <a:off x="2255" y="2928"/>
                <a:ext cx="71" cy="72"/>
              </a:xfrm>
              <a:prstGeom prst="rect">
                <a:avLst/>
              </a:prstGeom>
              <a:solidFill>
                <a:srgbClr val="FF0000"/>
              </a:soli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25" name="Rectangle 42"/>
              <p:cNvSpPr>
                <a:spLocks noChangeArrowheads="1"/>
              </p:cNvSpPr>
              <p:nvPr/>
            </p:nvSpPr>
            <p:spPr bwMode="auto">
              <a:xfrm>
                <a:off x="2255" y="3037"/>
                <a:ext cx="71" cy="72"/>
              </a:xfrm>
              <a:prstGeom prst="rect">
                <a:avLst/>
              </a:prstGeom>
              <a:solidFill>
                <a:srgbClr val="FF0000"/>
              </a:soli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26" name="Line 43"/>
              <p:cNvSpPr>
                <a:spLocks noChangeShapeType="1"/>
              </p:cNvSpPr>
              <p:nvPr/>
            </p:nvSpPr>
            <p:spPr bwMode="auto">
              <a:xfrm flipV="1">
                <a:off x="2147" y="2867"/>
                <a:ext cx="76" cy="26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27" name="Freeform 44"/>
              <p:cNvSpPr>
                <a:spLocks/>
              </p:cNvSpPr>
              <p:nvPr/>
            </p:nvSpPr>
            <p:spPr bwMode="auto">
              <a:xfrm>
                <a:off x="2206" y="2850"/>
                <a:ext cx="49" cy="42"/>
              </a:xfrm>
              <a:custGeom>
                <a:avLst/>
                <a:gdLst>
                  <a:gd name="T0" fmla="*/ 2 w 98"/>
                  <a:gd name="T1" fmla="*/ 0 h 85"/>
                  <a:gd name="T2" fmla="*/ 1 w 98"/>
                  <a:gd name="T3" fmla="*/ 1 h 85"/>
                  <a:gd name="T4" fmla="*/ 1 w 98"/>
                  <a:gd name="T5" fmla="*/ 1 h 85"/>
                  <a:gd name="T6" fmla="*/ 1 w 98"/>
                  <a:gd name="T7" fmla="*/ 1 h 85"/>
                  <a:gd name="T8" fmla="*/ 1 w 98"/>
                  <a:gd name="T9" fmla="*/ 1 h 85"/>
                  <a:gd name="T10" fmla="*/ 1 w 98"/>
                  <a:gd name="T11" fmla="*/ 0 h 85"/>
                  <a:gd name="T12" fmla="*/ 1 w 98"/>
                  <a:gd name="T13" fmla="*/ 0 h 85"/>
                  <a:gd name="T14" fmla="*/ 1 w 98"/>
                  <a:gd name="T15" fmla="*/ 0 h 85"/>
                  <a:gd name="T16" fmla="*/ 1 w 98"/>
                  <a:gd name="T17" fmla="*/ 0 h 85"/>
                  <a:gd name="T18" fmla="*/ 1 w 98"/>
                  <a:gd name="T19" fmla="*/ 0 h 85"/>
                  <a:gd name="T20" fmla="*/ 1 w 98"/>
                  <a:gd name="T21" fmla="*/ 0 h 85"/>
                  <a:gd name="T22" fmla="*/ 1 w 98"/>
                  <a:gd name="T23" fmla="*/ 0 h 85"/>
                  <a:gd name="T24" fmla="*/ 1 w 98"/>
                  <a:gd name="T25" fmla="*/ 0 h 85"/>
                  <a:gd name="T26" fmla="*/ 1 w 98"/>
                  <a:gd name="T27" fmla="*/ 0 h 85"/>
                  <a:gd name="T28" fmla="*/ 1 w 98"/>
                  <a:gd name="T29" fmla="*/ 0 h 85"/>
                  <a:gd name="T30" fmla="*/ 1 w 98"/>
                  <a:gd name="T31" fmla="*/ 0 h 85"/>
                  <a:gd name="T32" fmla="*/ 1 w 98"/>
                  <a:gd name="T33" fmla="*/ 0 h 85"/>
                  <a:gd name="T34" fmla="*/ 1 w 98"/>
                  <a:gd name="T35" fmla="*/ 0 h 85"/>
                  <a:gd name="T36" fmla="*/ 0 w 98"/>
                  <a:gd name="T37" fmla="*/ 0 h 85"/>
                  <a:gd name="T38" fmla="*/ 2 w 98"/>
                  <a:gd name="T39" fmla="*/ 0 h 85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98"/>
                  <a:gd name="T61" fmla="*/ 0 h 85"/>
                  <a:gd name="T62" fmla="*/ 98 w 98"/>
                  <a:gd name="T63" fmla="*/ 85 h 85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98" h="85">
                    <a:moveTo>
                      <a:pt x="98" y="14"/>
                    </a:moveTo>
                    <a:lnTo>
                      <a:pt x="29" y="85"/>
                    </a:lnTo>
                    <a:lnTo>
                      <a:pt x="29" y="79"/>
                    </a:lnTo>
                    <a:lnTo>
                      <a:pt x="29" y="73"/>
                    </a:lnTo>
                    <a:lnTo>
                      <a:pt x="29" y="67"/>
                    </a:lnTo>
                    <a:lnTo>
                      <a:pt x="29" y="62"/>
                    </a:lnTo>
                    <a:lnTo>
                      <a:pt x="29" y="58"/>
                    </a:lnTo>
                    <a:lnTo>
                      <a:pt x="27" y="52"/>
                    </a:lnTo>
                    <a:lnTo>
                      <a:pt x="27" y="46"/>
                    </a:lnTo>
                    <a:lnTo>
                      <a:pt x="25" y="40"/>
                    </a:lnTo>
                    <a:lnTo>
                      <a:pt x="23" y="37"/>
                    </a:lnTo>
                    <a:lnTo>
                      <a:pt x="21" y="31"/>
                    </a:lnTo>
                    <a:lnTo>
                      <a:pt x="19" y="27"/>
                    </a:lnTo>
                    <a:lnTo>
                      <a:pt x="18" y="21"/>
                    </a:lnTo>
                    <a:lnTo>
                      <a:pt x="14" y="17"/>
                    </a:lnTo>
                    <a:lnTo>
                      <a:pt x="12" y="12"/>
                    </a:lnTo>
                    <a:lnTo>
                      <a:pt x="8" y="8"/>
                    </a:lnTo>
                    <a:lnTo>
                      <a:pt x="4" y="4"/>
                    </a:lnTo>
                    <a:lnTo>
                      <a:pt x="0" y="0"/>
                    </a:lnTo>
                    <a:lnTo>
                      <a:pt x="98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28" name="Line 45"/>
              <p:cNvSpPr>
                <a:spLocks noChangeShapeType="1"/>
              </p:cNvSpPr>
              <p:nvPr/>
            </p:nvSpPr>
            <p:spPr bwMode="auto">
              <a:xfrm>
                <a:off x="2147" y="2893"/>
                <a:ext cx="80" cy="52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29" name="Freeform 46"/>
              <p:cNvSpPr>
                <a:spLocks/>
              </p:cNvSpPr>
              <p:nvPr/>
            </p:nvSpPr>
            <p:spPr bwMode="auto">
              <a:xfrm>
                <a:off x="2206" y="2922"/>
                <a:ext cx="49" cy="43"/>
              </a:xfrm>
              <a:custGeom>
                <a:avLst/>
                <a:gdLst>
                  <a:gd name="T0" fmla="*/ 2 w 98"/>
                  <a:gd name="T1" fmla="*/ 1 h 86"/>
                  <a:gd name="T2" fmla="*/ 0 w 98"/>
                  <a:gd name="T3" fmla="*/ 1 h 86"/>
                  <a:gd name="T4" fmla="*/ 1 w 98"/>
                  <a:gd name="T5" fmla="*/ 1 h 86"/>
                  <a:gd name="T6" fmla="*/ 1 w 98"/>
                  <a:gd name="T7" fmla="*/ 1 h 86"/>
                  <a:gd name="T8" fmla="*/ 1 w 98"/>
                  <a:gd name="T9" fmla="*/ 1 h 86"/>
                  <a:gd name="T10" fmla="*/ 1 w 98"/>
                  <a:gd name="T11" fmla="*/ 1 h 86"/>
                  <a:gd name="T12" fmla="*/ 1 w 98"/>
                  <a:gd name="T13" fmla="*/ 1 h 86"/>
                  <a:gd name="T14" fmla="*/ 1 w 98"/>
                  <a:gd name="T15" fmla="*/ 1 h 86"/>
                  <a:gd name="T16" fmla="*/ 1 w 98"/>
                  <a:gd name="T17" fmla="*/ 1 h 86"/>
                  <a:gd name="T18" fmla="*/ 1 w 98"/>
                  <a:gd name="T19" fmla="*/ 1 h 86"/>
                  <a:gd name="T20" fmla="*/ 1 w 98"/>
                  <a:gd name="T21" fmla="*/ 1 h 86"/>
                  <a:gd name="T22" fmla="*/ 1 w 98"/>
                  <a:gd name="T23" fmla="*/ 1 h 86"/>
                  <a:gd name="T24" fmla="*/ 1 w 98"/>
                  <a:gd name="T25" fmla="*/ 1 h 86"/>
                  <a:gd name="T26" fmla="*/ 1 w 98"/>
                  <a:gd name="T27" fmla="*/ 1 h 86"/>
                  <a:gd name="T28" fmla="*/ 1 w 98"/>
                  <a:gd name="T29" fmla="*/ 1 h 86"/>
                  <a:gd name="T30" fmla="*/ 1 w 98"/>
                  <a:gd name="T31" fmla="*/ 1 h 86"/>
                  <a:gd name="T32" fmla="*/ 1 w 98"/>
                  <a:gd name="T33" fmla="*/ 1 h 86"/>
                  <a:gd name="T34" fmla="*/ 1 w 98"/>
                  <a:gd name="T35" fmla="*/ 1 h 86"/>
                  <a:gd name="T36" fmla="*/ 1 w 98"/>
                  <a:gd name="T37" fmla="*/ 0 h 86"/>
                  <a:gd name="T38" fmla="*/ 2 w 98"/>
                  <a:gd name="T39" fmla="*/ 1 h 8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98"/>
                  <a:gd name="T61" fmla="*/ 0 h 86"/>
                  <a:gd name="T62" fmla="*/ 98 w 98"/>
                  <a:gd name="T63" fmla="*/ 86 h 8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98" h="86">
                    <a:moveTo>
                      <a:pt x="98" y="86"/>
                    </a:moveTo>
                    <a:lnTo>
                      <a:pt x="0" y="73"/>
                    </a:lnTo>
                    <a:lnTo>
                      <a:pt x="4" y="71"/>
                    </a:lnTo>
                    <a:lnTo>
                      <a:pt x="10" y="67"/>
                    </a:lnTo>
                    <a:lnTo>
                      <a:pt x="14" y="65"/>
                    </a:lnTo>
                    <a:lnTo>
                      <a:pt x="18" y="61"/>
                    </a:lnTo>
                    <a:lnTo>
                      <a:pt x="21" y="58"/>
                    </a:lnTo>
                    <a:lnTo>
                      <a:pt x="25" y="54"/>
                    </a:lnTo>
                    <a:lnTo>
                      <a:pt x="29" y="50"/>
                    </a:lnTo>
                    <a:lnTo>
                      <a:pt x="33" y="44"/>
                    </a:lnTo>
                    <a:lnTo>
                      <a:pt x="35" y="40"/>
                    </a:lnTo>
                    <a:lnTo>
                      <a:pt x="39" y="36"/>
                    </a:lnTo>
                    <a:lnTo>
                      <a:pt x="41" y="31"/>
                    </a:lnTo>
                    <a:lnTo>
                      <a:pt x="42" y="27"/>
                    </a:lnTo>
                    <a:lnTo>
                      <a:pt x="44" y="21"/>
                    </a:lnTo>
                    <a:lnTo>
                      <a:pt x="46" y="15"/>
                    </a:lnTo>
                    <a:lnTo>
                      <a:pt x="48" y="12"/>
                    </a:lnTo>
                    <a:lnTo>
                      <a:pt x="48" y="6"/>
                    </a:lnTo>
                    <a:lnTo>
                      <a:pt x="50" y="0"/>
                    </a:lnTo>
                    <a:lnTo>
                      <a:pt x="98" y="8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30" name="Line 47"/>
              <p:cNvSpPr>
                <a:spLocks noChangeShapeType="1"/>
              </p:cNvSpPr>
              <p:nvPr/>
            </p:nvSpPr>
            <p:spPr bwMode="auto">
              <a:xfrm flipV="1">
                <a:off x="2147" y="2983"/>
                <a:ext cx="80" cy="54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31" name="Freeform 48"/>
              <p:cNvSpPr>
                <a:spLocks/>
              </p:cNvSpPr>
              <p:nvPr/>
            </p:nvSpPr>
            <p:spPr bwMode="auto">
              <a:xfrm>
                <a:off x="2206" y="2965"/>
                <a:ext cx="49" cy="42"/>
              </a:xfrm>
              <a:custGeom>
                <a:avLst/>
                <a:gdLst>
                  <a:gd name="T0" fmla="*/ 2 w 98"/>
                  <a:gd name="T1" fmla="*/ 0 h 85"/>
                  <a:gd name="T2" fmla="*/ 1 w 98"/>
                  <a:gd name="T3" fmla="*/ 1 h 85"/>
                  <a:gd name="T4" fmla="*/ 1 w 98"/>
                  <a:gd name="T5" fmla="*/ 1 h 85"/>
                  <a:gd name="T6" fmla="*/ 1 w 98"/>
                  <a:gd name="T7" fmla="*/ 1 h 85"/>
                  <a:gd name="T8" fmla="*/ 1 w 98"/>
                  <a:gd name="T9" fmla="*/ 1 h 85"/>
                  <a:gd name="T10" fmla="*/ 1 w 98"/>
                  <a:gd name="T11" fmla="*/ 1 h 85"/>
                  <a:gd name="T12" fmla="*/ 1 w 98"/>
                  <a:gd name="T13" fmla="*/ 0 h 85"/>
                  <a:gd name="T14" fmla="*/ 1 w 98"/>
                  <a:gd name="T15" fmla="*/ 0 h 85"/>
                  <a:gd name="T16" fmla="*/ 1 w 98"/>
                  <a:gd name="T17" fmla="*/ 0 h 85"/>
                  <a:gd name="T18" fmla="*/ 1 w 98"/>
                  <a:gd name="T19" fmla="*/ 0 h 85"/>
                  <a:gd name="T20" fmla="*/ 1 w 98"/>
                  <a:gd name="T21" fmla="*/ 0 h 85"/>
                  <a:gd name="T22" fmla="*/ 1 w 98"/>
                  <a:gd name="T23" fmla="*/ 0 h 85"/>
                  <a:gd name="T24" fmla="*/ 1 w 98"/>
                  <a:gd name="T25" fmla="*/ 0 h 85"/>
                  <a:gd name="T26" fmla="*/ 1 w 98"/>
                  <a:gd name="T27" fmla="*/ 0 h 85"/>
                  <a:gd name="T28" fmla="*/ 1 w 98"/>
                  <a:gd name="T29" fmla="*/ 0 h 85"/>
                  <a:gd name="T30" fmla="*/ 1 w 98"/>
                  <a:gd name="T31" fmla="*/ 0 h 85"/>
                  <a:gd name="T32" fmla="*/ 1 w 98"/>
                  <a:gd name="T33" fmla="*/ 0 h 85"/>
                  <a:gd name="T34" fmla="*/ 1 w 98"/>
                  <a:gd name="T35" fmla="*/ 0 h 85"/>
                  <a:gd name="T36" fmla="*/ 0 w 98"/>
                  <a:gd name="T37" fmla="*/ 0 h 85"/>
                  <a:gd name="T38" fmla="*/ 2 w 98"/>
                  <a:gd name="T39" fmla="*/ 0 h 85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98"/>
                  <a:gd name="T61" fmla="*/ 0 h 85"/>
                  <a:gd name="T62" fmla="*/ 98 w 98"/>
                  <a:gd name="T63" fmla="*/ 85 h 85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98" h="85">
                    <a:moveTo>
                      <a:pt x="98" y="0"/>
                    </a:moveTo>
                    <a:lnTo>
                      <a:pt x="50" y="85"/>
                    </a:lnTo>
                    <a:lnTo>
                      <a:pt x="48" y="81"/>
                    </a:lnTo>
                    <a:lnTo>
                      <a:pt x="48" y="75"/>
                    </a:lnTo>
                    <a:lnTo>
                      <a:pt x="46" y="69"/>
                    </a:lnTo>
                    <a:lnTo>
                      <a:pt x="44" y="64"/>
                    </a:lnTo>
                    <a:lnTo>
                      <a:pt x="42" y="60"/>
                    </a:lnTo>
                    <a:lnTo>
                      <a:pt x="41" y="54"/>
                    </a:lnTo>
                    <a:lnTo>
                      <a:pt x="39" y="50"/>
                    </a:lnTo>
                    <a:lnTo>
                      <a:pt x="35" y="44"/>
                    </a:lnTo>
                    <a:lnTo>
                      <a:pt x="33" y="41"/>
                    </a:lnTo>
                    <a:lnTo>
                      <a:pt x="29" y="37"/>
                    </a:lnTo>
                    <a:lnTo>
                      <a:pt x="25" y="33"/>
                    </a:lnTo>
                    <a:lnTo>
                      <a:pt x="21" y="29"/>
                    </a:lnTo>
                    <a:lnTo>
                      <a:pt x="18" y="25"/>
                    </a:lnTo>
                    <a:lnTo>
                      <a:pt x="14" y="21"/>
                    </a:lnTo>
                    <a:lnTo>
                      <a:pt x="10" y="18"/>
                    </a:lnTo>
                    <a:lnTo>
                      <a:pt x="4" y="16"/>
                    </a:lnTo>
                    <a:lnTo>
                      <a:pt x="0" y="12"/>
                    </a:lnTo>
                    <a:lnTo>
                      <a:pt x="9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32" name="Line 49"/>
              <p:cNvSpPr>
                <a:spLocks noChangeShapeType="1"/>
              </p:cNvSpPr>
              <p:nvPr/>
            </p:nvSpPr>
            <p:spPr bwMode="auto">
              <a:xfrm>
                <a:off x="2291" y="2893"/>
                <a:ext cx="1" cy="2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33" name="Freeform 50"/>
              <p:cNvSpPr>
                <a:spLocks/>
              </p:cNvSpPr>
              <p:nvPr/>
            </p:nvSpPr>
            <p:spPr bwMode="auto">
              <a:xfrm>
                <a:off x="2269" y="2884"/>
                <a:ext cx="44" cy="44"/>
              </a:xfrm>
              <a:custGeom>
                <a:avLst/>
                <a:gdLst>
                  <a:gd name="T0" fmla="*/ 1 w 88"/>
                  <a:gd name="T1" fmla="*/ 1 h 88"/>
                  <a:gd name="T2" fmla="*/ 0 w 88"/>
                  <a:gd name="T3" fmla="*/ 0 h 88"/>
                  <a:gd name="T4" fmla="*/ 1 w 88"/>
                  <a:gd name="T5" fmla="*/ 1 h 88"/>
                  <a:gd name="T6" fmla="*/ 1 w 88"/>
                  <a:gd name="T7" fmla="*/ 1 h 88"/>
                  <a:gd name="T8" fmla="*/ 1 w 88"/>
                  <a:gd name="T9" fmla="*/ 1 h 88"/>
                  <a:gd name="T10" fmla="*/ 1 w 88"/>
                  <a:gd name="T11" fmla="*/ 1 h 88"/>
                  <a:gd name="T12" fmla="*/ 1 w 88"/>
                  <a:gd name="T13" fmla="*/ 1 h 88"/>
                  <a:gd name="T14" fmla="*/ 1 w 88"/>
                  <a:gd name="T15" fmla="*/ 1 h 88"/>
                  <a:gd name="T16" fmla="*/ 1 w 88"/>
                  <a:gd name="T17" fmla="*/ 1 h 88"/>
                  <a:gd name="T18" fmla="*/ 1 w 88"/>
                  <a:gd name="T19" fmla="*/ 1 h 88"/>
                  <a:gd name="T20" fmla="*/ 1 w 88"/>
                  <a:gd name="T21" fmla="*/ 1 h 88"/>
                  <a:gd name="T22" fmla="*/ 1 w 88"/>
                  <a:gd name="T23" fmla="*/ 1 h 88"/>
                  <a:gd name="T24" fmla="*/ 1 w 88"/>
                  <a:gd name="T25" fmla="*/ 1 h 88"/>
                  <a:gd name="T26" fmla="*/ 1 w 88"/>
                  <a:gd name="T27" fmla="*/ 1 h 88"/>
                  <a:gd name="T28" fmla="*/ 1 w 88"/>
                  <a:gd name="T29" fmla="*/ 1 h 88"/>
                  <a:gd name="T30" fmla="*/ 1 w 88"/>
                  <a:gd name="T31" fmla="*/ 1 h 88"/>
                  <a:gd name="T32" fmla="*/ 1 w 88"/>
                  <a:gd name="T33" fmla="*/ 1 h 88"/>
                  <a:gd name="T34" fmla="*/ 1 w 88"/>
                  <a:gd name="T35" fmla="*/ 1 h 88"/>
                  <a:gd name="T36" fmla="*/ 1 w 88"/>
                  <a:gd name="T37" fmla="*/ 0 h 88"/>
                  <a:gd name="T38" fmla="*/ 1 w 88"/>
                  <a:gd name="T39" fmla="*/ 1 h 8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88"/>
                  <a:gd name="T61" fmla="*/ 0 h 88"/>
                  <a:gd name="T62" fmla="*/ 88 w 88"/>
                  <a:gd name="T63" fmla="*/ 88 h 88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88" h="88">
                    <a:moveTo>
                      <a:pt x="44" y="88"/>
                    </a:moveTo>
                    <a:lnTo>
                      <a:pt x="0" y="0"/>
                    </a:lnTo>
                    <a:lnTo>
                      <a:pt x="4" y="2"/>
                    </a:lnTo>
                    <a:lnTo>
                      <a:pt x="9" y="4"/>
                    </a:lnTo>
                    <a:lnTo>
                      <a:pt x="13" y="6"/>
                    </a:lnTo>
                    <a:lnTo>
                      <a:pt x="19" y="8"/>
                    </a:lnTo>
                    <a:lnTo>
                      <a:pt x="25" y="10"/>
                    </a:lnTo>
                    <a:lnTo>
                      <a:pt x="31" y="10"/>
                    </a:lnTo>
                    <a:lnTo>
                      <a:pt x="34" y="10"/>
                    </a:lnTo>
                    <a:lnTo>
                      <a:pt x="40" y="12"/>
                    </a:lnTo>
                    <a:lnTo>
                      <a:pt x="46" y="12"/>
                    </a:lnTo>
                    <a:lnTo>
                      <a:pt x="52" y="10"/>
                    </a:lnTo>
                    <a:lnTo>
                      <a:pt x="57" y="10"/>
                    </a:lnTo>
                    <a:lnTo>
                      <a:pt x="61" y="10"/>
                    </a:lnTo>
                    <a:lnTo>
                      <a:pt x="67" y="8"/>
                    </a:lnTo>
                    <a:lnTo>
                      <a:pt x="73" y="6"/>
                    </a:lnTo>
                    <a:lnTo>
                      <a:pt x="79" y="4"/>
                    </a:lnTo>
                    <a:lnTo>
                      <a:pt x="82" y="2"/>
                    </a:lnTo>
                    <a:lnTo>
                      <a:pt x="88" y="0"/>
                    </a:lnTo>
                    <a:lnTo>
                      <a:pt x="44" y="8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34" name="Line 51"/>
              <p:cNvSpPr>
                <a:spLocks noChangeShapeType="1"/>
              </p:cNvSpPr>
              <p:nvPr/>
            </p:nvSpPr>
            <p:spPr bwMode="auto">
              <a:xfrm>
                <a:off x="2147" y="3037"/>
                <a:ext cx="76" cy="2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35" name="Freeform 52"/>
              <p:cNvSpPr>
                <a:spLocks/>
              </p:cNvSpPr>
              <p:nvPr/>
            </p:nvSpPr>
            <p:spPr bwMode="auto">
              <a:xfrm>
                <a:off x="2206" y="3038"/>
                <a:ext cx="49" cy="42"/>
              </a:xfrm>
              <a:custGeom>
                <a:avLst/>
                <a:gdLst>
                  <a:gd name="T0" fmla="*/ 2 w 98"/>
                  <a:gd name="T1" fmla="*/ 1 h 84"/>
                  <a:gd name="T2" fmla="*/ 0 w 98"/>
                  <a:gd name="T3" fmla="*/ 1 h 84"/>
                  <a:gd name="T4" fmla="*/ 1 w 98"/>
                  <a:gd name="T5" fmla="*/ 1 h 84"/>
                  <a:gd name="T6" fmla="*/ 1 w 98"/>
                  <a:gd name="T7" fmla="*/ 1 h 84"/>
                  <a:gd name="T8" fmla="*/ 1 w 98"/>
                  <a:gd name="T9" fmla="*/ 1 h 84"/>
                  <a:gd name="T10" fmla="*/ 1 w 98"/>
                  <a:gd name="T11" fmla="*/ 1 h 84"/>
                  <a:gd name="T12" fmla="*/ 1 w 98"/>
                  <a:gd name="T13" fmla="*/ 1 h 84"/>
                  <a:gd name="T14" fmla="*/ 1 w 98"/>
                  <a:gd name="T15" fmla="*/ 1 h 84"/>
                  <a:gd name="T16" fmla="*/ 1 w 98"/>
                  <a:gd name="T17" fmla="*/ 1 h 84"/>
                  <a:gd name="T18" fmla="*/ 1 w 98"/>
                  <a:gd name="T19" fmla="*/ 1 h 84"/>
                  <a:gd name="T20" fmla="*/ 1 w 98"/>
                  <a:gd name="T21" fmla="*/ 1 h 84"/>
                  <a:gd name="T22" fmla="*/ 1 w 98"/>
                  <a:gd name="T23" fmla="*/ 1 h 84"/>
                  <a:gd name="T24" fmla="*/ 1 w 98"/>
                  <a:gd name="T25" fmla="*/ 1 h 84"/>
                  <a:gd name="T26" fmla="*/ 1 w 98"/>
                  <a:gd name="T27" fmla="*/ 1 h 84"/>
                  <a:gd name="T28" fmla="*/ 1 w 98"/>
                  <a:gd name="T29" fmla="*/ 1 h 84"/>
                  <a:gd name="T30" fmla="*/ 1 w 98"/>
                  <a:gd name="T31" fmla="*/ 1 h 84"/>
                  <a:gd name="T32" fmla="*/ 1 w 98"/>
                  <a:gd name="T33" fmla="*/ 1 h 84"/>
                  <a:gd name="T34" fmla="*/ 1 w 98"/>
                  <a:gd name="T35" fmla="*/ 1 h 84"/>
                  <a:gd name="T36" fmla="*/ 1 w 98"/>
                  <a:gd name="T37" fmla="*/ 0 h 84"/>
                  <a:gd name="T38" fmla="*/ 2 w 98"/>
                  <a:gd name="T39" fmla="*/ 1 h 84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98"/>
                  <a:gd name="T61" fmla="*/ 0 h 84"/>
                  <a:gd name="T62" fmla="*/ 98 w 98"/>
                  <a:gd name="T63" fmla="*/ 84 h 84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98" h="84">
                    <a:moveTo>
                      <a:pt x="98" y="69"/>
                    </a:moveTo>
                    <a:lnTo>
                      <a:pt x="0" y="84"/>
                    </a:lnTo>
                    <a:lnTo>
                      <a:pt x="4" y="79"/>
                    </a:lnTo>
                    <a:lnTo>
                      <a:pt x="8" y="75"/>
                    </a:lnTo>
                    <a:lnTo>
                      <a:pt x="12" y="71"/>
                    </a:lnTo>
                    <a:lnTo>
                      <a:pt x="14" y="67"/>
                    </a:lnTo>
                    <a:lnTo>
                      <a:pt x="18" y="61"/>
                    </a:lnTo>
                    <a:lnTo>
                      <a:pt x="19" y="58"/>
                    </a:lnTo>
                    <a:lnTo>
                      <a:pt x="21" y="52"/>
                    </a:lnTo>
                    <a:lnTo>
                      <a:pt x="23" y="48"/>
                    </a:lnTo>
                    <a:lnTo>
                      <a:pt x="25" y="42"/>
                    </a:lnTo>
                    <a:lnTo>
                      <a:pt x="27" y="37"/>
                    </a:lnTo>
                    <a:lnTo>
                      <a:pt x="27" y="33"/>
                    </a:lnTo>
                    <a:lnTo>
                      <a:pt x="29" y="27"/>
                    </a:lnTo>
                    <a:lnTo>
                      <a:pt x="29" y="21"/>
                    </a:lnTo>
                    <a:lnTo>
                      <a:pt x="29" y="15"/>
                    </a:lnTo>
                    <a:lnTo>
                      <a:pt x="29" y="10"/>
                    </a:lnTo>
                    <a:lnTo>
                      <a:pt x="29" y="6"/>
                    </a:lnTo>
                    <a:lnTo>
                      <a:pt x="29" y="0"/>
                    </a:lnTo>
                    <a:lnTo>
                      <a:pt x="98" y="6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36" name="Rectangle 53"/>
              <p:cNvSpPr>
                <a:spLocks noChangeArrowheads="1"/>
              </p:cNvSpPr>
              <p:nvPr/>
            </p:nvSpPr>
            <p:spPr bwMode="auto">
              <a:xfrm>
                <a:off x="2150" y="2662"/>
                <a:ext cx="100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800">
                    <a:solidFill>
                      <a:srgbClr val="000000"/>
                    </a:solidFill>
                  </a:rPr>
                  <a:t>Stat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39137" name="Rectangle 54"/>
              <p:cNvSpPr>
                <a:spLocks noChangeArrowheads="1"/>
              </p:cNvSpPr>
              <p:nvPr/>
            </p:nvSpPr>
            <p:spPr bwMode="auto">
              <a:xfrm>
                <a:off x="2120" y="2739"/>
                <a:ext cx="160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800">
                    <a:solidFill>
                      <a:srgbClr val="000000"/>
                    </a:solidFill>
                  </a:rPr>
                  <a:t>model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39138" name="Freeform 55"/>
              <p:cNvSpPr>
                <a:spLocks/>
              </p:cNvSpPr>
              <p:nvPr/>
            </p:nvSpPr>
            <p:spPr bwMode="auto">
              <a:xfrm>
                <a:off x="2452" y="3144"/>
                <a:ext cx="396" cy="18"/>
              </a:xfrm>
              <a:custGeom>
                <a:avLst/>
                <a:gdLst>
                  <a:gd name="T0" fmla="*/ 12 w 792"/>
                  <a:gd name="T1" fmla="*/ 0 h 36"/>
                  <a:gd name="T2" fmla="*/ 0 w 792"/>
                  <a:gd name="T3" fmla="*/ 0 h 36"/>
                  <a:gd name="T4" fmla="*/ 1 w 792"/>
                  <a:gd name="T5" fmla="*/ 1 h 36"/>
                  <a:gd name="T6" fmla="*/ 12 w 792"/>
                  <a:gd name="T7" fmla="*/ 1 h 36"/>
                  <a:gd name="T8" fmla="*/ 12 w 792"/>
                  <a:gd name="T9" fmla="*/ 0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92"/>
                  <a:gd name="T16" fmla="*/ 0 h 36"/>
                  <a:gd name="T17" fmla="*/ 792 w 792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92" h="36">
                    <a:moveTo>
                      <a:pt x="756" y="0"/>
                    </a:moveTo>
                    <a:lnTo>
                      <a:pt x="0" y="0"/>
                    </a:lnTo>
                    <a:lnTo>
                      <a:pt x="37" y="36"/>
                    </a:lnTo>
                    <a:lnTo>
                      <a:pt x="792" y="36"/>
                    </a:lnTo>
                    <a:lnTo>
                      <a:pt x="756" y="0"/>
                    </a:lnTo>
                    <a:close/>
                  </a:path>
                </a:pathLst>
              </a:custGeom>
              <a:solidFill>
                <a:srgbClr val="C0C0C0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39" name="Freeform 56"/>
              <p:cNvSpPr>
                <a:spLocks/>
              </p:cNvSpPr>
              <p:nvPr/>
            </p:nvSpPr>
            <p:spPr bwMode="auto">
              <a:xfrm>
                <a:off x="2830" y="2659"/>
                <a:ext cx="18" cy="503"/>
              </a:xfrm>
              <a:custGeom>
                <a:avLst/>
                <a:gdLst>
                  <a:gd name="T0" fmla="*/ 1 w 36"/>
                  <a:gd name="T1" fmla="*/ 15 h 1007"/>
                  <a:gd name="T2" fmla="*/ 0 w 36"/>
                  <a:gd name="T3" fmla="*/ 15 h 1007"/>
                  <a:gd name="T4" fmla="*/ 0 w 36"/>
                  <a:gd name="T5" fmla="*/ 0 h 1007"/>
                  <a:gd name="T6" fmla="*/ 1 w 36"/>
                  <a:gd name="T7" fmla="*/ 0 h 1007"/>
                  <a:gd name="T8" fmla="*/ 1 w 36"/>
                  <a:gd name="T9" fmla="*/ 15 h 10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6"/>
                  <a:gd name="T16" fmla="*/ 0 h 1007"/>
                  <a:gd name="T17" fmla="*/ 36 w 36"/>
                  <a:gd name="T18" fmla="*/ 1007 h 10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6" h="1007">
                    <a:moveTo>
                      <a:pt x="36" y="1007"/>
                    </a:moveTo>
                    <a:lnTo>
                      <a:pt x="0" y="971"/>
                    </a:lnTo>
                    <a:lnTo>
                      <a:pt x="0" y="0"/>
                    </a:lnTo>
                    <a:lnTo>
                      <a:pt x="36" y="37"/>
                    </a:lnTo>
                    <a:lnTo>
                      <a:pt x="36" y="1007"/>
                    </a:lnTo>
                    <a:close/>
                  </a:path>
                </a:pathLst>
              </a:custGeom>
              <a:solidFill>
                <a:srgbClr val="C0C0C0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40" name="Rectangle 57"/>
              <p:cNvSpPr>
                <a:spLocks noChangeArrowheads="1"/>
              </p:cNvSpPr>
              <p:nvPr/>
            </p:nvSpPr>
            <p:spPr bwMode="auto">
              <a:xfrm>
                <a:off x="2452" y="2659"/>
                <a:ext cx="378" cy="485"/>
              </a:xfrm>
              <a:prstGeom prst="rect">
                <a:avLst/>
              </a:prstGeom>
              <a:solidFill>
                <a:srgbClr val="FFFFFF"/>
              </a:soli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41" name="Rectangle 58"/>
              <p:cNvSpPr>
                <a:spLocks noChangeArrowheads="1"/>
              </p:cNvSpPr>
              <p:nvPr/>
            </p:nvSpPr>
            <p:spPr bwMode="auto">
              <a:xfrm>
                <a:off x="2522" y="2653"/>
                <a:ext cx="238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800">
                    <a:solidFill>
                      <a:srgbClr val="000000"/>
                    </a:solidFill>
                  </a:rPr>
                  <a:t>Evidence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39142" name="Rectangle 59"/>
              <p:cNvSpPr>
                <a:spLocks noChangeArrowheads="1"/>
              </p:cNvSpPr>
              <p:nvPr/>
            </p:nvSpPr>
            <p:spPr bwMode="auto">
              <a:xfrm>
                <a:off x="2568" y="2730"/>
                <a:ext cx="146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800">
                    <a:solidFill>
                      <a:srgbClr val="000000"/>
                    </a:solidFill>
                  </a:rPr>
                  <a:t>Rules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39143" name="Rectangle 60"/>
              <p:cNvSpPr>
                <a:spLocks noChangeArrowheads="1"/>
              </p:cNvSpPr>
              <p:nvPr/>
            </p:nvSpPr>
            <p:spPr bwMode="auto">
              <a:xfrm>
                <a:off x="2480" y="2838"/>
                <a:ext cx="72" cy="72"/>
              </a:xfrm>
              <a:prstGeom prst="rect">
                <a:avLst/>
              </a:prstGeom>
              <a:solidFill>
                <a:srgbClr val="FF0000"/>
              </a:soli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44" name="Rectangle 61"/>
              <p:cNvSpPr>
                <a:spLocks noChangeArrowheads="1"/>
              </p:cNvSpPr>
              <p:nvPr/>
            </p:nvSpPr>
            <p:spPr bwMode="auto">
              <a:xfrm>
                <a:off x="2480" y="2946"/>
                <a:ext cx="72" cy="72"/>
              </a:xfrm>
              <a:prstGeom prst="rect">
                <a:avLst/>
              </a:prstGeom>
              <a:solidFill>
                <a:srgbClr val="FF0000"/>
              </a:soli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45" name="Rectangle 62"/>
              <p:cNvSpPr>
                <a:spLocks noChangeArrowheads="1"/>
              </p:cNvSpPr>
              <p:nvPr/>
            </p:nvSpPr>
            <p:spPr bwMode="auto">
              <a:xfrm>
                <a:off x="2480" y="3054"/>
                <a:ext cx="72" cy="73"/>
              </a:xfrm>
              <a:prstGeom prst="rect">
                <a:avLst/>
              </a:prstGeom>
              <a:solidFill>
                <a:srgbClr val="FF0000"/>
              </a:soli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46" name="Rectangle 63"/>
              <p:cNvSpPr>
                <a:spLocks noChangeArrowheads="1"/>
              </p:cNvSpPr>
              <p:nvPr/>
            </p:nvSpPr>
            <p:spPr bwMode="auto">
              <a:xfrm>
                <a:off x="2677" y="2838"/>
                <a:ext cx="126" cy="306"/>
              </a:xfrm>
              <a:prstGeom prst="rect">
                <a:avLst/>
              </a:prstGeom>
              <a:solidFill>
                <a:srgbClr val="FFFF00"/>
              </a:solidFill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47" name="Freeform 64"/>
              <p:cNvSpPr>
                <a:spLocks/>
              </p:cNvSpPr>
              <p:nvPr/>
            </p:nvSpPr>
            <p:spPr bwMode="auto">
              <a:xfrm>
                <a:off x="2696" y="2856"/>
                <a:ext cx="72" cy="54"/>
              </a:xfrm>
              <a:custGeom>
                <a:avLst/>
                <a:gdLst>
                  <a:gd name="T0" fmla="*/ 1 w 144"/>
                  <a:gd name="T1" fmla="*/ 2 h 107"/>
                  <a:gd name="T2" fmla="*/ 1 w 144"/>
                  <a:gd name="T3" fmla="*/ 2 h 107"/>
                  <a:gd name="T4" fmla="*/ 2 w 144"/>
                  <a:gd name="T5" fmla="*/ 1 h 107"/>
                  <a:gd name="T6" fmla="*/ 1 w 144"/>
                  <a:gd name="T7" fmla="*/ 0 h 107"/>
                  <a:gd name="T8" fmla="*/ 1 w 144"/>
                  <a:gd name="T9" fmla="*/ 0 h 107"/>
                  <a:gd name="T10" fmla="*/ 0 w 144"/>
                  <a:gd name="T11" fmla="*/ 1 h 107"/>
                  <a:gd name="T12" fmla="*/ 1 w 144"/>
                  <a:gd name="T13" fmla="*/ 2 h 10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4"/>
                  <a:gd name="T22" fmla="*/ 0 h 107"/>
                  <a:gd name="T23" fmla="*/ 144 w 144"/>
                  <a:gd name="T24" fmla="*/ 107 h 10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4" h="107">
                    <a:moveTo>
                      <a:pt x="35" y="107"/>
                    </a:moveTo>
                    <a:lnTo>
                      <a:pt x="108" y="107"/>
                    </a:lnTo>
                    <a:lnTo>
                      <a:pt x="144" y="53"/>
                    </a:lnTo>
                    <a:lnTo>
                      <a:pt x="108" y="0"/>
                    </a:lnTo>
                    <a:lnTo>
                      <a:pt x="35" y="0"/>
                    </a:lnTo>
                    <a:lnTo>
                      <a:pt x="0" y="53"/>
                    </a:lnTo>
                    <a:lnTo>
                      <a:pt x="35" y="107"/>
                    </a:lnTo>
                    <a:close/>
                  </a:path>
                </a:pathLst>
              </a:custGeom>
              <a:solidFill>
                <a:srgbClr val="FFFF00"/>
              </a:solidFill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48" name="Freeform 65"/>
              <p:cNvSpPr>
                <a:spLocks/>
              </p:cNvSpPr>
              <p:nvPr/>
            </p:nvSpPr>
            <p:spPr bwMode="auto">
              <a:xfrm>
                <a:off x="2723" y="3072"/>
                <a:ext cx="80" cy="55"/>
              </a:xfrm>
              <a:custGeom>
                <a:avLst/>
                <a:gdLst>
                  <a:gd name="T0" fmla="*/ 0 w 161"/>
                  <a:gd name="T1" fmla="*/ 2 h 109"/>
                  <a:gd name="T2" fmla="*/ 1 w 161"/>
                  <a:gd name="T3" fmla="*/ 2 h 109"/>
                  <a:gd name="T4" fmla="*/ 2 w 161"/>
                  <a:gd name="T5" fmla="*/ 0 h 109"/>
                  <a:gd name="T6" fmla="*/ 0 w 161"/>
                  <a:gd name="T7" fmla="*/ 0 h 109"/>
                  <a:gd name="T8" fmla="*/ 0 w 161"/>
                  <a:gd name="T9" fmla="*/ 2 h 10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1"/>
                  <a:gd name="T16" fmla="*/ 0 h 109"/>
                  <a:gd name="T17" fmla="*/ 161 w 161"/>
                  <a:gd name="T18" fmla="*/ 109 h 10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1" h="109">
                    <a:moveTo>
                      <a:pt x="40" y="109"/>
                    </a:moveTo>
                    <a:lnTo>
                      <a:pt x="121" y="109"/>
                    </a:lnTo>
                    <a:lnTo>
                      <a:pt x="161" y="0"/>
                    </a:lnTo>
                    <a:lnTo>
                      <a:pt x="0" y="0"/>
                    </a:lnTo>
                    <a:lnTo>
                      <a:pt x="40" y="109"/>
                    </a:lnTo>
                    <a:close/>
                  </a:path>
                </a:pathLst>
              </a:custGeom>
              <a:solidFill>
                <a:srgbClr val="FFFF00"/>
              </a:solidFill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49" name="Freeform 66"/>
              <p:cNvSpPr>
                <a:spLocks/>
              </p:cNvSpPr>
              <p:nvPr/>
            </p:nvSpPr>
            <p:spPr bwMode="auto">
              <a:xfrm>
                <a:off x="2696" y="3054"/>
                <a:ext cx="72" cy="55"/>
              </a:xfrm>
              <a:custGeom>
                <a:avLst/>
                <a:gdLst>
                  <a:gd name="T0" fmla="*/ 0 w 144"/>
                  <a:gd name="T1" fmla="*/ 1 h 109"/>
                  <a:gd name="T2" fmla="*/ 1 w 144"/>
                  <a:gd name="T3" fmla="*/ 0 h 109"/>
                  <a:gd name="T4" fmla="*/ 2 w 144"/>
                  <a:gd name="T5" fmla="*/ 1 h 109"/>
                  <a:gd name="T6" fmla="*/ 1 w 144"/>
                  <a:gd name="T7" fmla="*/ 2 h 109"/>
                  <a:gd name="T8" fmla="*/ 0 w 144"/>
                  <a:gd name="T9" fmla="*/ 1 h 10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4"/>
                  <a:gd name="T16" fmla="*/ 0 h 109"/>
                  <a:gd name="T17" fmla="*/ 144 w 144"/>
                  <a:gd name="T18" fmla="*/ 109 h 10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4" h="109">
                    <a:moveTo>
                      <a:pt x="0" y="55"/>
                    </a:moveTo>
                    <a:lnTo>
                      <a:pt x="71" y="0"/>
                    </a:lnTo>
                    <a:lnTo>
                      <a:pt x="144" y="55"/>
                    </a:lnTo>
                    <a:lnTo>
                      <a:pt x="71" y="109"/>
                    </a:lnTo>
                    <a:lnTo>
                      <a:pt x="0" y="55"/>
                    </a:lnTo>
                    <a:close/>
                  </a:path>
                </a:pathLst>
              </a:custGeom>
              <a:solidFill>
                <a:srgbClr val="FFFF00"/>
              </a:solidFill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50" name="Rectangle 67"/>
              <p:cNvSpPr>
                <a:spLocks noChangeArrowheads="1"/>
              </p:cNvSpPr>
              <p:nvPr/>
            </p:nvSpPr>
            <p:spPr bwMode="auto">
              <a:xfrm>
                <a:off x="2696" y="3018"/>
                <a:ext cx="96" cy="36"/>
              </a:xfrm>
              <a:prstGeom prst="rect">
                <a:avLst/>
              </a:prstGeom>
              <a:solidFill>
                <a:srgbClr val="FFFF00"/>
              </a:solidFill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51" name="Freeform 68"/>
              <p:cNvSpPr>
                <a:spLocks/>
              </p:cNvSpPr>
              <p:nvPr/>
            </p:nvSpPr>
            <p:spPr bwMode="auto">
              <a:xfrm>
                <a:off x="2731" y="2893"/>
                <a:ext cx="72" cy="53"/>
              </a:xfrm>
              <a:custGeom>
                <a:avLst/>
                <a:gdLst>
                  <a:gd name="T0" fmla="*/ 1 w 144"/>
                  <a:gd name="T1" fmla="*/ 0 h 108"/>
                  <a:gd name="T2" fmla="*/ 2 w 144"/>
                  <a:gd name="T3" fmla="*/ 0 h 108"/>
                  <a:gd name="T4" fmla="*/ 2 w 144"/>
                  <a:gd name="T5" fmla="*/ 0 h 108"/>
                  <a:gd name="T6" fmla="*/ 2 w 144"/>
                  <a:gd name="T7" fmla="*/ 0 h 108"/>
                  <a:gd name="T8" fmla="*/ 2 w 144"/>
                  <a:gd name="T9" fmla="*/ 1 h 108"/>
                  <a:gd name="T10" fmla="*/ 2 w 144"/>
                  <a:gd name="T11" fmla="*/ 1 h 108"/>
                  <a:gd name="T12" fmla="*/ 1 w 144"/>
                  <a:gd name="T13" fmla="*/ 1 h 108"/>
                  <a:gd name="T14" fmla="*/ 1 w 144"/>
                  <a:gd name="T15" fmla="*/ 1 h 108"/>
                  <a:gd name="T16" fmla="*/ 0 w 144"/>
                  <a:gd name="T17" fmla="*/ 0 h 108"/>
                  <a:gd name="T18" fmla="*/ 1 w 144"/>
                  <a:gd name="T19" fmla="*/ 0 h 108"/>
                  <a:gd name="T20" fmla="*/ 1 w 144"/>
                  <a:gd name="T21" fmla="*/ 0 h 10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44"/>
                  <a:gd name="T34" fmla="*/ 0 h 108"/>
                  <a:gd name="T35" fmla="*/ 144 w 144"/>
                  <a:gd name="T36" fmla="*/ 108 h 10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44" h="108">
                    <a:moveTo>
                      <a:pt x="14" y="0"/>
                    </a:moveTo>
                    <a:lnTo>
                      <a:pt x="144" y="0"/>
                    </a:lnTo>
                    <a:lnTo>
                      <a:pt x="135" y="25"/>
                    </a:lnTo>
                    <a:lnTo>
                      <a:pt x="131" y="54"/>
                    </a:lnTo>
                    <a:lnTo>
                      <a:pt x="135" y="81"/>
                    </a:lnTo>
                    <a:lnTo>
                      <a:pt x="144" y="108"/>
                    </a:lnTo>
                    <a:lnTo>
                      <a:pt x="14" y="108"/>
                    </a:lnTo>
                    <a:lnTo>
                      <a:pt x="4" y="81"/>
                    </a:lnTo>
                    <a:lnTo>
                      <a:pt x="0" y="54"/>
                    </a:lnTo>
                    <a:lnTo>
                      <a:pt x="4" y="25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FFFF00"/>
              </a:solidFill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52" name="Freeform 69"/>
              <p:cNvSpPr>
                <a:spLocks/>
              </p:cNvSpPr>
              <p:nvPr/>
            </p:nvSpPr>
            <p:spPr bwMode="auto">
              <a:xfrm>
                <a:off x="2686" y="2946"/>
                <a:ext cx="82" cy="54"/>
              </a:xfrm>
              <a:custGeom>
                <a:avLst/>
                <a:gdLst>
                  <a:gd name="T0" fmla="*/ 1 w 163"/>
                  <a:gd name="T1" fmla="*/ 2 h 107"/>
                  <a:gd name="T2" fmla="*/ 2 w 163"/>
                  <a:gd name="T3" fmla="*/ 2 h 107"/>
                  <a:gd name="T4" fmla="*/ 3 w 163"/>
                  <a:gd name="T5" fmla="*/ 0 h 107"/>
                  <a:gd name="T6" fmla="*/ 0 w 163"/>
                  <a:gd name="T7" fmla="*/ 0 h 107"/>
                  <a:gd name="T8" fmla="*/ 1 w 163"/>
                  <a:gd name="T9" fmla="*/ 2 h 1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3"/>
                  <a:gd name="T16" fmla="*/ 0 h 107"/>
                  <a:gd name="T17" fmla="*/ 163 w 163"/>
                  <a:gd name="T18" fmla="*/ 107 h 1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3" h="107">
                    <a:moveTo>
                      <a:pt x="40" y="107"/>
                    </a:moveTo>
                    <a:lnTo>
                      <a:pt x="123" y="107"/>
                    </a:lnTo>
                    <a:lnTo>
                      <a:pt x="163" y="0"/>
                    </a:lnTo>
                    <a:lnTo>
                      <a:pt x="0" y="0"/>
                    </a:lnTo>
                    <a:lnTo>
                      <a:pt x="40" y="107"/>
                    </a:lnTo>
                    <a:close/>
                  </a:path>
                </a:pathLst>
              </a:custGeom>
              <a:solidFill>
                <a:srgbClr val="FFFF00"/>
              </a:solidFill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53" name="Line 70"/>
              <p:cNvSpPr>
                <a:spLocks noChangeShapeType="1"/>
              </p:cNvSpPr>
              <p:nvPr/>
            </p:nvSpPr>
            <p:spPr bwMode="auto">
              <a:xfrm flipH="1" flipV="1">
                <a:off x="2596" y="2877"/>
                <a:ext cx="100" cy="6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54" name="Freeform 71"/>
              <p:cNvSpPr>
                <a:spLocks/>
              </p:cNvSpPr>
              <p:nvPr/>
            </p:nvSpPr>
            <p:spPr bwMode="auto">
              <a:xfrm>
                <a:off x="2552" y="2849"/>
                <a:ext cx="60" cy="59"/>
              </a:xfrm>
              <a:custGeom>
                <a:avLst/>
                <a:gdLst>
                  <a:gd name="T0" fmla="*/ 0 w 121"/>
                  <a:gd name="T1" fmla="*/ 0 h 119"/>
                  <a:gd name="T2" fmla="*/ 1 w 121"/>
                  <a:gd name="T3" fmla="*/ 0 h 119"/>
                  <a:gd name="T4" fmla="*/ 1 w 121"/>
                  <a:gd name="T5" fmla="*/ 0 h 119"/>
                  <a:gd name="T6" fmla="*/ 1 w 121"/>
                  <a:gd name="T7" fmla="*/ 0 h 119"/>
                  <a:gd name="T8" fmla="*/ 1 w 121"/>
                  <a:gd name="T9" fmla="*/ 0 h 119"/>
                  <a:gd name="T10" fmla="*/ 1 w 121"/>
                  <a:gd name="T11" fmla="*/ 0 h 119"/>
                  <a:gd name="T12" fmla="*/ 1 w 121"/>
                  <a:gd name="T13" fmla="*/ 0 h 119"/>
                  <a:gd name="T14" fmla="*/ 1 w 121"/>
                  <a:gd name="T15" fmla="*/ 0 h 119"/>
                  <a:gd name="T16" fmla="*/ 1 w 121"/>
                  <a:gd name="T17" fmla="*/ 0 h 119"/>
                  <a:gd name="T18" fmla="*/ 1 w 121"/>
                  <a:gd name="T19" fmla="*/ 0 h 119"/>
                  <a:gd name="T20" fmla="*/ 1 w 121"/>
                  <a:gd name="T21" fmla="*/ 0 h 119"/>
                  <a:gd name="T22" fmla="*/ 1 w 121"/>
                  <a:gd name="T23" fmla="*/ 1 h 119"/>
                  <a:gd name="T24" fmla="*/ 1 w 121"/>
                  <a:gd name="T25" fmla="*/ 1 h 119"/>
                  <a:gd name="T26" fmla="*/ 1 w 121"/>
                  <a:gd name="T27" fmla="*/ 1 h 119"/>
                  <a:gd name="T28" fmla="*/ 1 w 121"/>
                  <a:gd name="T29" fmla="*/ 1 h 119"/>
                  <a:gd name="T30" fmla="*/ 1 w 121"/>
                  <a:gd name="T31" fmla="*/ 1 h 119"/>
                  <a:gd name="T32" fmla="*/ 1 w 121"/>
                  <a:gd name="T33" fmla="*/ 1 h 119"/>
                  <a:gd name="T34" fmla="*/ 1 w 121"/>
                  <a:gd name="T35" fmla="*/ 1 h 119"/>
                  <a:gd name="T36" fmla="*/ 1 w 121"/>
                  <a:gd name="T37" fmla="*/ 1 h 119"/>
                  <a:gd name="T38" fmla="*/ 0 w 121"/>
                  <a:gd name="T39" fmla="*/ 0 h 119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21"/>
                  <a:gd name="T61" fmla="*/ 0 h 119"/>
                  <a:gd name="T62" fmla="*/ 121 w 121"/>
                  <a:gd name="T63" fmla="*/ 119 h 119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21" h="119">
                    <a:moveTo>
                      <a:pt x="0" y="52"/>
                    </a:moveTo>
                    <a:lnTo>
                      <a:pt x="121" y="0"/>
                    </a:lnTo>
                    <a:lnTo>
                      <a:pt x="119" y="6"/>
                    </a:lnTo>
                    <a:lnTo>
                      <a:pt x="115" y="14"/>
                    </a:lnTo>
                    <a:lnTo>
                      <a:pt x="113" y="19"/>
                    </a:lnTo>
                    <a:lnTo>
                      <a:pt x="109" y="27"/>
                    </a:lnTo>
                    <a:lnTo>
                      <a:pt x="107" y="33"/>
                    </a:lnTo>
                    <a:lnTo>
                      <a:pt x="105" y="41"/>
                    </a:lnTo>
                    <a:lnTo>
                      <a:pt x="105" y="48"/>
                    </a:lnTo>
                    <a:lnTo>
                      <a:pt x="103" y="54"/>
                    </a:lnTo>
                    <a:lnTo>
                      <a:pt x="103" y="62"/>
                    </a:lnTo>
                    <a:lnTo>
                      <a:pt x="103" y="69"/>
                    </a:lnTo>
                    <a:lnTo>
                      <a:pt x="103" y="77"/>
                    </a:lnTo>
                    <a:lnTo>
                      <a:pt x="105" y="85"/>
                    </a:lnTo>
                    <a:lnTo>
                      <a:pt x="105" y="90"/>
                    </a:lnTo>
                    <a:lnTo>
                      <a:pt x="107" y="98"/>
                    </a:lnTo>
                    <a:lnTo>
                      <a:pt x="109" y="106"/>
                    </a:lnTo>
                    <a:lnTo>
                      <a:pt x="111" y="111"/>
                    </a:lnTo>
                    <a:lnTo>
                      <a:pt x="115" y="119"/>
                    </a:lnTo>
                    <a:lnTo>
                      <a:pt x="0" y="5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55" name="Line 72"/>
              <p:cNvSpPr>
                <a:spLocks noChangeShapeType="1"/>
              </p:cNvSpPr>
              <p:nvPr/>
            </p:nvSpPr>
            <p:spPr bwMode="auto">
              <a:xfrm flipH="1" flipV="1">
                <a:off x="2596" y="2986"/>
                <a:ext cx="81" cy="6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56" name="Freeform 73"/>
              <p:cNvSpPr>
                <a:spLocks/>
              </p:cNvSpPr>
              <p:nvPr/>
            </p:nvSpPr>
            <p:spPr bwMode="auto">
              <a:xfrm>
                <a:off x="2552" y="2957"/>
                <a:ext cx="61" cy="59"/>
              </a:xfrm>
              <a:custGeom>
                <a:avLst/>
                <a:gdLst>
                  <a:gd name="T0" fmla="*/ 0 w 122"/>
                  <a:gd name="T1" fmla="*/ 0 h 119"/>
                  <a:gd name="T2" fmla="*/ 2 w 122"/>
                  <a:gd name="T3" fmla="*/ 0 h 119"/>
                  <a:gd name="T4" fmla="*/ 2 w 122"/>
                  <a:gd name="T5" fmla="*/ 0 h 119"/>
                  <a:gd name="T6" fmla="*/ 2 w 122"/>
                  <a:gd name="T7" fmla="*/ 0 h 119"/>
                  <a:gd name="T8" fmla="*/ 2 w 122"/>
                  <a:gd name="T9" fmla="*/ 0 h 119"/>
                  <a:gd name="T10" fmla="*/ 2 w 122"/>
                  <a:gd name="T11" fmla="*/ 0 h 119"/>
                  <a:gd name="T12" fmla="*/ 2 w 122"/>
                  <a:gd name="T13" fmla="*/ 0 h 119"/>
                  <a:gd name="T14" fmla="*/ 2 w 122"/>
                  <a:gd name="T15" fmla="*/ 0 h 119"/>
                  <a:gd name="T16" fmla="*/ 2 w 122"/>
                  <a:gd name="T17" fmla="*/ 0 h 119"/>
                  <a:gd name="T18" fmla="*/ 2 w 122"/>
                  <a:gd name="T19" fmla="*/ 0 h 119"/>
                  <a:gd name="T20" fmla="*/ 2 w 122"/>
                  <a:gd name="T21" fmla="*/ 0 h 119"/>
                  <a:gd name="T22" fmla="*/ 2 w 122"/>
                  <a:gd name="T23" fmla="*/ 1 h 119"/>
                  <a:gd name="T24" fmla="*/ 2 w 122"/>
                  <a:gd name="T25" fmla="*/ 1 h 119"/>
                  <a:gd name="T26" fmla="*/ 2 w 122"/>
                  <a:gd name="T27" fmla="*/ 1 h 119"/>
                  <a:gd name="T28" fmla="*/ 2 w 122"/>
                  <a:gd name="T29" fmla="*/ 1 h 119"/>
                  <a:gd name="T30" fmla="*/ 2 w 122"/>
                  <a:gd name="T31" fmla="*/ 1 h 119"/>
                  <a:gd name="T32" fmla="*/ 2 w 122"/>
                  <a:gd name="T33" fmla="*/ 1 h 119"/>
                  <a:gd name="T34" fmla="*/ 2 w 122"/>
                  <a:gd name="T35" fmla="*/ 1 h 119"/>
                  <a:gd name="T36" fmla="*/ 2 w 122"/>
                  <a:gd name="T37" fmla="*/ 1 h 119"/>
                  <a:gd name="T38" fmla="*/ 0 w 122"/>
                  <a:gd name="T39" fmla="*/ 0 h 119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22"/>
                  <a:gd name="T61" fmla="*/ 0 h 119"/>
                  <a:gd name="T62" fmla="*/ 122 w 122"/>
                  <a:gd name="T63" fmla="*/ 119 h 119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22" h="119">
                    <a:moveTo>
                      <a:pt x="0" y="50"/>
                    </a:moveTo>
                    <a:lnTo>
                      <a:pt x="122" y="0"/>
                    </a:lnTo>
                    <a:lnTo>
                      <a:pt x="119" y="6"/>
                    </a:lnTo>
                    <a:lnTo>
                      <a:pt x="115" y="13"/>
                    </a:lnTo>
                    <a:lnTo>
                      <a:pt x="113" y="19"/>
                    </a:lnTo>
                    <a:lnTo>
                      <a:pt x="109" y="27"/>
                    </a:lnTo>
                    <a:lnTo>
                      <a:pt x="107" y="33"/>
                    </a:lnTo>
                    <a:lnTo>
                      <a:pt x="105" y="40"/>
                    </a:lnTo>
                    <a:lnTo>
                      <a:pt x="105" y="48"/>
                    </a:lnTo>
                    <a:lnTo>
                      <a:pt x="103" y="54"/>
                    </a:lnTo>
                    <a:lnTo>
                      <a:pt x="103" y="61"/>
                    </a:lnTo>
                    <a:lnTo>
                      <a:pt x="103" y="69"/>
                    </a:lnTo>
                    <a:lnTo>
                      <a:pt x="103" y="77"/>
                    </a:lnTo>
                    <a:lnTo>
                      <a:pt x="103" y="84"/>
                    </a:lnTo>
                    <a:lnTo>
                      <a:pt x="105" y="90"/>
                    </a:lnTo>
                    <a:lnTo>
                      <a:pt x="107" y="98"/>
                    </a:lnTo>
                    <a:lnTo>
                      <a:pt x="109" y="105"/>
                    </a:lnTo>
                    <a:lnTo>
                      <a:pt x="111" y="111"/>
                    </a:lnTo>
                    <a:lnTo>
                      <a:pt x="113" y="119"/>
                    </a:lnTo>
                    <a:lnTo>
                      <a:pt x="0" y="5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57" name="Line 74"/>
              <p:cNvSpPr>
                <a:spLocks noChangeShapeType="1"/>
              </p:cNvSpPr>
              <p:nvPr/>
            </p:nvSpPr>
            <p:spPr bwMode="auto">
              <a:xfrm flipH="1">
                <a:off x="2596" y="3082"/>
                <a:ext cx="100" cy="5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58" name="Freeform 75"/>
              <p:cNvSpPr>
                <a:spLocks/>
              </p:cNvSpPr>
              <p:nvPr/>
            </p:nvSpPr>
            <p:spPr bwMode="auto">
              <a:xfrm>
                <a:off x="2552" y="3057"/>
                <a:ext cx="60" cy="59"/>
              </a:xfrm>
              <a:custGeom>
                <a:avLst/>
                <a:gdLst>
                  <a:gd name="T0" fmla="*/ 0 w 121"/>
                  <a:gd name="T1" fmla="*/ 1 h 119"/>
                  <a:gd name="T2" fmla="*/ 1 w 121"/>
                  <a:gd name="T3" fmla="*/ 0 h 119"/>
                  <a:gd name="T4" fmla="*/ 1 w 121"/>
                  <a:gd name="T5" fmla="*/ 0 h 119"/>
                  <a:gd name="T6" fmla="*/ 1 w 121"/>
                  <a:gd name="T7" fmla="*/ 0 h 119"/>
                  <a:gd name="T8" fmla="*/ 1 w 121"/>
                  <a:gd name="T9" fmla="*/ 0 h 119"/>
                  <a:gd name="T10" fmla="*/ 1 w 121"/>
                  <a:gd name="T11" fmla="*/ 0 h 119"/>
                  <a:gd name="T12" fmla="*/ 1 w 121"/>
                  <a:gd name="T13" fmla="*/ 0 h 119"/>
                  <a:gd name="T14" fmla="*/ 1 w 121"/>
                  <a:gd name="T15" fmla="*/ 0 h 119"/>
                  <a:gd name="T16" fmla="*/ 1 w 121"/>
                  <a:gd name="T17" fmla="*/ 0 h 119"/>
                  <a:gd name="T18" fmla="*/ 1 w 121"/>
                  <a:gd name="T19" fmla="*/ 0 h 119"/>
                  <a:gd name="T20" fmla="*/ 1 w 121"/>
                  <a:gd name="T21" fmla="*/ 1 h 119"/>
                  <a:gd name="T22" fmla="*/ 1 w 121"/>
                  <a:gd name="T23" fmla="*/ 1 h 119"/>
                  <a:gd name="T24" fmla="*/ 1 w 121"/>
                  <a:gd name="T25" fmla="*/ 1 h 119"/>
                  <a:gd name="T26" fmla="*/ 1 w 121"/>
                  <a:gd name="T27" fmla="*/ 1 h 119"/>
                  <a:gd name="T28" fmla="*/ 1 w 121"/>
                  <a:gd name="T29" fmla="*/ 1 h 119"/>
                  <a:gd name="T30" fmla="*/ 1 w 121"/>
                  <a:gd name="T31" fmla="*/ 1 h 119"/>
                  <a:gd name="T32" fmla="*/ 1 w 121"/>
                  <a:gd name="T33" fmla="*/ 1 h 119"/>
                  <a:gd name="T34" fmla="*/ 1 w 121"/>
                  <a:gd name="T35" fmla="*/ 1 h 119"/>
                  <a:gd name="T36" fmla="*/ 1 w 121"/>
                  <a:gd name="T37" fmla="*/ 1 h 119"/>
                  <a:gd name="T38" fmla="*/ 0 w 121"/>
                  <a:gd name="T39" fmla="*/ 1 h 119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21"/>
                  <a:gd name="T61" fmla="*/ 0 h 119"/>
                  <a:gd name="T62" fmla="*/ 121 w 121"/>
                  <a:gd name="T63" fmla="*/ 119 h 119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21" h="119">
                    <a:moveTo>
                      <a:pt x="0" y="68"/>
                    </a:moveTo>
                    <a:lnTo>
                      <a:pt x="115" y="0"/>
                    </a:lnTo>
                    <a:lnTo>
                      <a:pt x="111" y="8"/>
                    </a:lnTo>
                    <a:lnTo>
                      <a:pt x="109" y="14"/>
                    </a:lnTo>
                    <a:lnTo>
                      <a:pt x="107" y="22"/>
                    </a:lnTo>
                    <a:lnTo>
                      <a:pt x="105" y="29"/>
                    </a:lnTo>
                    <a:lnTo>
                      <a:pt x="105" y="35"/>
                    </a:lnTo>
                    <a:lnTo>
                      <a:pt x="103" y="43"/>
                    </a:lnTo>
                    <a:lnTo>
                      <a:pt x="103" y="50"/>
                    </a:lnTo>
                    <a:lnTo>
                      <a:pt x="103" y="58"/>
                    </a:lnTo>
                    <a:lnTo>
                      <a:pt x="103" y="64"/>
                    </a:lnTo>
                    <a:lnTo>
                      <a:pt x="105" y="71"/>
                    </a:lnTo>
                    <a:lnTo>
                      <a:pt x="105" y="79"/>
                    </a:lnTo>
                    <a:lnTo>
                      <a:pt x="107" y="87"/>
                    </a:lnTo>
                    <a:lnTo>
                      <a:pt x="109" y="93"/>
                    </a:lnTo>
                    <a:lnTo>
                      <a:pt x="113" y="100"/>
                    </a:lnTo>
                    <a:lnTo>
                      <a:pt x="115" y="106"/>
                    </a:lnTo>
                    <a:lnTo>
                      <a:pt x="119" y="114"/>
                    </a:lnTo>
                    <a:lnTo>
                      <a:pt x="121" y="119"/>
                    </a:lnTo>
                    <a:lnTo>
                      <a:pt x="0" y="6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59" name="Line 76"/>
              <p:cNvSpPr>
                <a:spLocks noChangeShapeType="1"/>
              </p:cNvSpPr>
              <p:nvPr/>
            </p:nvSpPr>
            <p:spPr bwMode="auto">
              <a:xfrm>
                <a:off x="2363" y="2901"/>
                <a:ext cx="89" cy="1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60" name="Rectangle 77"/>
              <p:cNvSpPr>
                <a:spLocks noChangeArrowheads="1"/>
              </p:cNvSpPr>
              <p:nvPr/>
            </p:nvSpPr>
            <p:spPr bwMode="auto">
              <a:xfrm>
                <a:off x="2340" y="2879"/>
                <a:ext cx="45" cy="4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61" name="Rectangle 78"/>
              <p:cNvSpPr>
                <a:spLocks noChangeArrowheads="1"/>
              </p:cNvSpPr>
              <p:nvPr/>
            </p:nvSpPr>
            <p:spPr bwMode="auto">
              <a:xfrm>
                <a:off x="2430" y="2879"/>
                <a:ext cx="45" cy="4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62" name="Line 79"/>
              <p:cNvSpPr>
                <a:spLocks noChangeShapeType="1"/>
              </p:cNvSpPr>
              <p:nvPr/>
            </p:nvSpPr>
            <p:spPr bwMode="auto">
              <a:xfrm>
                <a:off x="1824" y="2832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39113" name="Text Box 80"/>
            <p:cNvSpPr txBox="1">
              <a:spLocks noChangeArrowheads="1"/>
            </p:cNvSpPr>
            <p:nvPr/>
          </p:nvSpPr>
          <p:spPr bwMode="auto">
            <a:xfrm>
              <a:off x="960" y="816"/>
              <a:ext cx="278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olidFill>
                    <a:schemeClr val="accent2"/>
                  </a:solidFill>
                  <a:latin typeface="Arial" charset="0"/>
                  <a:cs typeface="Times New Roman" pitchFamily="18" charset="0"/>
                </a:rPr>
                <a:t>How</a:t>
              </a:r>
              <a:r>
                <a:rPr lang="en-US" sz="2000">
                  <a:latin typeface="Arial" charset="0"/>
                  <a:cs typeface="Times New Roman" pitchFamily="18" charset="0"/>
                </a:rPr>
                <a:t> we measure = </a:t>
              </a:r>
              <a:r>
                <a:rPr lang="en-US" sz="2000" b="1">
                  <a:solidFill>
                    <a:srgbClr val="FF3300"/>
                  </a:solidFill>
                  <a:latin typeface="Arial" charset="0"/>
                  <a:cs typeface="Times New Roman" pitchFamily="18" charset="0"/>
                </a:rPr>
                <a:t>Evidence</a:t>
              </a:r>
              <a:r>
                <a:rPr lang="en-US" sz="2000" b="1">
                  <a:solidFill>
                    <a:schemeClr val="hlink"/>
                  </a:solidFill>
                  <a:latin typeface="Arial" charset="0"/>
                  <a:cs typeface="Times New Roman" pitchFamily="18" charset="0"/>
                </a:rPr>
                <a:t> </a:t>
              </a:r>
              <a:r>
                <a:rPr lang="en-US" sz="2000">
                  <a:latin typeface="Arial" charset="0"/>
                  <a:cs typeface="Times New Roman" pitchFamily="18" charset="0"/>
                </a:rPr>
                <a:t>Model</a:t>
              </a:r>
            </a:p>
          </p:txBody>
        </p:sp>
      </p:grpSp>
      <p:grpSp>
        <p:nvGrpSpPr>
          <p:cNvPr id="38943" name="Group 81"/>
          <p:cNvGrpSpPr>
            <a:grpSpLocks/>
          </p:cNvGrpSpPr>
          <p:nvPr/>
        </p:nvGrpSpPr>
        <p:grpSpPr bwMode="auto">
          <a:xfrm>
            <a:off x="1828800" y="1600200"/>
            <a:ext cx="4800600" cy="4291013"/>
            <a:chOff x="1152" y="1008"/>
            <a:chExt cx="3024" cy="2703"/>
          </a:xfrm>
        </p:grpSpPr>
        <p:grpSp>
          <p:nvGrpSpPr>
            <p:cNvPr id="38946" name="Group 82"/>
            <p:cNvGrpSpPr>
              <a:grpSpLocks/>
            </p:cNvGrpSpPr>
            <p:nvPr/>
          </p:nvGrpSpPr>
          <p:grpSpPr bwMode="auto">
            <a:xfrm>
              <a:off x="2862" y="2824"/>
              <a:ext cx="1107" cy="887"/>
              <a:chOff x="2928" y="2410"/>
              <a:chExt cx="1107" cy="887"/>
            </a:xfrm>
          </p:grpSpPr>
          <p:sp>
            <p:nvSpPr>
              <p:cNvPr id="38948" name="Freeform 83"/>
              <p:cNvSpPr>
                <a:spLocks/>
              </p:cNvSpPr>
              <p:nvPr/>
            </p:nvSpPr>
            <p:spPr bwMode="auto">
              <a:xfrm>
                <a:off x="3945" y="2827"/>
                <a:ext cx="90" cy="59"/>
              </a:xfrm>
              <a:custGeom>
                <a:avLst/>
                <a:gdLst>
                  <a:gd name="T0" fmla="*/ 3 w 178"/>
                  <a:gd name="T1" fmla="*/ 1 h 119"/>
                  <a:gd name="T2" fmla="*/ 0 w 178"/>
                  <a:gd name="T3" fmla="*/ 0 h 119"/>
                  <a:gd name="T4" fmla="*/ 3 w 178"/>
                  <a:gd name="T5" fmla="*/ 0 h 119"/>
                  <a:gd name="T6" fmla="*/ 3 w 178"/>
                  <a:gd name="T7" fmla="*/ 1 h 11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78"/>
                  <a:gd name="T13" fmla="*/ 0 h 119"/>
                  <a:gd name="T14" fmla="*/ 178 w 178"/>
                  <a:gd name="T15" fmla="*/ 119 h 11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78" h="119">
                    <a:moveTo>
                      <a:pt x="178" y="119"/>
                    </a:moveTo>
                    <a:lnTo>
                      <a:pt x="0" y="60"/>
                    </a:lnTo>
                    <a:lnTo>
                      <a:pt x="178" y="0"/>
                    </a:lnTo>
                    <a:lnTo>
                      <a:pt x="178" y="11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49" name="Freeform 84"/>
              <p:cNvSpPr>
                <a:spLocks/>
              </p:cNvSpPr>
              <p:nvPr/>
            </p:nvSpPr>
            <p:spPr bwMode="auto">
              <a:xfrm>
                <a:off x="3137" y="3261"/>
                <a:ext cx="898" cy="36"/>
              </a:xfrm>
              <a:custGeom>
                <a:avLst/>
                <a:gdLst>
                  <a:gd name="T0" fmla="*/ 26 w 1797"/>
                  <a:gd name="T1" fmla="*/ 0 h 73"/>
                  <a:gd name="T2" fmla="*/ 0 w 1797"/>
                  <a:gd name="T3" fmla="*/ 0 h 73"/>
                  <a:gd name="T4" fmla="*/ 1 w 1797"/>
                  <a:gd name="T5" fmla="*/ 1 h 73"/>
                  <a:gd name="T6" fmla="*/ 28 w 1797"/>
                  <a:gd name="T7" fmla="*/ 1 h 73"/>
                  <a:gd name="T8" fmla="*/ 26 w 1797"/>
                  <a:gd name="T9" fmla="*/ 0 h 7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97"/>
                  <a:gd name="T16" fmla="*/ 0 h 73"/>
                  <a:gd name="T17" fmla="*/ 1797 w 1797"/>
                  <a:gd name="T18" fmla="*/ 73 h 7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97" h="73">
                    <a:moveTo>
                      <a:pt x="1726" y="0"/>
                    </a:moveTo>
                    <a:lnTo>
                      <a:pt x="0" y="0"/>
                    </a:lnTo>
                    <a:lnTo>
                      <a:pt x="71" y="73"/>
                    </a:lnTo>
                    <a:lnTo>
                      <a:pt x="1797" y="73"/>
                    </a:lnTo>
                    <a:lnTo>
                      <a:pt x="1726" y="0"/>
                    </a:lnTo>
                    <a:close/>
                  </a:path>
                </a:pathLst>
              </a:custGeom>
              <a:solidFill>
                <a:srgbClr val="C0C0C0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50" name="Freeform 85"/>
              <p:cNvSpPr>
                <a:spLocks/>
              </p:cNvSpPr>
              <p:nvPr/>
            </p:nvSpPr>
            <p:spPr bwMode="auto">
              <a:xfrm>
                <a:off x="4000" y="2470"/>
                <a:ext cx="35" cy="827"/>
              </a:xfrm>
              <a:custGeom>
                <a:avLst/>
                <a:gdLst>
                  <a:gd name="T0" fmla="*/ 1 w 71"/>
                  <a:gd name="T1" fmla="*/ 25 h 1655"/>
                  <a:gd name="T2" fmla="*/ 0 w 71"/>
                  <a:gd name="T3" fmla="*/ 24 h 1655"/>
                  <a:gd name="T4" fmla="*/ 0 w 71"/>
                  <a:gd name="T5" fmla="*/ 0 h 1655"/>
                  <a:gd name="T6" fmla="*/ 1 w 71"/>
                  <a:gd name="T7" fmla="*/ 1 h 1655"/>
                  <a:gd name="T8" fmla="*/ 1 w 71"/>
                  <a:gd name="T9" fmla="*/ 25 h 16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1"/>
                  <a:gd name="T16" fmla="*/ 0 h 1655"/>
                  <a:gd name="T17" fmla="*/ 71 w 71"/>
                  <a:gd name="T18" fmla="*/ 1655 h 16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1" h="1655">
                    <a:moveTo>
                      <a:pt x="71" y="1655"/>
                    </a:moveTo>
                    <a:lnTo>
                      <a:pt x="0" y="1582"/>
                    </a:lnTo>
                    <a:lnTo>
                      <a:pt x="0" y="0"/>
                    </a:lnTo>
                    <a:lnTo>
                      <a:pt x="71" y="73"/>
                    </a:lnTo>
                    <a:lnTo>
                      <a:pt x="71" y="1655"/>
                    </a:lnTo>
                    <a:close/>
                  </a:path>
                </a:pathLst>
              </a:custGeom>
              <a:solidFill>
                <a:srgbClr val="C0C0C0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51" name="Rectangle 86"/>
              <p:cNvSpPr>
                <a:spLocks noChangeArrowheads="1"/>
              </p:cNvSpPr>
              <p:nvPr/>
            </p:nvSpPr>
            <p:spPr bwMode="auto">
              <a:xfrm>
                <a:off x="3137" y="2470"/>
                <a:ext cx="863" cy="791"/>
              </a:xfrm>
              <a:prstGeom prst="rect">
                <a:avLst/>
              </a:prstGeom>
              <a:solidFill>
                <a:srgbClr val="FFFFFF"/>
              </a:soli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52" name="Rectangle 87"/>
              <p:cNvSpPr>
                <a:spLocks noChangeArrowheads="1"/>
              </p:cNvSpPr>
              <p:nvPr/>
            </p:nvSpPr>
            <p:spPr bwMode="auto">
              <a:xfrm>
                <a:off x="3312" y="2496"/>
                <a:ext cx="499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Task Models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38953" name="Rectangle 88"/>
              <p:cNvSpPr>
                <a:spLocks noChangeArrowheads="1"/>
              </p:cNvSpPr>
              <p:nvPr/>
            </p:nvSpPr>
            <p:spPr bwMode="auto">
              <a:xfrm>
                <a:off x="3382" y="2594"/>
                <a:ext cx="93" cy="226"/>
              </a:xfrm>
              <a:prstGeom prst="rect">
                <a:avLst/>
              </a:prstGeom>
              <a:solidFill>
                <a:srgbClr val="FFFF00"/>
              </a:solidFill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54" name="Freeform 89"/>
              <p:cNvSpPr>
                <a:spLocks/>
              </p:cNvSpPr>
              <p:nvPr/>
            </p:nvSpPr>
            <p:spPr bwMode="auto">
              <a:xfrm>
                <a:off x="3395" y="2606"/>
                <a:ext cx="54" cy="40"/>
              </a:xfrm>
              <a:custGeom>
                <a:avLst/>
                <a:gdLst>
                  <a:gd name="T0" fmla="*/ 1 w 107"/>
                  <a:gd name="T1" fmla="*/ 1 h 81"/>
                  <a:gd name="T2" fmla="*/ 2 w 107"/>
                  <a:gd name="T3" fmla="*/ 1 h 81"/>
                  <a:gd name="T4" fmla="*/ 2 w 107"/>
                  <a:gd name="T5" fmla="*/ 0 h 81"/>
                  <a:gd name="T6" fmla="*/ 2 w 107"/>
                  <a:gd name="T7" fmla="*/ 0 h 81"/>
                  <a:gd name="T8" fmla="*/ 1 w 107"/>
                  <a:gd name="T9" fmla="*/ 0 h 81"/>
                  <a:gd name="T10" fmla="*/ 0 w 107"/>
                  <a:gd name="T11" fmla="*/ 0 h 81"/>
                  <a:gd name="T12" fmla="*/ 1 w 107"/>
                  <a:gd name="T13" fmla="*/ 1 h 8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07"/>
                  <a:gd name="T22" fmla="*/ 0 h 81"/>
                  <a:gd name="T23" fmla="*/ 107 w 107"/>
                  <a:gd name="T24" fmla="*/ 81 h 8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07" h="81">
                    <a:moveTo>
                      <a:pt x="27" y="81"/>
                    </a:moveTo>
                    <a:lnTo>
                      <a:pt x="80" y="81"/>
                    </a:lnTo>
                    <a:lnTo>
                      <a:pt x="107" y="40"/>
                    </a:lnTo>
                    <a:lnTo>
                      <a:pt x="80" y="0"/>
                    </a:lnTo>
                    <a:lnTo>
                      <a:pt x="27" y="0"/>
                    </a:lnTo>
                    <a:lnTo>
                      <a:pt x="0" y="40"/>
                    </a:lnTo>
                    <a:lnTo>
                      <a:pt x="27" y="81"/>
                    </a:lnTo>
                    <a:close/>
                  </a:path>
                </a:pathLst>
              </a:custGeom>
              <a:solidFill>
                <a:srgbClr val="FFFF00"/>
              </a:solidFill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55" name="Freeform 90"/>
              <p:cNvSpPr>
                <a:spLocks/>
              </p:cNvSpPr>
              <p:nvPr/>
            </p:nvSpPr>
            <p:spPr bwMode="auto">
              <a:xfrm>
                <a:off x="3415" y="2766"/>
                <a:ext cx="60" cy="40"/>
              </a:xfrm>
              <a:custGeom>
                <a:avLst/>
                <a:gdLst>
                  <a:gd name="T0" fmla="*/ 0 w 121"/>
                  <a:gd name="T1" fmla="*/ 1 h 81"/>
                  <a:gd name="T2" fmla="*/ 1 w 121"/>
                  <a:gd name="T3" fmla="*/ 1 h 81"/>
                  <a:gd name="T4" fmla="*/ 1 w 121"/>
                  <a:gd name="T5" fmla="*/ 0 h 81"/>
                  <a:gd name="T6" fmla="*/ 0 w 121"/>
                  <a:gd name="T7" fmla="*/ 0 h 81"/>
                  <a:gd name="T8" fmla="*/ 0 w 121"/>
                  <a:gd name="T9" fmla="*/ 1 h 8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1"/>
                  <a:gd name="T16" fmla="*/ 0 h 81"/>
                  <a:gd name="T17" fmla="*/ 121 w 121"/>
                  <a:gd name="T18" fmla="*/ 81 h 8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1" h="81">
                    <a:moveTo>
                      <a:pt x="31" y="81"/>
                    </a:moveTo>
                    <a:lnTo>
                      <a:pt x="90" y="81"/>
                    </a:lnTo>
                    <a:lnTo>
                      <a:pt x="121" y="0"/>
                    </a:lnTo>
                    <a:lnTo>
                      <a:pt x="0" y="0"/>
                    </a:lnTo>
                    <a:lnTo>
                      <a:pt x="31" y="81"/>
                    </a:lnTo>
                    <a:close/>
                  </a:path>
                </a:pathLst>
              </a:custGeom>
              <a:solidFill>
                <a:srgbClr val="FFFF00"/>
              </a:solidFill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56" name="Freeform 91"/>
              <p:cNvSpPr>
                <a:spLocks/>
              </p:cNvSpPr>
              <p:nvPr/>
            </p:nvSpPr>
            <p:spPr bwMode="auto">
              <a:xfrm>
                <a:off x="3395" y="2753"/>
                <a:ext cx="54" cy="40"/>
              </a:xfrm>
              <a:custGeom>
                <a:avLst/>
                <a:gdLst>
                  <a:gd name="T0" fmla="*/ 0 w 107"/>
                  <a:gd name="T1" fmla="*/ 0 h 81"/>
                  <a:gd name="T2" fmla="*/ 1 w 107"/>
                  <a:gd name="T3" fmla="*/ 0 h 81"/>
                  <a:gd name="T4" fmla="*/ 2 w 107"/>
                  <a:gd name="T5" fmla="*/ 0 h 81"/>
                  <a:gd name="T6" fmla="*/ 1 w 107"/>
                  <a:gd name="T7" fmla="*/ 1 h 81"/>
                  <a:gd name="T8" fmla="*/ 0 w 107"/>
                  <a:gd name="T9" fmla="*/ 0 h 8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7"/>
                  <a:gd name="T16" fmla="*/ 0 h 81"/>
                  <a:gd name="T17" fmla="*/ 107 w 107"/>
                  <a:gd name="T18" fmla="*/ 81 h 8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7" h="81">
                    <a:moveTo>
                      <a:pt x="0" y="41"/>
                    </a:moveTo>
                    <a:lnTo>
                      <a:pt x="53" y="0"/>
                    </a:lnTo>
                    <a:lnTo>
                      <a:pt x="107" y="41"/>
                    </a:lnTo>
                    <a:lnTo>
                      <a:pt x="53" y="81"/>
                    </a:lnTo>
                    <a:lnTo>
                      <a:pt x="0" y="41"/>
                    </a:lnTo>
                    <a:close/>
                  </a:path>
                </a:pathLst>
              </a:custGeom>
              <a:solidFill>
                <a:srgbClr val="FFFF00"/>
              </a:solidFill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57" name="Rectangle 92"/>
              <p:cNvSpPr>
                <a:spLocks noChangeArrowheads="1"/>
              </p:cNvSpPr>
              <p:nvPr/>
            </p:nvSpPr>
            <p:spPr bwMode="auto">
              <a:xfrm>
                <a:off x="3395" y="2726"/>
                <a:ext cx="71" cy="27"/>
              </a:xfrm>
              <a:prstGeom prst="rect">
                <a:avLst/>
              </a:prstGeom>
              <a:solidFill>
                <a:srgbClr val="FFFF00"/>
              </a:solidFill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58" name="Freeform 93"/>
              <p:cNvSpPr>
                <a:spLocks/>
              </p:cNvSpPr>
              <p:nvPr/>
            </p:nvSpPr>
            <p:spPr bwMode="auto">
              <a:xfrm>
                <a:off x="3422" y="2633"/>
                <a:ext cx="53" cy="40"/>
              </a:xfrm>
              <a:custGeom>
                <a:avLst/>
                <a:gdLst>
                  <a:gd name="T0" fmla="*/ 0 w 108"/>
                  <a:gd name="T1" fmla="*/ 0 h 80"/>
                  <a:gd name="T2" fmla="*/ 1 w 108"/>
                  <a:gd name="T3" fmla="*/ 0 h 80"/>
                  <a:gd name="T4" fmla="*/ 1 w 108"/>
                  <a:gd name="T5" fmla="*/ 1 h 80"/>
                  <a:gd name="T6" fmla="*/ 1 w 108"/>
                  <a:gd name="T7" fmla="*/ 1 h 80"/>
                  <a:gd name="T8" fmla="*/ 1 w 108"/>
                  <a:gd name="T9" fmla="*/ 1 h 80"/>
                  <a:gd name="T10" fmla="*/ 1 w 108"/>
                  <a:gd name="T11" fmla="*/ 1 h 80"/>
                  <a:gd name="T12" fmla="*/ 0 w 108"/>
                  <a:gd name="T13" fmla="*/ 1 h 80"/>
                  <a:gd name="T14" fmla="*/ 0 w 108"/>
                  <a:gd name="T15" fmla="*/ 1 h 80"/>
                  <a:gd name="T16" fmla="*/ 0 w 108"/>
                  <a:gd name="T17" fmla="*/ 1 h 80"/>
                  <a:gd name="T18" fmla="*/ 0 w 108"/>
                  <a:gd name="T19" fmla="*/ 1 h 80"/>
                  <a:gd name="T20" fmla="*/ 0 w 108"/>
                  <a:gd name="T21" fmla="*/ 0 h 8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08"/>
                  <a:gd name="T34" fmla="*/ 0 h 80"/>
                  <a:gd name="T35" fmla="*/ 108 w 108"/>
                  <a:gd name="T36" fmla="*/ 80 h 80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08" h="80">
                    <a:moveTo>
                      <a:pt x="10" y="0"/>
                    </a:moveTo>
                    <a:lnTo>
                      <a:pt x="108" y="0"/>
                    </a:lnTo>
                    <a:lnTo>
                      <a:pt x="100" y="19"/>
                    </a:lnTo>
                    <a:lnTo>
                      <a:pt x="98" y="40"/>
                    </a:lnTo>
                    <a:lnTo>
                      <a:pt x="100" y="61"/>
                    </a:lnTo>
                    <a:lnTo>
                      <a:pt x="108" y="80"/>
                    </a:lnTo>
                    <a:lnTo>
                      <a:pt x="10" y="80"/>
                    </a:lnTo>
                    <a:lnTo>
                      <a:pt x="4" y="61"/>
                    </a:lnTo>
                    <a:lnTo>
                      <a:pt x="0" y="40"/>
                    </a:lnTo>
                    <a:lnTo>
                      <a:pt x="4" y="19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FFFF00"/>
              </a:solidFill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59" name="Freeform 94"/>
              <p:cNvSpPr>
                <a:spLocks/>
              </p:cNvSpPr>
              <p:nvPr/>
            </p:nvSpPr>
            <p:spPr bwMode="auto">
              <a:xfrm>
                <a:off x="3389" y="2673"/>
                <a:ext cx="60" cy="40"/>
              </a:xfrm>
              <a:custGeom>
                <a:avLst/>
                <a:gdLst>
                  <a:gd name="T0" fmla="*/ 1 w 119"/>
                  <a:gd name="T1" fmla="*/ 1 h 81"/>
                  <a:gd name="T2" fmla="*/ 2 w 119"/>
                  <a:gd name="T3" fmla="*/ 1 h 81"/>
                  <a:gd name="T4" fmla="*/ 2 w 119"/>
                  <a:gd name="T5" fmla="*/ 0 h 81"/>
                  <a:gd name="T6" fmla="*/ 0 w 119"/>
                  <a:gd name="T7" fmla="*/ 0 h 81"/>
                  <a:gd name="T8" fmla="*/ 1 w 119"/>
                  <a:gd name="T9" fmla="*/ 1 h 8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9"/>
                  <a:gd name="T16" fmla="*/ 0 h 81"/>
                  <a:gd name="T17" fmla="*/ 119 w 119"/>
                  <a:gd name="T18" fmla="*/ 81 h 8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9" h="81">
                    <a:moveTo>
                      <a:pt x="29" y="81"/>
                    </a:moveTo>
                    <a:lnTo>
                      <a:pt x="88" y="81"/>
                    </a:lnTo>
                    <a:lnTo>
                      <a:pt x="119" y="0"/>
                    </a:lnTo>
                    <a:lnTo>
                      <a:pt x="0" y="0"/>
                    </a:lnTo>
                    <a:lnTo>
                      <a:pt x="29" y="81"/>
                    </a:lnTo>
                    <a:close/>
                  </a:path>
                </a:pathLst>
              </a:custGeom>
              <a:solidFill>
                <a:srgbClr val="FFFF00"/>
              </a:solidFill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60" name="Freeform 95"/>
              <p:cNvSpPr>
                <a:spLocks/>
              </p:cNvSpPr>
              <p:nvPr/>
            </p:nvSpPr>
            <p:spPr bwMode="auto">
              <a:xfrm>
                <a:off x="3669" y="2846"/>
                <a:ext cx="91" cy="29"/>
              </a:xfrm>
              <a:custGeom>
                <a:avLst/>
                <a:gdLst>
                  <a:gd name="T0" fmla="*/ 3 w 182"/>
                  <a:gd name="T1" fmla="*/ 1 h 58"/>
                  <a:gd name="T2" fmla="*/ 3 w 182"/>
                  <a:gd name="T3" fmla="*/ 1 h 58"/>
                  <a:gd name="T4" fmla="*/ 3 w 182"/>
                  <a:gd name="T5" fmla="*/ 1 h 58"/>
                  <a:gd name="T6" fmla="*/ 3 w 182"/>
                  <a:gd name="T7" fmla="*/ 1 h 58"/>
                  <a:gd name="T8" fmla="*/ 3 w 182"/>
                  <a:gd name="T9" fmla="*/ 1 h 58"/>
                  <a:gd name="T10" fmla="*/ 3 w 182"/>
                  <a:gd name="T11" fmla="*/ 1 h 58"/>
                  <a:gd name="T12" fmla="*/ 3 w 182"/>
                  <a:gd name="T13" fmla="*/ 1 h 58"/>
                  <a:gd name="T14" fmla="*/ 3 w 182"/>
                  <a:gd name="T15" fmla="*/ 1 h 58"/>
                  <a:gd name="T16" fmla="*/ 3 w 182"/>
                  <a:gd name="T17" fmla="*/ 1 h 58"/>
                  <a:gd name="T18" fmla="*/ 3 w 182"/>
                  <a:gd name="T19" fmla="*/ 1 h 58"/>
                  <a:gd name="T20" fmla="*/ 3 w 182"/>
                  <a:gd name="T21" fmla="*/ 1 h 58"/>
                  <a:gd name="T22" fmla="*/ 3 w 182"/>
                  <a:gd name="T23" fmla="*/ 1 h 58"/>
                  <a:gd name="T24" fmla="*/ 3 w 182"/>
                  <a:gd name="T25" fmla="*/ 1 h 58"/>
                  <a:gd name="T26" fmla="*/ 3 w 182"/>
                  <a:gd name="T27" fmla="*/ 1 h 58"/>
                  <a:gd name="T28" fmla="*/ 3 w 182"/>
                  <a:gd name="T29" fmla="*/ 1 h 58"/>
                  <a:gd name="T30" fmla="*/ 3 w 182"/>
                  <a:gd name="T31" fmla="*/ 1 h 58"/>
                  <a:gd name="T32" fmla="*/ 3 w 182"/>
                  <a:gd name="T33" fmla="*/ 1 h 58"/>
                  <a:gd name="T34" fmla="*/ 3 w 182"/>
                  <a:gd name="T35" fmla="*/ 1 h 58"/>
                  <a:gd name="T36" fmla="*/ 3 w 182"/>
                  <a:gd name="T37" fmla="*/ 1 h 58"/>
                  <a:gd name="T38" fmla="*/ 3 w 182"/>
                  <a:gd name="T39" fmla="*/ 1 h 58"/>
                  <a:gd name="T40" fmla="*/ 3 w 182"/>
                  <a:gd name="T41" fmla="*/ 1 h 58"/>
                  <a:gd name="T42" fmla="*/ 1 w 182"/>
                  <a:gd name="T43" fmla="*/ 1 h 58"/>
                  <a:gd name="T44" fmla="*/ 1 w 182"/>
                  <a:gd name="T45" fmla="*/ 1 h 58"/>
                  <a:gd name="T46" fmla="*/ 1 w 182"/>
                  <a:gd name="T47" fmla="*/ 1 h 58"/>
                  <a:gd name="T48" fmla="*/ 1 w 182"/>
                  <a:gd name="T49" fmla="*/ 1 h 58"/>
                  <a:gd name="T50" fmla="*/ 1 w 182"/>
                  <a:gd name="T51" fmla="*/ 1 h 58"/>
                  <a:gd name="T52" fmla="*/ 1 w 182"/>
                  <a:gd name="T53" fmla="*/ 1 h 58"/>
                  <a:gd name="T54" fmla="*/ 1 w 182"/>
                  <a:gd name="T55" fmla="*/ 1 h 58"/>
                  <a:gd name="T56" fmla="*/ 1 w 182"/>
                  <a:gd name="T57" fmla="*/ 1 h 58"/>
                  <a:gd name="T58" fmla="*/ 1 w 182"/>
                  <a:gd name="T59" fmla="*/ 1 h 58"/>
                  <a:gd name="T60" fmla="*/ 1 w 182"/>
                  <a:gd name="T61" fmla="*/ 1 h 58"/>
                  <a:gd name="T62" fmla="*/ 1 w 182"/>
                  <a:gd name="T63" fmla="*/ 1 h 58"/>
                  <a:gd name="T64" fmla="*/ 1 w 182"/>
                  <a:gd name="T65" fmla="*/ 1 h 58"/>
                  <a:gd name="T66" fmla="*/ 2 w 182"/>
                  <a:gd name="T67" fmla="*/ 1 h 58"/>
                  <a:gd name="T68" fmla="*/ 2 w 182"/>
                  <a:gd name="T69" fmla="*/ 1 h 58"/>
                  <a:gd name="T70" fmla="*/ 3 w 182"/>
                  <a:gd name="T71" fmla="*/ 1 h 58"/>
                  <a:gd name="T72" fmla="*/ 3 w 182"/>
                  <a:gd name="T73" fmla="*/ 1 h 58"/>
                  <a:gd name="T74" fmla="*/ 3 w 182"/>
                  <a:gd name="T75" fmla="*/ 1 h 58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182"/>
                  <a:gd name="T115" fmla="*/ 0 h 58"/>
                  <a:gd name="T116" fmla="*/ 182 w 182"/>
                  <a:gd name="T117" fmla="*/ 58 h 58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182" h="58">
                    <a:moveTo>
                      <a:pt x="148" y="58"/>
                    </a:moveTo>
                    <a:lnTo>
                      <a:pt x="148" y="58"/>
                    </a:lnTo>
                    <a:lnTo>
                      <a:pt x="150" y="56"/>
                    </a:lnTo>
                    <a:lnTo>
                      <a:pt x="154" y="56"/>
                    </a:lnTo>
                    <a:lnTo>
                      <a:pt x="156" y="54"/>
                    </a:lnTo>
                    <a:lnTo>
                      <a:pt x="159" y="52"/>
                    </a:lnTo>
                    <a:lnTo>
                      <a:pt x="163" y="50"/>
                    </a:lnTo>
                    <a:lnTo>
                      <a:pt x="165" y="48"/>
                    </a:lnTo>
                    <a:lnTo>
                      <a:pt x="167" y="48"/>
                    </a:lnTo>
                    <a:lnTo>
                      <a:pt x="169" y="47"/>
                    </a:lnTo>
                    <a:lnTo>
                      <a:pt x="171" y="47"/>
                    </a:lnTo>
                    <a:lnTo>
                      <a:pt x="171" y="45"/>
                    </a:lnTo>
                    <a:lnTo>
                      <a:pt x="173" y="43"/>
                    </a:lnTo>
                    <a:lnTo>
                      <a:pt x="173" y="41"/>
                    </a:lnTo>
                    <a:lnTo>
                      <a:pt x="173" y="39"/>
                    </a:lnTo>
                    <a:lnTo>
                      <a:pt x="175" y="37"/>
                    </a:lnTo>
                    <a:lnTo>
                      <a:pt x="175" y="33"/>
                    </a:lnTo>
                    <a:lnTo>
                      <a:pt x="177" y="29"/>
                    </a:lnTo>
                    <a:lnTo>
                      <a:pt x="179" y="24"/>
                    </a:lnTo>
                    <a:lnTo>
                      <a:pt x="179" y="20"/>
                    </a:lnTo>
                    <a:lnTo>
                      <a:pt x="181" y="14"/>
                    </a:lnTo>
                    <a:lnTo>
                      <a:pt x="181" y="12"/>
                    </a:lnTo>
                    <a:lnTo>
                      <a:pt x="182" y="10"/>
                    </a:lnTo>
                    <a:lnTo>
                      <a:pt x="181" y="12"/>
                    </a:lnTo>
                    <a:lnTo>
                      <a:pt x="179" y="16"/>
                    </a:lnTo>
                    <a:lnTo>
                      <a:pt x="177" y="20"/>
                    </a:lnTo>
                    <a:lnTo>
                      <a:pt x="175" y="25"/>
                    </a:lnTo>
                    <a:lnTo>
                      <a:pt x="171" y="29"/>
                    </a:lnTo>
                    <a:lnTo>
                      <a:pt x="169" y="35"/>
                    </a:lnTo>
                    <a:lnTo>
                      <a:pt x="167" y="39"/>
                    </a:lnTo>
                    <a:lnTo>
                      <a:pt x="165" y="41"/>
                    </a:lnTo>
                    <a:lnTo>
                      <a:pt x="163" y="43"/>
                    </a:lnTo>
                    <a:lnTo>
                      <a:pt x="159" y="43"/>
                    </a:lnTo>
                    <a:lnTo>
                      <a:pt x="156" y="45"/>
                    </a:lnTo>
                    <a:lnTo>
                      <a:pt x="152" y="47"/>
                    </a:lnTo>
                    <a:lnTo>
                      <a:pt x="150" y="48"/>
                    </a:lnTo>
                    <a:lnTo>
                      <a:pt x="148" y="48"/>
                    </a:lnTo>
                    <a:lnTo>
                      <a:pt x="146" y="48"/>
                    </a:lnTo>
                    <a:lnTo>
                      <a:pt x="0" y="0"/>
                    </a:lnTo>
                    <a:lnTo>
                      <a:pt x="2" y="2"/>
                    </a:lnTo>
                    <a:lnTo>
                      <a:pt x="4" y="4"/>
                    </a:lnTo>
                    <a:lnTo>
                      <a:pt x="6" y="4"/>
                    </a:lnTo>
                    <a:lnTo>
                      <a:pt x="10" y="6"/>
                    </a:lnTo>
                    <a:lnTo>
                      <a:pt x="14" y="6"/>
                    </a:lnTo>
                    <a:lnTo>
                      <a:pt x="17" y="8"/>
                    </a:lnTo>
                    <a:lnTo>
                      <a:pt x="21" y="10"/>
                    </a:lnTo>
                    <a:lnTo>
                      <a:pt x="27" y="12"/>
                    </a:lnTo>
                    <a:lnTo>
                      <a:pt x="31" y="12"/>
                    </a:lnTo>
                    <a:lnTo>
                      <a:pt x="37" y="14"/>
                    </a:lnTo>
                    <a:lnTo>
                      <a:pt x="41" y="16"/>
                    </a:lnTo>
                    <a:lnTo>
                      <a:pt x="46" y="18"/>
                    </a:lnTo>
                    <a:lnTo>
                      <a:pt x="52" y="20"/>
                    </a:lnTo>
                    <a:lnTo>
                      <a:pt x="58" y="22"/>
                    </a:lnTo>
                    <a:lnTo>
                      <a:pt x="62" y="24"/>
                    </a:lnTo>
                    <a:lnTo>
                      <a:pt x="67" y="25"/>
                    </a:lnTo>
                    <a:lnTo>
                      <a:pt x="73" y="27"/>
                    </a:lnTo>
                    <a:lnTo>
                      <a:pt x="79" y="29"/>
                    </a:lnTo>
                    <a:lnTo>
                      <a:pt x="85" y="33"/>
                    </a:lnTo>
                    <a:lnTo>
                      <a:pt x="90" y="35"/>
                    </a:lnTo>
                    <a:lnTo>
                      <a:pt x="96" y="37"/>
                    </a:lnTo>
                    <a:lnTo>
                      <a:pt x="102" y="39"/>
                    </a:lnTo>
                    <a:lnTo>
                      <a:pt x="108" y="41"/>
                    </a:lnTo>
                    <a:lnTo>
                      <a:pt x="111" y="43"/>
                    </a:lnTo>
                    <a:lnTo>
                      <a:pt x="117" y="45"/>
                    </a:lnTo>
                    <a:lnTo>
                      <a:pt x="121" y="47"/>
                    </a:lnTo>
                    <a:lnTo>
                      <a:pt x="127" y="48"/>
                    </a:lnTo>
                    <a:lnTo>
                      <a:pt x="131" y="50"/>
                    </a:lnTo>
                    <a:lnTo>
                      <a:pt x="134" y="52"/>
                    </a:lnTo>
                    <a:lnTo>
                      <a:pt x="138" y="54"/>
                    </a:lnTo>
                    <a:lnTo>
                      <a:pt x="142" y="54"/>
                    </a:lnTo>
                    <a:lnTo>
                      <a:pt x="144" y="56"/>
                    </a:lnTo>
                    <a:lnTo>
                      <a:pt x="148" y="5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61" name="Freeform 96"/>
              <p:cNvSpPr>
                <a:spLocks/>
              </p:cNvSpPr>
              <p:nvPr/>
            </p:nvSpPr>
            <p:spPr bwMode="auto">
              <a:xfrm>
                <a:off x="3660" y="2793"/>
                <a:ext cx="106" cy="73"/>
              </a:xfrm>
              <a:custGeom>
                <a:avLst/>
                <a:gdLst>
                  <a:gd name="T0" fmla="*/ 0 w 213"/>
                  <a:gd name="T1" fmla="*/ 1 h 146"/>
                  <a:gd name="T2" fmla="*/ 0 w 213"/>
                  <a:gd name="T3" fmla="*/ 1 h 146"/>
                  <a:gd name="T4" fmla="*/ 0 w 213"/>
                  <a:gd name="T5" fmla="*/ 1 h 146"/>
                  <a:gd name="T6" fmla="*/ 0 w 213"/>
                  <a:gd name="T7" fmla="*/ 1 h 146"/>
                  <a:gd name="T8" fmla="*/ 0 w 213"/>
                  <a:gd name="T9" fmla="*/ 1 h 146"/>
                  <a:gd name="T10" fmla="*/ 3 w 213"/>
                  <a:gd name="T11" fmla="*/ 1 h 146"/>
                  <a:gd name="T12" fmla="*/ 3 w 213"/>
                  <a:gd name="T13" fmla="*/ 1 h 146"/>
                  <a:gd name="T14" fmla="*/ 3 w 213"/>
                  <a:gd name="T15" fmla="*/ 1 h 146"/>
                  <a:gd name="T16" fmla="*/ 3 w 213"/>
                  <a:gd name="T17" fmla="*/ 1 h 146"/>
                  <a:gd name="T18" fmla="*/ 3 w 213"/>
                  <a:gd name="T19" fmla="*/ 1 h 146"/>
                  <a:gd name="T20" fmla="*/ 3 w 213"/>
                  <a:gd name="T21" fmla="*/ 1 h 146"/>
                  <a:gd name="T22" fmla="*/ 3 w 213"/>
                  <a:gd name="T23" fmla="*/ 1 h 146"/>
                  <a:gd name="T24" fmla="*/ 3 w 213"/>
                  <a:gd name="T25" fmla="*/ 1 h 146"/>
                  <a:gd name="T26" fmla="*/ 3 w 213"/>
                  <a:gd name="T27" fmla="*/ 1 h 146"/>
                  <a:gd name="T28" fmla="*/ 2 w 213"/>
                  <a:gd name="T29" fmla="*/ 2 h 146"/>
                  <a:gd name="T30" fmla="*/ 2 w 213"/>
                  <a:gd name="T31" fmla="*/ 2 h 146"/>
                  <a:gd name="T32" fmla="*/ 2 w 213"/>
                  <a:gd name="T33" fmla="*/ 2 h 146"/>
                  <a:gd name="T34" fmla="*/ 2 w 213"/>
                  <a:gd name="T35" fmla="*/ 2 h 146"/>
                  <a:gd name="T36" fmla="*/ 2 w 213"/>
                  <a:gd name="T37" fmla="*/ 2 h 146"/>
                  <a:gd name="T38" fmla="*/ 2 w 213"/>
                  <a:gd name="T39" fmla="*/ 2 h 146"/>
                  <a:gd name="T40" fmla="*/ 2 w 213"/>
                  <a:gd name="T41" fmla="*/ 2 h 146"/>
                  <a:gd name="T42" fmla="*/ 2 w 213"/>
                  <a:gd name="T43" fmla="*/ 2 h 146"/>
                  <a:gd name="T44" fmla="*/ 2 w 213"/>
                  <a:gd name="T45" fmla="*/ 2 h 146"/>
                  <a:gd name="T46" fmla="*/ 2 w 213"/>
                  <a:gd name="T47" fmla="*/ 2 h 146"/>
                  <a:gd name="T48" fmla="*/ 2 w 213"/>
                  <a:gd name="T49" fmla="*/ 2 h 146"/>
                  <a:gd name="T50" fmla="*/ 2 w 213"/>
                  <a:gd name="T51" fmla="*/ 2 h 146"/>
                  <a:gd name="T52" fmla="*/ 2 w 213"/>
                  <a:gd name="T53" fmla="*/ 2 h 146"/>
                  <a:gd name="T54" fmla="*/ 2 w 213"/>
                  <a:gd name="T55" fmla="*/ 2 h 146"/>
                  <a:gd name="T56" fmla="*/ 2 w 213"/>
                  <a:gd name="T57" fmla="*/ 2 h 146"/>
                  <a:gd name="T58" fmla="*/ 2 w 213"/>
                  <a:gd name="T59" fmla="*/ 2 h 146"/>
                  <a:gd name="T60" fmla="*/ 2 w 213"/>
                  <a:gd name="T61" fmla="*/ 2 h 146"/>
                  <a:gd name="T62" fmla="*/ 1 w 213"/>
                  <a:gd name="T63" fmla="*/ 2 h 146"/>
                  <a:gd name="T64" fmla="*/ 1 w 213"/>
                  <a:gd name="T65" fmla="*/ 2 h 146"/>
                  <a:gd name="T66" fmla="*/ 1 w 213"/>
                  <a:gd name="T67" fmla="*/ 2 h 146"/>
                  <a:gd name="T68" fmla="*/ 1 w 213"/>
                  <a:gd name="T69" fmla="*/ 2 h 146"/>
                  <a:gd name="T70" fmla="*/ 0 w 213"/>
                  <a:gd name="T71" fmla="*/ 1 h 146"/>
                  <a:gd name="T72" fmla="*/ 0 w 213"/>
                  <a:gd name="T73" fmla="*/ 1 h 146"/>
                  <a:gd name="T74" fmla="*/ 0 w 213"/>
                  <a:gd name="T75" fmla="*/ 1 h 146"/>
                  <a:gd name="T76" fmla="*/ 0 w 213"/>
                  <a:gd name="T77" fmla="*/ 1 h 146"/>
                  <a:gd name="T78" fmla="*/ 0 w 213"/>
                  <a:gd name="T79" fmla="*/ 1 h 146"/>
                  <a:gd name="T80" fmla="*/ 0 w 213"/>
                  <a:gd name="T81" fmla="*/ 1 h 146"/>
                  <a:gd name="T82" fmla="*/ 0 w 213"/>
                  <a:gd name="T83" fmla="*/ 1 h 146"/>
                  <a:gd name="T84" fmla="*/ 0 w 213"/>
                  <a:gd name="T85" fmla="*/ 1 h 146"/>
                  <a:gd name="T86" fmla="*/ 0 w 213"/>
                  <a:gd name="T87" fmla="*/ 1 h 146"/>
                  <a:gd name="T88" fmla="*/ 0 w 213"/>
                  <a:gd name="T89" fmla="*/ 1 h 146"/>
                  <a:gd name="T90" fmla="*/ 0 w 213"/>
                  <a:gd name="T91" fmla="*/ 1 h 146"/>
                  <a:gd name="T92" fmla="*/ 0 w 213"/>
                  <a:gd name="T93" fmla="*/ 1 h 146"/>
                  <a:gd name="T94" fmla="*/ 0 w 213"/>
                  <a:gd name="T95" fmla="*/ 1 h 146"/>
                  <a:gd name="T96" fmla="*/ 0 w 213"/>
                  <a:gd name="T97" fmla="*/ 1 h 146"/>
                  <a:gd name="T98" fmla="*/ 0 w 213"/>
                  <a:gd name="T99" fmla="*/ 1 h 146"/>
                  <a:gd name="T100" fmla="*/ 0 w 213"/>
                  <a:gd name="T101" fmla="*/ 1 h 146"/>
                  <a:gd name="T102" fmla="*/ 0 w 213"/>
                  <a:gd name="T103" fmla="*/ 1 h 146"/>
                  <a:gd name="T104" fmla="*/ 0 w 213"/>
                  <a:gd name="T105" fmla="*/ 1 h 146"/>
                  <a:gd name="T106" fmla="*/ 0 w 213"/>
                  <a:gd name="T107" fmla="*/ 1 h 14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213"/>
                  <a:gd name="T163" fmla="*/ 0 h 146"/>
                  <a:gd name="T164" fmla="*/ 213 w 213"/>
                  <a:gd name="T165" fmla="*/ 146 h 146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213" h="146">
                    <a:moveTo>
                      <a:pt x="23" y="19"/>
                    </a:moveTo>
                    <a:lnTo>
                      <a:pt x="23" y="17"/>
                    </a:lnTo>
                    <a:lnTo>
                      <a:pt x="23" y="15"/>
                    </a:lnTo>
                    <a:lnTo>
                      <a:pt x="25" y="12"/>
                    </a:lnTo>
                    <a:lnTo>
                      <a:pt x="27" y="10"/>
                    </a:lnTo>
                    <a:lnTo>
                      <a:pt x="27" y="8"/>
                    </a:lnTo>
                    <a:lnTo>
                      <a:pt x="38" y="2"/>
                    </a:lnTo>
                    <a:lnTo>
                      <a:pt x="40" y="0"/>
                    </a:lnTo>
                    <a:lnTo>
                      <a:pt x="213" y="52"/>
                    </a:lnTo>
                    <a:lnTo>
                      <a:pt x="213" y="56"/>
                    </a:lnTo>
                    <a:lnTo>
                      <a:pt x="211" y="58"/>
                    </a:lnTo>
                    <a:lnTo>
                      <a:pt x="209" y="61"/>
                    </a:lnTo>
                    <a:lnTo>
                      <a:pt x="209" y="65"/>
                    </a:lnTo>
                    <a:lnTo>
                      <a:pt x="207" y="69"/>
                    </a:lnTo>
                    <a:lnTo>
                      <a:pt x="205" y="73"/>
                    </a:lnTo>
                    <a:lnTo>
                      <a:pt x="205" y="75"/>
                    </a:lnTo>
                    <a:lnTo>
                      <a:pt x="205" y="77"/>
                    </a:lnTo>
                    <a:lnTo>
                      <a:pt x="203" y="77"/>
                    </a:lnTo>
                    <a:lnTo>
                      <a:pt x="201" y="86"/>
                    </a:lnTo>
                    <a:lnTo>
                      <a:pt x="198" y="96"/>
                    </a:lnTo>
                    <a:lnTo>
                      <a:pt x="196" y="104"/>
                    </a:lnTo>
                    <a:lnTo>
                      <a:pt x="192" y="113"/>
                    </a:lnTo>
                    <a:lnTo>
                      <a:pt x="190" y="121"/>
                    </a:lnTo>
                    <a:lnTo>
                      <a:pt x="188" y="127"/>
                    </a:lnTo>
                    <a:lnTo>
                      <a:pt x="186" y="130"/>
                    </a:lnTo>
                    <a:lnTo>
                      <a:pt x="186" y="132"/>
                    </a:lnTo>
                    <a:lnTo>
                      <a:pt x="184" y="134"/>
                    </a:lnTo>
                    <a:lnTo>
                      <a:pt x="184" y="136"/>
                    </a:lnTo>
                    <a:lnTo>
                      <a:pt x="182" y="136"/>
                    </a:lnTo>
                    <a:lnTo>
                      <a:pt x="182" y="138"/>
                    </a:lnTo>
                    <a:lnTo>
                      <a:pt x="180" y="138"/>
                    </a:lnTo>
                    <a:lnTo>
                      <a:pt x="178" y="140"/>
                    </a:lnTo>
                    <a:lnTo>
                      <a:pt x="177" y="140"/>
                    </a:lnTo>
                    <a:lnTo>
                      <a:pt x="175" y="142"/>
                    </a:lnTo>
                    <a:lnTo>
                      <a:pt x="173" y="142"/>
                    </a:lnTo>
                    <a:lnTo>
                      <a:pt x="171" y="144"/>
                    </a:lnTo>
                    <a:lnTo>
                      <a:pt x="169" y="144"/>
                    </a:lnTo>
                    <a:lnTo>
                      <a:pt x="167" y="144"/>
                    </a:lnTo>
                    <a:lnTo>
                      <a:pt x="167" y="146"/>
                    </a:lnTo>
                    <a:lnTo>
                      <a:pt x="165" y="144"/>
                    </a:lnTo>
                    <a:lnTo>
                      <a:pt x="163" y="144"/>
                    </a:lnTo>
                    <a:lnTo>
                      <a:pt x="159" y="144"/>
                    </a:lnTo>
                    <a:lnTo>
                      <a:pt x="157" y="142"/>
                    </a:lnTo>
                    <a:lnTo>
                      <a:pt x="152" y="142"/>
                    </a:lnTo>
                    <a:lnTo>
                      <a:pt x="148" y="140"/>
                    </a:lnTo>
                    <a:lnTo>
                      <a:pt x="142" y="138"/>
                    </a:lnTo>
                    <a:lnTo>
                      <a:pt x="136" y="136"/>
                    </a:lnTo>
                    <a:lnTo>
                      <a:pt x="130" y="134"/>
                    </a:lnTo>
                    <a:lnTo>
                      <a:pt x="125" y="132"/>
                    </a:lnTo>
                    <a:lnTo>
                      <a:pt x="117" y="130"/>
                    </a:lnTo>
                    <a:lnTo>
                      <a:pt x="111" y="129"/>
                    </a:lnTo>
                    <a:lnTo>
                      <a:pt x="104" y="127"/>
                    </a:lnTo>
                    <a:lnTo>
                      <a:pt x="96" y="125"/>
                    </a:lnTo>
                    <a:lnTo>
                      <a:pt x="88" y="123"/>
                    </a:lnTo>
                    <a:lnTo>
                      <a:pt x="83" y="121"/>
                    </a:lnTo>
                    <a:lnTo>
                      <a:pt x="75" y="119"/>
                    </a:lnTo>
                    <a:lnTo>
                      <a:pt x="67" y="115"/>
                    </a:lnTo>
                    <a:lnTo>
                      <a:pt x="60" y="113"/>
                    </a:lnTo>
                    <a:lnTo>
                      <a:pt x="54" y="111"/>
                    </a:lnTo>
                    <a:lnTo>
                      <a:pt x="46" y="109"/>
                    </a:lnTo>
                    <a:lnTo>
                      <a:pt x="40" y="107"/>
                    </a:lnTo>
                    <a:lnTo>
                      <a:pt x="35" y="105"/>
                    </a:lnTo>
                    <a:lnTo>
                      <a:pt x="29" y="105"/>
                    </a:lnTo>
                    <a:lnTo>
                      <a:pt x="23" y="104"/>
                    </a:lnTo>
                    <a:lnTo>
                      <a:pt x="19" y="102"/>
                    </a:lnTo>
                    <a:lnTo>
                      <a:pt x="15" y="100"/>
                    </a:lnTo>
                    <a:lnTo>
                      <a:pt x="12" y="100"/>
                    </a:lnTo>
                    <a:lnTo>
                      <a:pt x="10" y="100"/>
                    </a:lnTo>
                    <a:lnTo>
                      <a:pt x="8" y="98"/>
                    </a:lnTo>
                    <a:lnTo>
                      <a:pt x="6" y="98"/>
                    </a:lnTo>
                    <a:lnTo>
                      <a:pt x="4" y="98"/>
                    </a:lnTo>
                    <a:lnTo>
                      <a:pt x="4" y="96"/>
                    </a:lnTo>
                    <a:lnTo>
                      <a:pt x="2" y="96"/>
                    </a:lnTo>
                    <a:lnTo>
                      <a:pt x="0" y="94"/>
                    </a:lnTo>
                    <a:lnTo>
                      <a:pt x="0" y="92"/>
                    </a:lnTo>
                    <a:lnTo>
                      <a:pt x="0" y="88"/>
                    </a:lnTo>
                    <a:lnTo>
                      <a:pt x="0" y="84"/>
                    </a:lnTo>
                    <a:lnTo>
                      <a:pt x="2" y="81"/>
                    </a:lnTo>
                    <a:lnTo>
                      <a:pt x="2" y="79"/>
                    </a:lnTo>
                    <a:lnTo>
                      <a:pt x="4" y="71"/>
                    </a:lnTo>
                    <a:lnTo>
                      <a:pt x="8" y="63"/>
                    </a:lnTo>
                    <a:lnTo>
                      <a:pt x="10" y="56"/>
                    </a:lnTo>
                    <a:lnTo>
                      <a:pt x="13" y="46"/>
                    </a:lnTo>
                    <a:lnTo>
                      <a:pt x="17" y="36"/>
                    </a:lnTo>
                    <a:lnTo>
                      <a:pt x="21" y="27"/>
                    </a:lnTo>
                    <a:lnTo>
                      <a:pt x="23" y="1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62" name="Freeform 97"/>
              <p:cNvSpPr>
                <a:spLocks/>
              </p:cNvSpPr>
              <p:nvPr/>
            </p:nvSpPr>
            <p:spPr bwMode="auto">
              <a:xfrm>
                <a:off x="3660" y="2793"/>
                <a:ext cx="103" cy="70"/>
              </a:xfrm>
              <a:custGeom>
                <a:avLst/>
                <a:gdLst>
                  <a:gd name="T0" fmla="*/ 0 w 207"/>
                  <a:gd name="T1" fmla="*/ 1 h 140"/>
                  <a:gd name="T2" fmla="*/ 0 w 207"/>
                  <a:gd name="T3" fmla="*/ 1 h 140"/>
                  <a:gd name="T4" fmla="*/ 1 w 207"/>
                  <a:gd name="T5" fmla="*/ 1 h 140"/>
                  <a:gd name="T6" fmla="*/ 1 w 207"/>
                  <a:gd name="T7" fmla="*/ 1 h 140"/>
                  <a:gd name="T8" fmla="*/ 2 w 207"/>
                  <a:gd name="T9" fmla="*/ 1 h 140"/>
                  <a:gd name="T10" fmla="*/ 2 w 207"/>
                  <a:gd name="T11" fmla="*/ 1 h 140"/>
                  <a:gd name="T12" fmla="*/ 3 w 207"/>
                  <a:gd name="T13" fmla="*/ 1 h 140"/>
                  <a:gd name="T14" fmla="*/ 3 w 207"/>
                  <a:gd name="T15" fmla="*/ 1 h 140"/>
                  <a:gd name="T16" fmla="*/ 3 w 207"/>
                  <a:gd name="T17" fmla="*/ 1 h 140"/>
                  <a:gd name="T18" fmla="*/ 3 w 207"/>
                  <a:gd name="T19" fmla="*/ 1 h 140"/>
                  <a:gd name="T20" fmla="*/ 0 w 207"/>
                  <a:gd name="T21" fmla="*/ 1 h 140"/>
                  <a:gd name="T22" fmla="*/ 0 w 207"/>
                  <a:gd name="T23" fmla="*/ 1 h 140"/>
                  <a:gd name="T24" fmla="*/ 0 w 207"/>
                  <a:gd name="T25" fmla="*/ 1 h 140"/>
                  <a:gd name="T26" fmla="*/ 0 w 207"/>
                  <a:gd name="T27" fmla="*/ 1 h 140"/>
                  <a:gd name="T28" fmla="*/ 0 w 207"/>
                  <a:gd name="T29" fmla="*/ 1 h 140"/>
                  <a:gd name="T30" fmla="*/ 0 w 207"/>
                  <a:gd name="T31" fmla="*/ 1 h 140"/>
                  <a:gd name="T32" fmla="*/ 0 w 207"/>
                  <a:gd name="T33" fmla="*/ 1 h 140"/>
                  <a:gd name="T34" fmla="*/ 1 w 207"/>
                  <a:gd name="T35" fmla="*/ 1 h 140"/>
                  <a:gd name="T36" fmla="*/ 1 w 207"/>
                  <a:gd name="T37" fmla="*/ 1 h 140"/>
                  <a:gd name="T38" fmla="*/ 1 w 207"/>
                  <a:gd name="T39" fmla="*/ 2 h 140"/>
                  <a:gd name="T40" fmla="*/ 2 w 207"/>
                  <a:gd name="T41" fmla="*/ 2 h 140"/>
                  <a:gd name="T42" fmla="*/ 2 w 207"/>
                  <a:gd name="T43" fmla="*/ 2 h 140"/>
                  <a:gd name="T44" fmla="*/ 2 w 207"/>
                  <a:gd name="T45" fmla="*/ 2 h 140"/>
                  <a:gd name="T46" fmla="*/ 2 w 207"/>
                  <a:gd name="T47" fmla="*/ 2 h 140"/>
                  <a:gd name="T48" fmla="*/ 2 w 207"/>
                  <a:gd name="T49" fmla="*/ 2 h 140"/>
                  <a:gd name="T50" fmla="*/ 2 w 207"/>
                  <a:gd name="T51" fmla="*/ 2 h 140"/>
                  <a:gd name="T52" fmla="*/ 2 w 207"/>
                  <a:gd name="T53" fmla="*/ 2 h 140"/>
                  <a:gd name="T54" fmla="*/ 2 w 207"/>
                  <a:gd name="T55" fmla="*/ 2 h 140"/>
                  <a:gd name="T56" fmla="*/ 2 w 207"/>
                  <a:gd name="T57" fmla="*/ 2 h 140"/>
                  <a:gd name="T58" fmla="*/ 2 w 207"/>
                  <a:gd name="T59" fmla="*/ 2 h 140"/>
                  <a:gd name="T60" fmla="*/ 2 w 207"/>
                  <a:gd name="T61" fmla="*/ 2 h 140"/>
                  <a:gd name="T62" fmla="*/ 1 w 207"/>
                  <a:gd name="T63" fmla="*/ 2 h 140"/>
                  <a:gd name="T64" fmla="*/ 1 w 207"/>
                  <a:gd name="T65" fmla="*/ 2 h 140"/>
                  <a:gd name="T66" fmla="*/ 0 w 207"/>
                  <a:gd name="T67" fmla="*/ 1 h 140"/>
                  <a:gd name="T68" fmla="*/ 0 w 207"/>
                  <a:gd name="T69" fmla="*/ 1 h 140"/>
                  <a:gd name="T70" fmla="*/ 0 w 207"/>
                  <a:gd name="T71" fmla="*/ 1 h 140"/>
                  <a:gd name="T72" fmla="*/ 0 w 207"/>
                  <a:gd name="T73" fmla="*/ 1 h 140"/>
                  <a:gd name="T74" fmla="*/ 0 w 207"/>
                  <a:gd name="T75" fmla="*/ 1 h 140"/>
                  <a:gd name="T76" fmla="*/ 0 w 207"/>
                  <a:gd name="T77" fmla="*/ 1 h 140"/>
                  <a:gd name="T78" fmla="*/ 0 w 207"/>
                  <a:gd name="T79" fmla="*/ 1 h 140"/>
                  <a:gd name="T80" fmla="*/ 0 w 207"/>
                  <a:gd name="T81" fmla="*/ 1 h 140"/>
                  <a:gd name="T82" fmla="*/ 0 w 207"/>
                  <a:gd name="T83" fmla="*/ 1 h 140"/>
                  <a:gd name="T84" fmla="*/ 0 w 207"/>
                  <a:gd name="T85" fmla="*/ 1 h 140"/>
                  <a:gd name="T86" fmla="*/ 0 w 207"/>
                  <a:gd name="T87" fmla="*/ 1 h 140"/>
                  <a:gd name="T88" fmla="*/ 0 w 207"/>
                  <a:gd name="T89" fmla="*/ 1 h 140"/>
                  <a:gd name="T90" fmla="*/ 0 w 207"/>
                  <a:gd name="T91" fmla="*/ 1 h 140"/>
                  <a:gd name="T92" fmla="*/ 0 w 207"/>
                  <a:gd name="T93" fmla="*/ 1 h 140"/>
                  <a:gd name="T94" fmla="*/ 0 w 207"/>
                  <a:gd name="T95" fmla="*/ 1 h 140"/>
                  <a:gd name="T96" fmla="*/ 0 w 207"/>
                  <a:gd name="T97" fmla="*/ 1 h 140"/>
                  <a:gd name="T98" fmla="*/ 0 w 207"/>
                  <a:gd name="T99" fmla="*/ 1 h 140"/>
                  <a:gd name="T100" fmla="*/ 0 w 207"/>
                  <a:gd name="T101" fmla="*/ 0 h 140"/>
                  <a:gd name="T102" fmla="*/ 0 w 207"/>
                  <a:gd name="T103" fmla="*/ 1 h 140"/>
                  <a:gd name="T104" fmla="*/ 0 w 207"/>
                  <a:gd name="T105" fmla="*/ 1 h 140"/>
                  <a:gd name="T106" fmla="*/ 0 w 207"/>
                  <a:gd name="T107" fmla="*/ 1 h 140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207"/>
                  <a:gd name="T163" fmla="*/ 0 h 140"/>
                  <a:gd name="T164" fmla="*/ 207 w 207"/>
                  <a:gd name="T165" fmla="*/ 140 h 140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207" h="140">
                    <a:moveTo>
                      <a:pt x="38" y="13"/>
                    </a:moveTo>
                    <a:lnTo>
                      <a:pt x="38" y="13"/>
                    </a:lnTo>
                    <a:lnTo>
                      <a:pt x="40" y="13"/>
                    </a:lnTo>
                    <a:lnTo>
                      <a:pt x="44" y="15"/>
                    </a:lnTo>
                    <a:lnTo>
                      <a:pt x="46" y="15"/>
                    </a:lnTo>
                    <a:lnTo>
                      <a:pt x="50" y="17"/>
                    </a:lnTo>
                    <a:lnTo>
                      <a:pt x="56" y="17"/>
                    </a:lnTo>
                    <a:lnTo>
                      <a:pt x="60" y="19"/>
                    </a:lnTo>
                    <a:lnTo>
                      <a:pt x="65" y="21"/>
                    </a:lnTo>
                    <a:lnTo>
                      <a:pt x="73" y="23"/>
                    </a:lnTo>
                    <a:lnTo>
                      <a:pt x="79" y="25"/>
                    </a:lnTo>
                    <a:lnTo>
                      <a:pt x="86" y="27"/>
                    </a:lnTo>
                    <a:lnTo>
                      <a:pt x="92" y="29"/>
                    </a:lnTo>
                    <a:lnTo>
                      <a:pt x="100" y="31"/>
                    </a:lnTo>
                    <a:lnTo>
                      <a:pt x="107" y="33"/>
                    </a:lnTo>
                    <a:lnTo>
                      <a:pt x="115" y="36"/>
                    </a:lnTo>
                    <a:lnTo>
                      <a:pt x="123" y="38"/>
                    </a:lnTo>
                    <a:lnTo>
                      <a:pt x="132" y="40"/>
                    </a:lnTo>
                    <a:lnTo>
                      <a:pt x="140" y="42"/>
                    </a:lnTo>
                    <a:lnTo>
                      <a:pt x="148" y="44"/>
                    </a:lnTo>
                    <a:lnTo>
                      <a:pt x="153" y="48"/>
                    </a:lnTo>
                    <a:lnTo>
                      <a:pt x="161" y="50"/>
                    </a:lnTo>
                    <a:lnTo>
                      <a:pt x="169" y="52"/>
                    </a:lnTo>
                    <a:lnTo>
                      <a:pt x="175" y="54"/>
                    </a:lnTo>
                    <a:lnTo>
                      <a:pt x="180" y="56"/>
                    </a:lnTo>
                    <a:lnTo>
                      <a:pt x="186" y="58"/>
                    </a:lnTo>
                    <a:lnTo>
                      <a:pt x="192" y="58"/>
                    </a:lnTo>
                    <a:lnTo>
                      <a:pt x="196" y="59"/>
                    </a:lnTo>
                    <a:lnTo>
                      <a:pt x="200" y="61"/>
                    </a:lnTo>
                    <a:lnTo>
                      <a:pt x="203" y="61"/>
                    </a:lnTo>
                    <a:lnTo>
                      <a:pt x="205" y="61"/>
                    </a:lnTo>
                    <a:lnTo>
                      <a:pt x="207" y="63"/>
                    </a:lnTo>
                    <a:lnTo>
                      <a:pt x="203" y="73"/>
                    </a:lnTo>
                    <a:lnTo>
                      <a:pt x="205" y="73"/>
                    </a:lnTo>
                    <a:lnTo>
                      <a:pt x="205" y="75"/>
                    </a:lnTo>
                    <a:lnTo>
                      <a:pt x="205" y="77"/>
                    </a:lnTo>
                    <a:lnTo>
                      <a:pt x="203" y="77"/>
                    </a:lnTo>
                    <a:lnTo>
                      <a:pt x="201" y="77"/>
                    </a:lnTo>
                    <a:lnTo>
                      <a:pt x="205" y="63"/>
                    </a:lnTo>
                    <a:lnTo>
                      <a:pt x="40" y="15"/>
                    </a:lnTo>
                    <a:lnTo>
                      <a:pt x="35" y="27"/>
                    </a:lnTo>
                    <a:lnTo>
                      <a:pt x="33" y="27"/>
                    </a:lnTo>
                    <a:lnTo>
                      <a:pt x="29" y="35"/>
                    </a:lnTo>
                    <a:lnTo>
                      <a:pt x="27" y="44"/>
                    </a:lnTo>
                    <a:lnTo>
                      <a:pt x="23" y="54"/>
                    </a:lnTo>
                    <a:lnTo>
                      <a:pt x="21" y="61"/>
                    </a:lnTo>
                    <a:lnTo>
                      <a:pt x="17" y="69"/>
                    </a:lnTo>
                    <a:lnTo>
                      <a:pt x="15" y="75"/>
                    </a:lnTo>
                    <a:lnTo>
                      <a:pt x="13" y="79"/>
                    </a:lnTo>
                    <a:lnTo>
                      <a:pt x="13" y="82"/>
                    </a:lnTo>
                    <a:lnTo>
                      <a:pt x="13" y="84"/>
                    </a:lnTo>
                    <a:lnTo>
                      <a:pt x="12" y="86"/>
                    </a:lnTo>
                    <a:lnTo>
                      <a:pt x="13" y="88"/>
                    </a:lnTo>
                    <a:lnTo>
                      <a:pt x="15" y="90"/>
                    </a:lnTo>
                    <a:lnTo>
                      <a:pt x="17" y="90"/>
                    </a:lnTo>
                    <a:lnTo>
                      <a:pt x="19" y="90"/>
                    </a:lnTo>
                    <a:lnTo>
                      <a:pt x="21" y="92"/>
                    </a:lnTo>
                    <a:lnTo>
                      <a:pt x="23" y="92"/>
                    </a:lnTo>
                    <a:lnTo>
                      <a:pt x="27" y="92"/>
                    </a:lnTo>
                    <a:lnTo>
                      <a:pt x="31" y="94"/>
                    </a:lnTo>
                    <a:lnTo>
                      <a:pt x="35" y="96"/>
                    </a:lnTo>
                    <a:lnTo>
                      <a:pt x="38" y="96"/>
                    </a:lnTo>
                    <a:lnTo>
                      <a:pt x="44" y="98"/>
                    </a:lnTo>
                    <a:lnTo>
                      <a:pt x="50" y="100"/>
                    </a:lnTo>
                    <a:lnTo>
                      <a:pt x="56" y="102"/>
                    </a:lnTo>
                    <a:lnTo>
                      <a:pt x="61" y="104"/>
                    </a:lnTo>
                    <a:lnTo>
                      <a:pt x="69" y="105"/>
                    </a:lnTo>
                    <a:lnTo>
                      <a:pt x="75" y="107"/>
                    </a:lnTo>
                    <a:lnTo>
                      <a:pt x="83" y="109"/>
                    </a:lnTo>
                    <a:lnTo>
                      <a:pt x="88" y="111"/>
                    </a:lnTo>
                    <a:lnTo>
                      <a:pt x="96" y="113"/>
                    </a:lnTo>
                    <a:lnTo>
                      <a:pt x="104" y="115"/>
                    </a:lnTo>
                    <a:lnTo>
                      <a:pt x="109" y="117"/>
                    </a:lnTo>
                    <a:lnTo>
                      <a:pt x="117" y="119"/>
                    </a:lnTo>
                    <a:lnTo>
                      <a:pt x="123" y="121"/>
                    </a:lnTo>
                    <a:lnTo>
                      <a:pt x="129" y="123"/>
                    </a:lnTo>
                    <a:lnTo>
                      <a:pt x="136" y="125"/>
                    </a:lnTo>
                    <a:lnTo>
                      <a:pt x="142" y="127"/>
                    </a:lnTo>
                    <a:lnTo>
                      <a:pt x="146" y="129"/>
                    </a:lnTo>
                    <a:lnTo>
                      <a:pt x="152" y="130"/>
                    </a:lnTo>
                    <a:lnTo>
                      <a:pt x="155" y="130"/>
                    </a:lnTo>
                    <a:lnTo>
                      <a:pt x="161" y="132"/>
                    </a:lnTo>
                    <a:lnTo>
                      <a:pt x="163" y="134"/>
                    </a:lnTo>
                    <a:lnTo>
                      <a:pt x="167" y="134"/>
                    </a:lnTo>
                    <a:lnTo>
                      <a:pt x="169" y="134"/>
                    </a:lnTo>
                    <a:lnTo>
                      <a:pt x="171" y="134"/>
                    </a:lnTo>
                    <a:lnTo>
                      <a:pt x="171" y="136"/>
                    </a:lnTo>
                    <a:lnTo>
                      <a:pt x="173" y="136"/>
                    </a:lnTo>
                    <a:lnTo>
                      <a:pt x="175" y="136"/>
                    </a:lnTo>
                    <a:lnTo>
                      <a:pt x="177" y="136"/>
                    </a:lnTo>
                    <a:lnTo>
                      <a:pt x="178" y="136"/>
                    </a:lnTo>
                    <a:lnTo>
                      <a:pt x="180" y="136"/>
                    </a:lnTo>
                    <a:lnTo>
                      <a:pt x="182" y="136"/>
                    </a:lnTo>
                    <a:lnTo>
                      <a:pt x="184" y="136"/>
                    </a:lnTo>
                    <a:lnTo>
                      <a:pt x="182" y="136"/>
                    </a:lnTo>
                    <a:lnTo>
                      <a:pt x="182" y="138"/>
                    </a:lnTo>
                    <a:lnTo>
                      <a:pt x="180" y="138"/>
                    </a:lnTo>
                    <a:lnTo>
                      <a:pt x="178" y="140"/>
                    </a:lnTo>
                    <a:lnTo>
                      <a:pt x="177" y="140"/>
                    </a:lnTo>
                    <a:lnTo>
                      <a:pt x="175" y="138"/>
                    </a:lnTo>
                    <a:lnTo>
                      <a:pt x="173" y="138"/>
                    </a:lnTo>
                    <a:lnTo>
                      <a:pt x="171" y="138"/>
                    </a:lnTo>
                    <a:lnTo>
                      <a:pt x="169" y="138"/>
                    </a:lnTo>
                    <a:lnTo>
                      <a:pt x="167" y="136"/>
                    </a:lnTo>
                    <a:lnTo>
                      <a:pt x="165" y="136"/>
                    </a:lnTo>
                    <a:lnTo>
                      <a:pt x="163" y="136"/>
                    </a:lnTo>
                    <a:lnTo>
                      <a:pt x="159" y="134"/>
                    </a:lnTo>
                    <a:lnTo>
                      <a:pt x="155" y="134"/>
                    </a:lnTo>
                    <a:lnTo>
                      <a:pt x="152" y="132"/>
                    </a:lnTo>
                    <a:lnTo>
                      <a:pt x="148" y="130"/>
                    </a:lnTo>
                    <a:lnTo>
                      <a:pt x="142" y="130"/>
                    </a:lnTo>
                    <a:lnTo>
                      <a:pt x="136" y="129"/>
                    </a:lnTo>
                    <a:lnTo>
                      <a:pt x="130" y="127"/>
                    </a:lnTo>
                    <a:lnTo>
                      <a:pt x="125" y="125"/>
                    </a:lnTo>
                    <a:lnTo>
                      <a:pt x="119" y="123"/>
                    </a:lnTo>
                    <a:lnTo>
                      <a:pt x="111" y="121"/>
                    </a:lnTo>
                    <a:lnTo>
                      <a:pt x="106" y="119"/>
                    </a:lnTo>
                    <a:lnTo>
                      <a:pt x="98" y="117"/>
                    </a:lnTo>
                    <a:lnTo>
                      <a:pt x="92" y="115"/>
                    </a:lnTo>
                    <a:lnTo>
                      <a:pt x="84" y="113"/>
                    </a:lnTo>
                    <a:lnTo>
                      <a:pt x="77" y="111"/>
                    </a:lnTo>
                    <a:lnTo>
                      <a:pt x="71" y="107"/>
                    </a:lnTo>
                    <a:lnTo>
                      <a:pt x="63" y="105"/>
                    </a:lnTo>
                    <a:lnTo>
                      <a:pt x="58" y="104"/>
                    </a:lnTo>
                    <a:lnTo>
                      <a:pt x="52" y="102"/>
                    </a:lnTo>
                    <a:lnTo>
                      <a:pt x="46" y="102"/>
                    </a:lnTo>
                    <a:lnTo>
                      <a:pt x="40" y="100"/>
                    </a:lnTo>
                    <a:lnTo>
                      <a:pt x="35" y="98"/>
                    </a:lnTo>
                    <a:lnTo>
                      <a:pt x="31" y="96"/>
                    </a:lnTo>
                    <a:lnTo>
                      <a:pt x="27" y="96"/>
                    </a:lnTo>
                    <a:lnTo>
                      <a:pt x="23" y="94"/>
                    </a:lnTo>
                    <a:lnTo>
                      <a:pt x="21" y="94"/>
                    </a:lnTo>
                    <a:lnTo>
                      <a:pt x="19" y="92"/>
                    </a:lnTo>
                    <a:lnTo>
                      <a:pt x="17" y="92"/>
                    </a:lnTo>
                    <a:lnTo>
                      <a:pt x="15" y="92"/>
                    </a:lnTo>
                    <a:lnTo>
                      <a:pt x="13" y="92"/>
                    </a:lnTo>
                    <a:lnTo>
                      <a:pt x="13" y="90"/>
                    </a:lnTo>
                    <a:lnTo>
                      <a:pt x="12" y="90"/>
                    </a:lnTo>
                    <a:lnTo>
                      <a:pt x="2" y="96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10" y="88"/>
                    </a:lnTo>
                    <a:lnTo>
                      <a:pt x="10" y="86"/>
                    </a:lnTo>
                    <a:lnTo>
                      <a:pt x="10" y="84"/>
                    </a:lnTo>
                    <a:lnTo>
                      <a:pt x="12" y="82"/>
                    </a:lnTo>
                    <a:lnTo>
                      <a:pt x="12" y="81"/>
                    </a:lnTo>
                    <a:lnTo>
                      <a:pt x="13" y="77"/>
                    </a:lnTo>
                    <a:lnTo>
                      <a:pt x="15" y="69"/>
                    </a:lnTo>
                    <a:lnTo>
                      <a:pt x="17" y="61"/>
                    </a:lnTo>
                    <a:lnTo>
                      <a:pt x="21" y="54"/>
                    </a:lnTo>
                    <a:lnTo>
                      <a:pt x="25" y="44"/>
                    </a:lnTo>
                    <a:lnTo>
                      <a:pt x="27" y="35"/>
                    </a:lnTo>
                    <a:lnTo>
                      <a:pt x="31" y="25"/>
                    </a:lnTo>
                    <a:lnTo>
                      <a:pt x="29" y="25"/>
                    </a:lnTo>
                    <a:lnTo>
                      <a:pt x="27" y="23"/>
                    </a:lnTo>
                    <a:lnTo>
                      <a:pt x="27" y="21"/>
                    </a:lnTo>
                    <a:lnTo>
                      <a:pt x="25" y="21"/>
                    </a:lnTo>
                    <a:lnTo>
                      <a:pt x="25" y="19"/>
                    </a:lnTo>
                    <a:lnTo>
                      <a:pt x="23" y="19"/>
                    </a:lnTo>
                    <a:lnTo>
                      <a:pt x="23" y="17"/>
                    </a:lnTo>
                    <a:lnTo>
                      <a:pt x="23" y="15"/>
                    </a:lnTo>
                    <a:lnTo>
                      <a:pt x="25" y="17"/>
                    </a:lnTo>
                    <a:lnTo>
                      <a:pt x="27" y="17"/>
                    </a:lnTo>
                    <a:lnTo>
                      <a:pt x="27" y="19"/>
                    </a:lnTo>
                    <a:lnTo>
                      <a:pt x="29" y="21"/>
                    </a:lnTo>
                    <a:lnTo>
                      <a:pt x="31" y="21"/>
                    </a:lnTo>
                    <a:lnTo>
                      <a:pt x="31" y="23"/>
                    </a:lnTo>
                    <a:lnTo>
                      <a:pt x="33" y="23"/>
                    </a:lnTo>
                    <a:lnTo>
                      <a:pt x="33" y="17"/>
                    </a:lnTo>
                    <a:lnTo>
                      <a:pt x="35" y="13"/>
                    </a:lnTo>
                    <a:lnTo>
                      <a:pt x="36" y="10"/>
                    </a:lnTo>
                    <a:lnTo>
                      <a:pt x="36" y="8"/>
                    </a:lnTo>
                    <a:lnTo>
                      <a:pt x="38" y="4"/>
                    </a:lnTo>
                    <a:lnTo>
                      <a:pt x="38" y="2"/>
                    </a:lnTo>
                    <a:lnTo>
                      <a:pt x="40" y="0"/>
                    </a:lnTo>
                    <a:lnTo>
                      <a:pt x="40" y="2"/>
                    </a:lnTo>
                    <a:lnTo>
                      <a:pt x="40" y="4"/>
                    </a:lnTo>
                    <a:lnTo>
                      <a:pt x="38" y="6"/>
                    </a:lnTo>
                    <a:lnTo>
                      <a:pt x="38" y="10"/>
                    </a:lnTo>
                    <a:lnTo>
                      <a:pt x="36" y="13"/>
                    </a:lnTo>
                    <a:lnTo>
                      <a:pt x="35" y="17"/>
                    </a:lnTo>
                    <a:lnTo>
                      <a:pt x="33" y="23"/>
                    </a:lnTo>
                    <a:lnTo>
                      <a:pt x="35" y="23"/>
                    </a:lnTo>
                    <a:lnTo>
                      <a:pt x="35" y="21"/>
                    </a:lnTo>
                    <a:lnTo>
                      <a:pt x="36" y="19"/>
                    </a:lnTo>
                    <a:lnTo>
                      <a:pt x="38" y="15"/>
                    </a:lnTo>
                    <a:lnTo>
                      <a:pt x="38" y="1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63" name="Freeform 98"/>
              <p:cNvSpPr>
                <a:spLocks/>
              </p:cNvSpPr>
              <p:nvPr/>
            </p:nvSpPr>
            <p:spPr bwMode="auto">
              <a:xfrm>
                <a:off x="3673" y="2831"/>
                <a:ext cx="76" cy="23"/>
              </a:xfrm>
              <a:custGeom>
                <a:avLst/>
                <a:gdLst>
                  <a:gd name="T0" fmla="*/ 0 w 151"/>
                  <a:gd name="T1" fmla="*/ 0 h 46"/>
                  <a:gd name="T2" fmla="*/ 1 w 151"/>
                  <a:gd name="T3" fmla="*/ 1 h 46"/>
                  <a:gd name="T4" fmla="*/ 1 w 151"/>
                  <a:gd name="T5" fmla="*/ 1 h 46"/>
                  <a:gd name="T6" fmla="*/ 1 w 151"/>
                  <a:gd name="T7" fmla="*/ 1 h 46"/>
                  <a:gd name="T8" fmla="*/ 1 w 151"/>
                  <a:gd name="T9" fmla="*/ 1 h 46"/>
                  <a:gd name="T10" fmla="*/ 1 w 151"/>
                  <a:gd name="T11" fmla="*/ 1 h 46"/>
                  <a:gd name="T12" fmla="*/ 1 w 151"/>
                  <a:gd name="T13" fmla="*/ 1 h 46"/>
                  <a:gd name="T14" fmla="*/ 2 w 151"/>
                  <a:gd name="T15" fmla="*/ 1 h 46"/>
                  <a:gd name="T16" fmla="*/ 2 w 151"/>
                  <a:gd name="T17" fmla="*/ 1 h 46"/>
                  <a:gd name="T18" fmla="*/ 2 w 151"/>
                  <a:gd name="T19" fmla="*/ 1 h 46"/>
                  <a:gd name="T20" fmla="*/ 2 w 151"/>
                  <a:gd name="T21" fmla="*/ 1 h 46"/>
                  <a:gd name="T22" fmla="*/ 2 w 151"/>
                  <a:gd name="T23" fmla="*/ 1 h 46"/>
                  <a:gd name="T24" fmla="*/ 3 w 151"/>
                  <a:gd name="T25" fmla="*/ 1 h 46"/>
                  <a:gd name="T26" fmla="*/ 3 w 151"/>
                  <a:gd name="T27" fmla="*/ 1 h 46"/>
                  <a:gd name="T28" fmla="*/ 3 w 151"/>
                  <a:gd name="T29" fmla="*/ 1 h 46"/>
                  <a:gd name="T30" fmla="*/ 3 w 151"/>
                  <a:gd name="T31" fmla="*/ 1 h 46"/>
                  <a:gd name="T32" fmla="*/ 3 w 151"/>
                  <a:gd name="T33" fmla="*/ 1 h 46"/>
                  <a:gd name="T34" fmla="*/ 3 w 151"/>
                  <a:gd name="T35" fmla="*/ 1 h 46"/>
                  <a:gd name="T36" fmla="*/ 3 w 151"/>
                  <a:gd name="T37" fmla="*/ 1 h 46"/>
                  <a:gd name="T38" fmla="*/ 3 w 151"/>
                  <a:gd name="T39" fmla="*/ 1 h 46"/>
                  <a:gd name="T40" fmla="*/ 2 w 151"/>
                  <a:gd name="T41" fmla="*/ 1 h 46"/>
                  <a:gd name="T42" fmla="*/ 2 w 151"/>
                  <a:gd name="T43" fmla="*/ 1 h 46"/>
                  <a:gd name="T44" fmla="*/ 2 w 151"/>
                  <a:gd name="T45" fmla="*/ 1 h 46"/>
                  <a:gd name="T46" fmla="*/ 2 w 151"/>
                  <a:gd name="T47" fmla="*/ 1 h 46"/>
                  <a:gd name="T48" fmla="*/ 2 w 151"/>
                  <a:gd name="T49" fmla="*/ 1 h 46"/>
                  <a:gd name="T50" fmla="*/ 1 w 151"/>
                  <a:gd name="T51" fmla="*/ 1 h 46"/>
                  <a:gd name="T52" fmla="*/ 1 w 151"/>
                  <a:gd name="T53" fmla="*/ 1 h 46"/>
                  <a:gd name="T54" fmla="*/ 1 w 151"/>
                  <a:gd name="T55" fmla="*/ 1 h 46"/>
                  <a:gd name="T56" fmla="*/ 1 w 151"/>
                  <a:gd name="T57" fmla="*/ 1 h 46"/>
                  <a:gd name="T58" fmla="*/ 1 w 151"/>
                  <a:gd name="T59" fmla="*/ 1 h 46"/>
                  <a:gd name="T60" fmla="*/ 1 w 151"/>
                  <a:gd name="T61" fmla="*/ 1 h 46"/>
                  <a:gd name="T62" fmla="*/ 1 w 151"/>
                  <a:gd name="T63" fmla="*/ 1 h 46"/>
                  <a:gd name="T64" fmla="*/ 0 w 151"/>
                  <a:gd name="T65" fmla="*/ 1 h 4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51"/>
                  <a:gd name="T100" fmla="*/ 0 h 46"/>
                  <a:gd name="T101" fmla="*/ 151 w 151"/>
                  <a:gd name="T102" fmla="*/ 46 h 4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51" h="46">
                    <a:moveTo>
                      <a:pt x="0" y="0"/>
                    </a:moveTo>
                    <a:lnTo>
                      <a:pt x="0" y="0"/>
                    </a:lnTo>
                    <a:lnTo>
                      <a:pt x="2" y="2"/>
                    </a:lnTo>
                    <a:lnTo>
                      <a:pt x="6" y="2"/>
                    </a:lnTo>
                    <a:lnTo>
                      <a:pt x="8" y="2"/>
                    </a:lnTo>
                    <a:lnTo>
                      <a:pt x="11" y="4"/>
                    </a:lnTo>
                    <a:lnTo>
                      <a:pt x="15" y="5"/>
                    </a:lnTo>
                    <a:lnTo>
                      <a:pt x="21" y="5"/>
                    </a:lnTo>
                    <a:lnTo>
                      <a:pt x="25" y="7"/>
                    </a:lnTo>
                    <a:lnTo>
                      <a:pt x="31" y="9"/>
                    </a:lnTo>
                    <a:lnTo>
                      <a:pt x="36" y="11"/>
                    </a:lnTo>
                    <a:lnTo>
                      <a:pt x="44" y="13"/>
                    </a:lnTo>
                    <a:lnTo>
                      <a:pt x="50" y="15"/>
                    </a:lnTo>
                    <a:lnTo>
                      <a:pt x="56" y="17"/>
                    </a:lnTo>
                    <a:lnTo>
                      <a:pt x="63" y="19"/>
                    </a:lnTo>
                    <a:lnTo>
                      <a:pt x="71" y="21"/>
                    </a:lnTo>
                    <a:lnTo>
                      <a:pt x="77" y="23"/>
                    </a:lnTo>
                    <a:lnTo>
                      <a:pt x="84" y="25"/>
                    </a:lnTo>
                    <a:lnTo>
                      <a:pt x="90" y="27"/>
                    </a:lnTo>
                    <a:lnTo>
                      <a:pt x="98" y="28"/>
                    </a:lnTo>
                    <a:lnTo>
                      <a:pt x="103" y="30"/>
                    </a:lnTo>
                    <a:lnTo>
                      <a:pt x="109" y="32"/>
                    </a:lnTo>
                    <a:lnTo>
                      <a:pt x="115" y="34"/>
                    </a:lnTo>
                    <a:lnTo>
                      <a:pt x="121" y="36"/>
                    </a:lnTo>
                    <a:lnTo>
                      <a:pt x="126" y="38"/>
                    </a:lnTo>
                    <a:lnTo>
                      <a:pt x="132" y="38"/>
                    </a:lnTo>
                    <a:lnTo>
                      <a:pt x="136" y="40"/>
                    </a:lnTo>
                    <a:lnTo>
                      <a:pt x="140" y="42"/>
                    </a:lnTo>
                    <a:lnTo>
                      <a:pt x="144" y="42"/>
                    </a:lnTo>
                    <a:lnTo>
                      <a:pt x="148" y="44"/>
                    </a:lnTo>
                    <a:lnTo>
                      <a:pt x="150" y="44"/>
                    </a:lnTo>
                    <a:lnTo>
                      <a:pt x="151" y="44"/>
                    </a:lnTo>
                    <a:lnTo>
                      <a:pt x="151" y="46"/>
                    </a:lnTo>
                    <a:lnTo>
                      <a:pt x="150" y="46"/>
                    </a:lnTo>
                    <a:lnTo>
                      <a:pt x="148" y="46"/>
                    </a:lnTo>
                    <a:lnTo>
                      <a:pt x="146" y="44"/>
                    </a:lnTo>
                    <a:lnTo>
                      <a:pt x="144" y="44"/>
                    </a:lnTo>
                    <a:lnTo>
                      <a:pt x="140" y="42"/>
                    </a:lnTo>
                    <a:lnTo>
                      <a:pt x="136" y="42"/>
                    </a:lnTo>
                    <a:lnTo>
                      <a:pt x="132" y="40"/>
                    </a:lnTo>
                    <a:lnTo>
                      <a:pt x="126" y="38"/>
                    </a:lnTo>
                    <a:lnTo>
                      <a:pt x="121" y="38"/>
                    </a:lnTo>
                    <a:lnTo>
                      <a:pt x="115" y="36"/>
                    </a:lnTo>
                    <a:lnTo>
                      <a:pt x="109" y="34"/>
                    </a:lnTo>
                    <a:lnTo>
                      <a:pt x="103" y="32"/>
                    </a:lnTo>
                    <a:lnTo>
                      <a:pt x="96" y="30"/>
                    </a:lnTo>
                    <a:lnTo>
                      <a:pt x="90" y="28"/>
                    </a:lnTo>
                    <a:lnTo>
                      <a:pt x="82" y="27"/>
                    </a:lnTo>
                    <a:lnTo>
                      <a:pt x="77" y="25"/>
                    </a:lnTo>
                    <a:lnTo>
                      <a:pt x="69" y="23"/>
                    </a:lnTo>
                    <a:lnTo>
                      <a:pt x="63" y="21"/>
                    </a:lnTo>
                    <a:lnTo>
                      <a:pt x="56" y="17"/>
                    </a:lnTo>
                    <a:lnTo>
                      <a:pt x="50" y="15"/>
                    </a:lnTo>
                    <a:lnTo>
                      <a:pt x="42" y="15"/>
                    </a:lnTo>
                    <a:lnTo>
                      <a:pt x="36" y="13"/>
                    </a:lnTo>
                    <a:lnTo>
                      <a:pt x="31" y="11"/>
                    </a:lnTo>
                    <a:lnTo>
                      <a:pt x="25" y="9"/>
                    </a:lnTo>
                    <a:lnTo>
                      <a:pt x="19" y="7"/>
                    </a:lnTo>
                    <a:lnTo>
                      <a:pt x="15" y="5"/>
                    </a:lnTo>
                    <a:lnTo>
                      <a:pt x="11" y="5"/>
                    </a:lnTo>
                    <a:lnTo>
                      <a:pt x="8" y="4"/>
                    </a:lnTo>
                    <a:lnTo>
                      <a:pt x="4" y="4"/>
                    </a:lnTo>
                    <a:lnTo>
                      <a:pt x="2" y="2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64" name="Freeform 99"/>
              <p:cNvSpPr>
                <a:spLocks/>
              </p:cNvSpPr>
              <p:nvPr/>
            </p:nvSpPr>
            <p:spPr bwMode="auto">
              <a:xfrm>
                <a:off x="3694" y="2811"/>
                <a:ext cx="43" cy="34"/>
              </a:xfrm>
              <a:custGeom>
                <a:avLst/>
                <a:gdLst>
                  <a:gd name="T0" fmla="*/ 1 w 86"/>
                  <a:gd name="T1" fmla="*/ 1 h 68"/>
                  <a:gd name="T2" fmla="*/ 1 w 86"/>
                  <a:gd name="T3" fmla="*/ 0 h 68"/>
                  <a:gd name="T4" fmla="*/ 1 w 86"/>
                  <a:gd name="T5" fmla="*/ 0 h 68"/>
                  <a:gd name="T6" fmla="*/ 1 w 86"/>
                  <a:gd name="T7" fmla="*/ 0 h 68"/>
                  <a:gd name="T8" fmla="*/ 1 w 86"/>
                  <a:gd name="T9" fmla="*/ 0 h 68"/>
                  <a:gd name="T10" fmla="*/ 1 w 86"/>
                  <a:gd name="T11" fmla="*/ 0 h 68"/>
                  <a:gd name="T12" fmla="*/ 1 w 86"/>
                  <a:gd name="T13" fmla="*/ 0 h 68"/>
                  <a:gd name="T14" fmla="*/ 1 w 86"/>
                  <a:gd name="T15" fmla="*/ 0 h 68"/>
                  <a:gd name="T16" fmla="*/ 1 w 86"/>
                  <a:gd name="T17" fmla="*/ 1 h 68"/>
                  <a:gd name="T18" fmla="*/ 1 w 86"/>
                  <a:gd name="T19" fmla="*/ 1 h 68"/>
                  <a:gd name="T20" fmla="*/ 1 w 86"/>
                  <a:gd name="T21" fmla="*/ 1 h 68"/>
                  <a:gd name="T22" fmla="*/ 1 w 86"/>
                  <a:gd name="T23" fmla="*/ 1 h 68"/>
                  <a:gd name="T24" fmla="*/ 1 w 86"/>
                  <a:gd name="T25" fmla="*/ 1 h 68"/>
                  <a:gd name="T26" fmla="*/ 1 w 86"/>
                  <a:gd name="T27" fmla="*/ 1 h 68"/>
                  <a:gd name="T28" fmla="*/ 1 w 86"/>
                  <a:gd name="T29" fmla="*/ 1 h 68"/>
                  <a:gd name="T30" fmla="*/ 1 w 86"/>
                  <a:gd name="T31" fmla="*/ 1 h 68"/>
                  <a:gd name="T32" fmla="*/ 0 w 86"/>
                  <a:gd name="T33" fmla="*/ 1 h 68"/>
                  <a:gd name="T34" fmla="*/ 0 w 86"/>
                  <a:gd name="T35" fmla="*/ 1 h 68"/>
                  <a:gd name="T36" fmla="*/ 1 w 86"/>
                  <a:gd name="T37" fmla="*/ 1 h 68"/>
                  <a:gd name="T38" fmla="*/ 1 w 86"/>
                  <a:gd name="T39" fmla="*/ 1 h 68"/>
                  <a:gd name="T40" fmla="*/ 1 w 86"/>
                  <a:gd name="T41" fmla="*/ 1 h 68"/>
                  <a:gd name="T42" fmla="*/ 1 w 86"/>
                  <a:gd name="T43" fmla="*/ 1 h 68"/>
                  <a:gd name="T44" fmla="*/ 1 w 86"/>
                  <a:gd name="T45" fmla="*/ 1 h 68"/>
                  <a:gd name="T46" fmla="*/ 1 w 86"/>
                  <a:gd name="T47" fmla="*/ 1 h 68"/>
                  <a:gd name="T48" fmla="*/ 1 w 86"/>
                  <a:gd name="T49" fmla="*/ 1 h 68"/>
                  <a:gd name="T50" fmla="*/ 1 w 86"/>
                  <a:gd name="T51" fmla="*/ 1 h 68"/>
                  <a:gd name="T52" fmla="*/ 1 w 86"/>
                  <a:gd name="T53" fmla="*/ 1 h 68"/>
                  <a:gd name="T54" fmla="*/ 1 w 86"/>
                  <a:gd name="T55" fmla="*/ 1 h 68"/>
                  <a:gd name="T56" fmla="*/ 1 w 86"/>
                  <a:gd name="T57" fmla="*/ 1 h 68"/>
                  <a:gd name="T58" fmla="*/ 1 w 86"/>
                  <a:gd name="T59" fmla="*/ 1 h 68"/>
                  <a:gd name="T60" fmla="*/ 1 w 86"/>
                  <a:gd name="T61" fmla="*/ 1 h 68"/>
                  <a:gd name="T62" fmla="*/ 1 w 86"/>
                  <a:gd name="T63" fmla="*/ 1 h 68"/>
                  <a:gd name="T64" fmla="*/ 1 w 86"/>
                  <a:gd name="T65" fmla="*/ 1 h 68"/>
                  <a:gd name="T66" fmla="*/ 1 w 86"/>
                  <a:gd name="T67" fmla="*/ 1 h 68"/>
                  <a:gd name="T68" fmla="*/ 1 w 86"/>
                  <a:gd name="T69" fmla="*/ 1 h 68"/>
                  <a:gd name="T70" fmla="*/ 1 w 86"/>
                  <a:gd name="T71" fmla="*/ 1 h 68"/>
                  <a:gd name="T72" fmla="*/ 1 w 86"/>
                  <a:gd name="T73" fmla="*/ 1 h 68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86"/>
                  <a:gd name="T112" fmla="*/ 0 h 68"/>
                  <a:gd name="T113" fmla="*/ 86 w 86"/>
                  <a:gd name="T114" fmla="*/ 68 h 68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86" h="68">
                    <a:moveTo>
                      <a:pt x="81" y="18"/>
                    </a:moveTo>
                    <a:lnTo>
                      <a:pt x="21" y="0"/>
                    </a:lnTo>
                    <a:lnTo>
                      <a:pt x="19" y="0"/>
                    </a:lnTo>
                    <a:lnTo>
                      <a:pt x="17" y="0"/>
                    </a:lnTo>
                    <a:lnTo>
                      <a:pt x="15" y="0"/>
                    </a:lnTo>
                    <a:lnTo>
                      <a:pt x="14" y="2"/>
                    </a:lnTo>
                    <a:lnTo>
                      <a:pt x="12" y="6"/>
                    </a:lnTo>
                    <a:lnTo>
                      <a:pt x="10" y="12"/>
                    </a:lnTo>
                    <a:lnTo>
                      <a:pt x="8" y="18"/>
                    </a:lnTo>
                    <a:lnTo>
                      <a:pt x="6" y="25"/>
                    </a:lnTo>
                    <a:lnTo>
                      <a:pt x="4" y="33"/>
                    </a:lnTo>
                    <a:lnTo>
                      <a:pt x="2" y="39"/>
                    </a:lnTo>
                    <a:lnTo>
                      <a:pt x="0" y="43"/>
                    </a:lnTo>
                    <a:lnTo>
                      <a:pt x="0" y="45"/>
                    </a:lnTo>
                    <a:lnTo>
                      <a:pt x="2" y="46"/>
                    </a:lnTo>
                    <a:lnTo>
                      <a:pt x="69" y="68"/>
                    </a:lnTo>
                    <a:lnTo>
                      <a:pt x="73" y="66"/>
                    </a:lnTo>
                    <a:lnTo>
                      <a:pt x="73" y="64"/>
                    </a:lnTo>
                    <a:lnTo>
                      <a:pt x="75" y="60"/>
                    </a:lnTo>
                    <a:lnTo>
                      <a:pt x="77" y="54"/>
                    </a:lnTo>
                    <a:lnTo>
                      <a:pt x="79" y="46"/>
                    </a:lnTo>
                    <a:lnTo>
                      <a:pt x="83" y="39"/>
                    </a:lnTo>
                    <a:lnTo>
                      <a:pt x="84" y="33"/>
                    </a:lnTo>
                    <a:lnTo>
                      <a:pt x="86" y="27"/>
                    </a:lnTo>
                    <a:lnTo>
                      <a:pt x="86" y="25"/>
                    </a:lnTo>
                    <a:lnTo>
                      <a:pt x="86" y="23"/>
                    </a:lnTo>
                    <a:lnTo>
                      <a:pt x="86" y="22"/>
                    </a:lnTo>
                    <a:lnTo>
                      <a:pt x="86" y="20"/>
                    </a:lnTo>
                    <a:lnTo>
                      <a:pt x="84" y="20"/>
                    </a:lnTo>
                    <a:lnTo>
                      <a:pt x="83" y="20"/>
                    </a:lnTo>
                    <a:lnTo>
                      <a:pt x="81" y="1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65" name="Freeform 100"/>
              <p:cNvSpPr>
                <a:spLocks/>
              </p:cNvSpPr>
              <p:nvPr/>
            </p:nvSpPr>
            <p:spPr bwMode="auto">
              <a:xfrm>
                <a:off x="3731" y="2822"/>
                <a:ext cx="24" cy="28"/>
              </a:xfrm>
              <a:custGeom>
                <a:avLst/>
                <a:gdLst>
                  <a:gd name="T0" fmla="*/ 1 w 48"/>
                  <a:gd name="T1" fmla="*/ 1 h 55"/>
                  <a:gd name="T2" fmla="*/ 1 w 48"/>
                  <a:gd name="T3" fmla="*/ 1 h 55"/>
                  <a:gd name="T4" fmla="*/ 1 w 48"/>
                  <a:gd name="T5" fmla="*/ 1 h 55"/>
                  <a:gd name="T6" fmla="*/ 1 w 48"/>
                  <a:gd name="T7" fmla="*/ 1 h 55"/>
                  <a:gd name="T8" fmla="*/ 1 w 48"/>
                  <a:gd name="T9" fmla="*/ 1 h 55"/>
                  <a:gd name="T10" fmla="*/ 1 w 48"/>
                  <a:gd name="T11" fmla="*/ 1 h 55"/>
                  <a:gd name="T12" fmla="*/ 1 w 48"/>
                  <a:gd name="T13" fmla="*/ 1 h 55"/>
                  <a:gd name="T14" fmla="*/ 1 w 48"/>
                  <a:gd name="T15" fmla="*/ 1 h 55"/>
                  <a:gd name="T16" fmla="*/ 0 w 48"/>
                  <a:gd name="T17" fmla="*/ 1 h 55"/>
                  <a:gd name="T18" fmla="*/ 1 w 48"/>
                  <a:gd name="T19" fmla="*/ 1 h 55"/>
                  <a:gd name="T20" fmla="*/ 1 w 48"/>
                  <a:gd name="T21" fmla="*/ 1 h 55"/>
                  <a:gd name="T22" fmla="*/ 1 w 48"/>
                  <a:gd name="T23" fmla="*/ 1 h 55"/>
                  <a:gd name="T24" fmla="*/ 1 w 48"/>
                  <a:gd name="T25" fmla="*/ 1 h 55"/>
                  <a:gd name="T26" fmla="*/ 1 w 48"/>
                  <a:gd name="T27" fmla="*/ 1 h 55"/>
                  <a:gd name="T28" fmla="*/ 1 w 48"/>
                  <a:gd name="T29" fmla="*/ 1 h 55"/>
                  <a:gd name="T30" fmla="*/ 1 w 48"/>
                  <a:gd name="T31" fmla="*/ 1 h 55"/>
                  <a:gd name="T32" fmla="*/ 1 w 48"/>
                  <a:gd name="T33" fmla="*/ 1 h 55"/>
                  <a:gd name="T34" fmla="*/ 1 w 48"/>
                  <a:gd name="T35" fmla="*/ 1 h 55"/>
                  <a:gd name="T36" fmla="*/ 1 w 48"/>
                  <a:gd name="T37" fmla="*/ 1 h 55"/>
                  <a:gd name="T38" fmla="*/ 1 w 48"/>
                  <a:gd name="T39" fmla="*/ 1 h 55"/>
                  <a:gd name="T40" fmla="*/ 1 w 48"/>
                  <a:gd name="T41" fmla="*/ 1 h 55"/>
                  <a:gd name="T42" fmla="*/ 1 w 48"/>
                  <a:gd name="T43" fmla="*/ 1 h 55"/>
                  <a:gd name="T44" fmla="*/ 1 w 48"/>
                  <a:gd name="T45" fmla="*/ 1 h 55"/>
                  <a:gd name="T46" fmla="*/ 1 w 48"/>
                  <a:gd name="T47" fmla="*/ 1 h 55"/>
                  <a:gd name="T48" fmla="*/ 1 w 48"/>
                  <a:gd name="T49" fmla="*/ 1 h 55"/>
                  <a:gd name="T50" fmla="*/ 1 w 48"/>
                  <a:gd name="T51" fmla="*/ 1 h 55"/>
                  <a:gd name="T52" fmla="*/ 1 w 48"/>
                  <a:gd name="T53" fmla="*/ 1 h 55"/>
                  <a:gd name="T54" fmla="*/ 1 w 48"/>
                  <a:gd name="T55" fmla="*/ 1 h 55"/>
                  <a:gd name="T56" fmla="*/ 1 w 48"/>
                  <a:gd name="T57" fmla="*/ 1 h 55"/>
                  <a:gd name="T58" fmla="*/ 1 w 48"/>
                  <a:gd name="T59" fmla="*/ 1 h 55"/>
                  <a:gd name="T60" fmla="*/ 1 w 48"/>
                  <a:gd name="T61" fmla="*/ 1 h 55"/>
                  <a:gd name="T62" fmla="*/ 1 w 48"/>
                  <a:gd name="T63" fmla="*/ 1 h 55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48"/>
                  <a:gd name="T97" fmla="*/ 0 h 55"/>
                  <a:gd name="T98" fmla="*/ 48 w 48"/>
                  <a:gd name="T99" fmla="*/ 55 h 55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48" h="55">
                    <a:moveTo>
                      <a:pt x="19" y="19"/>
                    </a:moveTo>
                    <a:lnTo>
                      <a:pt x="17" y="19"/>
                    </a:lnTo>
                    <a:lnTo>
                      <a:pt x="15" y="17"/>
                    </a:lnTo>
                    <a:lnTo>
                      <a:pt x="15" y="15"/>
                    </a:lnTo>
                    <a:lnTo>
                      <a:pt x="13" y="15"/>
                    </a:lnTo>
                    <a:lnTo>
                      <a:pt x="19" y="1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7" y="7"/>
                    </a:lnTo>
                    <a:lnTo>
                      <a:pt x="29" y="9"/>
                    </a:lnTo>
                    <a:lnTo>
                      <a:pt x="31" y="13"/>
                    </a:lnTo>
                    <a:lnTo>
                      <a:pt x="33" y="17"/>
                    </a:lnTo>
                    <a:lnTo>
                      <a:pt x="33" y="21"/>
                    </a:lnTo>
                    <a:lnTo>
                      <a:pt x="33" y="24"/>
                    </a:lnTo>
                    <a:lnTo>
                      <a:pt x="44" y="7"/>
                    </a:lnTo>
                    <a:lnTo>
                      <a:pt x="17" y="0"/>
                    </a:lnTo>
                    <a:lnTo>
                      <a:pt x="0" y="46"/>
                    </a:lnTo>
                    <a:lnTo>
                      <a:pt x="31" y="55"/>
                    </a:lnTo>
                    <a:lnTo>
                      <a:pt x="36" y="51"/>
                    </a:lnTo>
                    <a:lnTo>
                      <a:pt x="40" y="46"/>
                    </a:lnTo>
                    <a:lnTo>
                      <a:pt x="42" y="38"/>
                    </a:lnTo>
                    <a:lnTo>
                      <a:pt x="46" y="32"/>
                    </a:lnTo>
                    <a:lnTo>
                      <a:pt x="46" y="24"/>
                    </a:lnTo>
                    <a:lnTo>
                      <a:pt x="48" y="19"/>
                    </a:lnTo>
                    <a:lnTo>
                      <a:pt x="48" y="13"/>
                    </a:lnTo>
                    <a:lnTo>
                      <a:pt x="48" y="9"/>
                    </a:lnTo>
                    <a:lnTo>
                      <a:pt x="46" y="11"/>
                    </a:lnTo>
                    <a:lnTo>
                      <a:pt x="42" y="15"/>
                    </a:lnTo>
                    <a:lnTo>
                      <a:pt x="40" y="19"/>
                    </a:lnTo>
                    <a:lnTo>
                      <a:pt x="36" y="23"/>
                    </a:lnTo>
                    <a:lnTo>
                      <a:pt x="34" y="26"/>
                    </a:lnTo>
                    <a:lnTo>
                      <a:pt x="33" y="30"/>
                    </a:lnTo>
                    <a:lnTo>
                      <a:pt x="31" y="32"/>
                    </a:lnTo>
                    <a:lnTo>
                      <a:pt x="29" y="34"/>
                    </a:lnTo>
                    <a:lnTo>
                      <a:pt x="27" y="36"/>
                    </a:lnTo>
                    <a:lnTo>
                      <a:pt x="27" y="38"/>
                    </a:lnTo>
                    <a:lnTo>
                      <a:pt x="25" y="38"/>
                    </a:lnTo>
                    <a:lnTo>
                      <a:pt x="23" y="40"/>
                    </a:lnTo>
                    <a:lnTo>
                      <a:pt x="23" y="42"/>
                    </a:lnTo>
                    <a:lnTo>
                      <a:pt x="21" y="42"/>
                    </a:lnTo>
                    <a:lnTo>
                      <a:pt x="19" y="44"/>
                    </a:lnTo>
                    <a:lnTo>
                      <a:pt x="17" y="44"/>
                    </a:lnTo>
                    <a:lnTo>
                      <a:pt x="15" y="46"/>
                    </a:lnTo>
                    <a:lnTo>
                      <a:pt x="11" y="46"/>
                    </a:lnTo>
                    <a:lnTo>
                      <a:pt x="9" y="47"/>
                    </a:lnTo>
                    <a:lnTo>
                      <a:pt x="8" y="47"/>
                    </a:lnTo>
                    <a:lnTo>
                      <a:pt x="6" y="47"/>
                    </a:lnTo>
                    <a:lnTo>
                      <a:pt x="2" y="47"/>
                    </a:lnTo>
                    <a:lnTo>
                      <a:pt x="8" y="34"/>
                    </a:lnTo>
                    <a:lnTo>
                      <a:pt x="9" y="34"/>
                    </a:lnTo>
                    <a:lnTo>
                      <a:pt x="11" y="32"/>
                    </a:lnTo>
                    <a:lnTo>
                      <a:pt x="13" y="32"/>
                    </a:lnTo>
                    <a:lnTo>
                      <a:pt x="13" y="30"/>
                    </a:lnTo>
                    <a:lnTo>
                      <a:pt x="15" y="30"/>
                    </a:lnTo>
                    <a:lnTo>
                      <a:pt x="15" y="28"/>
                    </a:lnTo>
                    <a:lnTo>
                      <a:pt x="17" y="26"/>
                    </a:lnTo>
                    <a:lnTo>
                      <a:pt x="21" y="26"/>
                    </a:lnTo>
                    <a:lnTo>
                      <a:pt x="21" y="24"/>
                    </a:lnTo>
                    <a:lnTo>
                      <a:pt x="21" y="23"/>
                    </a:lnTo>
                    <a:lnTo>
                      <a:pt x="19" y="21"/>
                    </a:lnTo>
                    <a:lnTo>
                      <a:pt x="19" y="1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66" name="Freeform 101"/>
              <p:cNvSpPr>
                <a:spLocks/>
              </p:cNvSpPr>
              <p:nvPr/>
            </p:nvSpPr>
            <p:spPr bwMode="auto">
              <a:xfrm>
                <a:off x="3743" y="2831"/>
                <a:ext cx="3" cy="4"/>
              </a:xfrm>
              <a:custGeom>
                <a:avLst/>
                <a:gdLst>
                  <a:gd name="T0" fmla="*/ 0 w 6"/>
                  <a:gd name="T1" fmla="*/ 1 h 7"/>
                  <a:gd name="T2" fmla="*/ 1 w 6"/>
                  <a:gd name="T3" fmla="*/ 1 h 7"/>
                  <a:gd name="T4" fmla="*/ 1 w 6"/>
                  <a:gd name="T5" fmla="*/ 1 h 7"/>
                  <a:gd name="T6" fmla="*/ 1 w 6"/>
                  <a:gd name="T7" fmla="*/ 1 h 7"/>
                  <a:gd name="T8" fmla="*/ 1 w 6"/>
                  <a:gd name="T9" fmla="*/ 1 h 7"/>
                  <a:gd name="T10" fmla="*/ 1 w 6"/>
                  <a:gd name="T11" fmla="*/ 0 h 7"/>
                  <a:gd name="T12" fmla="*/ 0 w 6"/>
                  <a:gd name="T13" fmla="*/ 0 h 7"/>
                  <a:gd name="T14" fmla="*/ 0 w 6"/>
                  <a:gd name="T15" fmla="*/ 1 h 7"/>
                  <a:gd name="T16" fmla="*/ 1 w 6"/>
                  <a:gd name="T17" fmla="*/ 1 h 7"/>
                  <a:gd name="T18" fmla="*/ 1 w 6"/>
                  <a:gd name="T19" fmla="*/ 1 h 7"/>
                  <a:gd name="T20" fmla="*/ 0 w 6"/>
                  <a:gd name="T21" fmla="*/ 1 h 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"/>
                  <a:gd name="T34" fmla="*/ 0 h 7"/>
                  <a:gd name="T35" fmla="*/ 6 w 6"/>
                  <a:gd name="T36" fmla="*/ 7 h 7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" h="7">
                    <a:moveTo>
                      <a:pt x="0" y="7"/>
                    </a:moveTo>
                    <a:lnTo>
                      <a:pt x="6" y="7"/>
                    </a:lnTo>
                    <a:lnTo>
                      <a:pt x="6" y="5"/>
                    </a:lnTo>
                    <a:lnTo>
                      <a:pt x="6" y="4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2" y="4"/>
                    </a:lnTo>
                    <a:lnTo>
                      <a:pt x="2" y="5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67" name="Freeform 102"/>
              <p:cNvSpPr>
                <a:spLocks/>
              </p:cNvSpPr>
              <p:nvPr/>
            </p:nvSpPr>
            <p:spPr bwMode="auto">
              <a:xfrm>
                <a:off x="3676" y="2805"/>
                <a:ext cx="24" cy="28"/>
              </a:xfrm>
              <a:custGeom>
                <a:avLst/>
                <a:gdLst>
                  <a:gd name="T0" fmla="*/ 1 w 48"/>
                  <a:gd name="T1" fmla="*/ 1 h 56"/>
                  <a:gd name="T2" fmla="*/ 1 w 48"/>
                  <a:gd name="T3" fmla="*/ 1 h 56"/>
                  <a:gd name="T4" fmla="*/ 1 w 48"/>
                  <a:gd name="T5" fmla="*/ 1 h 56"/>
                  <a:gd name="T6" fmla="*/ 1 w 48"/>
                  <a:gd name="T7" fmla="*/ 1 h 56"/>
                  <a:gd name="T8" fmla="*/ 1 w 48"/>
                  <a:gd name="T9" fmla="*/ 1 h 56"/>
                  <a:gd name="T10" fmla="*/ 1 w 48"/>
                  <a:gd name="T11" fmla="*/ 1 h 56"/>
                  <a:gd name="T12" fmla="*/ 1 w 48"/>
                  <a:gd name="T13" fmla="*/ 1 h 56"/>
                  <a:gd name="T14" fmla="*/ 1 w 48"/>
                  <a:gd name="T15" fmla="*/ 1 h 56"/>
                  <a:gd name="T16" fmla="*/ 1 w 48"/>
                  <a:gd name="T17" fmla="*/ 1 h 56"/>
                  <a:gd name="T18" fmla="*/ 1 w 48"/>
                  <a:gd name="T19" fmla="*/ 0 h 56"/>
                  <a:gd name="T20" fmla="*/ 1 w 48"/>
                  <a:gd name="T21" fmla="*/ 1 h 56"/>
                  <a:gd name="T22" fmla="*/ 1 w 48"/>
                  <a:gd name="T23" fmla="*/ 1 h 56"/>
                  <a:gd name="T24" fmla="*/ 0 w 48"/>
                  <a:gd name="T25" fmla="*/ 1 h 56"/>
                  <a:gd name="T26" fmla="*/ 0 w 48"/>
                  <a:gd name="T27" fmla="*/ 1 h 56"/>
                  <a:gd name="T28" fmla="*/ 1 w 48"/>
                  <a:gd name="T29" fmla="*/ 1 h 56"/>
                  <a:gd name="T30" fmla="*/ 1 w 48"/>
                  <a:gd name="T31" fmla="*/ 1 h 56"/>
                  <a:gd name="T32" fmla="*/ 1 w 48"/>
                  <a:gd name="T33" fmla="*/ 1 h 56"/>
                  <a:gd name="T34" fmla="*/ 1 w 48"/>
                  <a:gd name="T35" fmla="*/ 1 h 56"/>
                  <a:gd name="T36" fmla="*/ 1 w 48"/>
                  <a:gd name="T37" fmla="*/ 1 h 56"/>
                  <a:gd name="T38" fmla="*/ 1 w 48"/>
                  <a:gd name="T39" fmla="*/ 1 h 56"/>
                  <a:gd name="T40" fmla="*/ 1 w 48"/>
                  <a:gd name="T41" fmla="*/ 1 h 56"/>
                  <a:gd name="T42" fmla="*/ 1 w 48"/>
                  <a:gd name="T43" fmla="*/ 1 h 56"/>
                  <a:gd name="T44" fmla="*/ 1 w 48"/>
                  <a:gd name="T45" fmla="*/ 1 h 56"/>
                  <a:gd name="T46" fmla="*/ 1 w 48"/>
                  <a:gd name="T47" fmla="*/ 1 h 56"/>
                  <a:gd name="T48" fmla="*/ 1 w 48"/>
                  <a:gd name="T49" fmla="*/ 1 h 56"/>
                  <a:gd name="T50" fmla="*/ 1 w 48"/>
                  <a:gd name="T51" fmla="*/ 1 h 56"/>
                  <a:gd name="T52" fmla="*/ 1 w 48"/>
                  <a:gd name="T53" fmla="*/ 1 h 56"/>
                  <a:gd name="T54" fmla="*/ 1 w 48"/>
                  <a:gd name="T55" fmla="*/ 1 h 56"/>
                  <a:gd name="T56" fmla="*/ 1 w 48"/>
                  <a:gd name="T57" fmla="*/ 1 h 56"/>
                  <a:gd name="T58" fmla="*/ 1 w 48"/>
                  <a:gd name="T59" fmla="*/ 1 h 56"/>
                  <a:gd name="T60" fmla="*/ 1 w 48"/>
                  <a:gd name="T61" fmla="*/ 1 h 56"/>
                  <a:gd name="T62" fmla="*/ 1 w 48"/>
                  <a:gd name="T63" fmla="*/ 1 h 56"/>
                  <a:gd name="T64" fmla="*/ 1 w 48"/>
                  <a:gd name="T65" fmla="*/ 1 h 56"/>
                  <a:gd name="T66" fmla="*/ 1 w 48"/>
                  <a:gd name="T67" fmla="*/ 1 h 5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48"/>
                  <a:gd name="T103" fmla="*/ 0 h 56"/>
                  <a:gd name="T104" fmla="*/ 48 w 48"/>
                  <a:gd name="T105" fmla="*/ 56 h 5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48" h="56">
                    <a:moveTo>
                      <a:pt x="28" y="38"/>
                    </a:moveTo>
                    <a:lnTo>
                      <a:pt x="30" y="38"/>
                    </a:lnTo>
                    <a:lnTo>
                      <a:pt x="30" y="40"/>
                    </a:lnTo>
                    <a:lnTo>
                      <a:pt x="32" y="40"/>
                    </a:lnTo>
                    <a:lnTo>
                      <a:pt x="32" y="42"/>
                    </a:lnTo>
                    <a:lnTo>
                      <a:pt x="34" y="44"/>
                    </a:lnTo>
                    <a:lnTo>
                      <a:pt x="30" y="56"/>
                    </a:lnTo>
                    <a:lnTo>
                      <a:pt x="27" y="52"/>
                    </a:lnTo>
                    <a:lnTo>
                      <a:pt x="23" y="50"/>
                    </a:lnTo>
                    <a:lnTo>
                      <a:pt x="19" y="46"/>
                    </a:lnTo>
                    <a:lnTo>
                      <a:pt x="17" y="42"/>
                    </a:lnTo>
                    <a:lnTo>
                      <a:pt x="17" y="38"/>
                    </a:lnTo>
                    <a:lnTo>
                      <a:pt x="15" y="33"/>
                    </a:lnTo>
                    <a:lnTo>
                      <a:pt x="15" y="29"/>
                    </a:lnTo>
                    <a:lnTo>
                      <a:pt x="15" y="25"/>
                    </a:lnTo>
                    <a:lnTo>
                      <a:pt x="17" y="17"/>
                    </a:lnTo>
                    <a:lnTo>
                      <a:pt x="17" y="10"/>
                    </a:lnTo>
                    <a:lnTo>
                      <a:pt x="19" y="4"/>
                    </a:lnTo>
                    <a:lnTo>
                      <a:pt x="19" y="0"/>
                    </a:lnTo>
                    <a:lnTo>
                      <a:pt x="15" y="0"/>
                    </a:lnTo>
                    <a:lnTo>
                      <a:pt x="13" y="4"/>
                    </a:lnTo>
                    <a:lnTo>
                      <a:pt x="9" y="10"/>
                    </a:lnTo>
                    <a:lnTo>
                      <a:pt x="7" y="15"/>
                    </a:lnTo>
                    <a:lnTo>
                      <a:pt x="3" y="21"/>
                    </a:lnTo>
                    <a:lnTo>
                      <a:pt x="2" y="27"/>
                    </a:lnTo>
                    <a:lnTo>
                      <a:pt x="0" y="34"/>
                    </a:lnTo>
                    <a:lnTo>
                      <a:pt x="0" y="40"/>
                    </a:lnTo>
                    <a:lnTo>
                      <a:pt x="0" y="46"/>
                    </a:lnTo>
                    <a:lnTo>
                      <a:pt x="30" y="56"/>
                    </a:lnTo>
                    <a:lnTo>
                      <a:pt x="48" y="10"/>
                    </a:lnTo>
                    <a:lnTo>
                      <a:pt x="23" y="2"/>
                    </a:lnTo>
                    <a:lnTo>
                      <a:pt x="21" y="4"/>
                    </a:lnTo>
                    <a:lnTo>
                      <a:pt x="21" y="10"/>
                    </a:lnTo>
                    <a:lnTo>
                      <a:pt x="21" y="13"/>
                    </a:lnTo>
                    <a:lnTo>
                      <a:pt x="21" y="19"/>
                    </a:lnTo>
                    <a:lnTo>
                      <a:pt x="21" y="17"/>
                    </a:lnTo>
                    <a:lnTo>
                      <a:pt x="23" y="15"/>
                    </a:lnTo>
                    <a:lnTo>
                      <a:pt x="25" y="15"/>
                    </a:lnTo>
                    <a:lnTo>
                      <a:pt x="25" y="13"/>
                    </a:lnTo>
                    <a:lnTo>
                      <a:pt x="27" y="13"/>
                    </a:lnTo>
                    <a:lnTo>
                      <a:pt x="28" y="11"/>
                    </a:lnTo>
                    <a:lnTo>
                      <a:pt x="30" y="11"/>
                    </a:lnTo>
                    <a:lnTo>
                      <a:pt x="32" y="11"/>
                    </a:lnTo>
                    <a:lnTo>
                      <a:pt x="32" y="10"/>
                    </a:lnTo>
                    <a:lnTo>
                      <a:pt x="34" y="10"/>
                    </a:lnTo>
                    <a:lnTo>
                      <a:pt x="36" y="10"/>
                    </a:lnTo>
                    <a:lnTo>
                      <a:pt x="38" y="10"/>
                    </a:lnTo>
                    <a:lnTo>
                      <a:pt x="40" y="8"/>
                    </a:lnTo>
                    <a:lnTo>
                      <a:pt x="42" y="8"/>
                    </a:lnTo>
                    <a:lnTo>
                      <a:pt x="44" y="8"/>
                    </a:lnTo>
                    <a:lnTo>
                      <a:pt x="46" y="8"/>
                    </a:lnTo>
                    <a:lnTo>
                      <a:pt x="42" y="23"/>
                    </a:lnTo>
                    <a:lnTo>
                      <a:pt x="40" y="23"/>
                    </a:lnTo>
                    <a:lnTo>
                      <a:pt x="38" y="23"/>
                    </a:lnTo>
                    <a:lnTo>
                      <a:pt x="36" y="23"/>
                    </a:lnTo>
                    <a:lnTo>
                      <a:pt x="34" y="25"/>
                    </a:lnTo>
                    <a:lnTo>
                      <a:pt x="34" y="27"/>
                    </a:lnTo>
                    <a:lnTo>
                      <a:pt x="32" y="27"/>
                    </a:lnTo>
                    <a:lnTo>
                      <a:pt x="32" y="29"/>
                    </a:lnTo>
                    <a:lnTo>
                      <a:pt x="30" y="31"/>
                    </a:lnTo>
                    <a:lnTo>
                      <a:pt x="28" y="31"/>
                    </a:lnTo>
                    <a:lnTo>
                      <a:pt x="28" y="33"/>
                    </a:lnTo>
                    <a:lnTo>
                      <a:pt x="28" y="34"/>
                    </a:lnTo>
                    <a:lnTo>
                      <a:pt x="28" y="36"/>
                    </a:lnTo>
                    <a:lnTo>
                      <a:pt x="28" y="3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68" name="Freeform 103"/>
              <p:cNvSpPr>
                <a:spLocks/>
              </p:cNvSpPr>
              <p:nvPr/>
            </p:nvSpPr>
            <p:spPr bwMode="auto">
              <a:xfrm>
                <a:off x="3685" y="2821"/>
                <a:ext cx="3" cy="4"/>
              </a:xfrm>
              <a:custGeom>
                <a:avLst/>
                <a:gdLst>
                  <a:gd name="T0" fmla="*/ 1 w 6"/>
                  <a:gd name="T1" fmla="*/ 1 h 7"/>
                  <a:gd name="T2" fmla="*/ 0 w 6"/>
                  <a:gd name="T3" fmla="*/ 1 h 7"/>
                  <a:gd name="T4" fmla="*/ 0 w 6"/>
                  <a:gd name="T5" fmla="*/ 1 h 7"/>
                  <a:gd name="T6" fmla="*/ 0 w 6"/>
                  <a:gd name="T7" fmla="*/ 1 h 7"/>
                  <a:gd name="T8" fmla="*/ 0 w 6"/>
                  <a:gd name="T9" fmla="*/ 1 h 7"/>
                  <a:gd name="T10" fmla="*/ 0 w 6"/>
                  <a:gd name="T11" fmla="*/ 0 h 7"/>
                  <a:gd name="T12" fmla="*/ 1 w 6"/>
                  <a:gd name="T13" fmla="*/ 0 h 7"/>
                  <a:gd name="T14" fmla="*/ 1 w 6"/>
                  <a:gd name="T15" fmla="*/ 1 h 7"/>
                  <a:gd name="T16" fmla="*/ 1 w 6"/>
                  <a:gd name="T17" fmla="*/ 1 h 7"/>
                  <a:gd name="T18" fmla="*/ 1 w 6"/>
                  <a:gd name="T19" fmla="*/ 1 h 7"/>
                  <a:gd name="T20" fmla="*/ 1 w 6"/>
                  <a:gd name="T21" fmla="*/ 1 h 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"/>
                  <a:gd name="T34" fmla="*/ 0 h 7"/>
                  <a:gd name="T35" fmla="*/ 6 w 6"/>
                  <a:gd name="T36" fmla="*/ 7 h 7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" h="7">
                    <a:moveTo>
                      <a:pt x="6" y="7"/>
                    </a:moveTo>
                    <a:lnTo>
                      <a:pt x="0" y="7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6" y="2"/>
                    </a:lnTo>
                    <a:lnTo>
                      <a:pt x="6" y="3"/>
                    </a:lnTo>
                    <a:lnTo>
                      <a:pt x="6" y="5"/>
                    </a:lnTo>
                    <a:lnTo>
                      <a:pt x="6" y="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69" name="Freeform 104"/>
              <p:cNvSpPr>
                <a:spLocks/>
              </p:cNvSpPr>
              <p:nvPr/>
            </p:nvSpPr>
            <p:spPr bwMode="auto">
              <a:xfrm>
                <a:off x="3698" y="2830"/>
                <a:ext cx="31" cy="11"/>
              </a:xfrm>
              <a:custGeom>
                <a:avLst/>
                <a:gdLst>
                  <a:gd name="T0" fmla="*/ 0 w 61"/>
                  <a:gd name="T1" fmla="*/ 1 h 21"/>
                  <a:gd name="T2" fmla="*/ 1 w 61"/>
                  <a:gd name="T3" fmla="*/ 1 h 21"/>
                  <a:gd name="T4" fmla="*/ 1 w 61"/>
                  <a:gd name="T5" fmla="*/ 1 h 21"/>
                  <a:gd name="T6" fmla="*/ 0 w 61"/>
                  <a:gd name="T7" fmla="*/ 0 h 21"/>
                  <a:gd name="T8" fmla="*/ 0 w 61"/>
                  <a:gd name="T9" fmla="*/ 1 h 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1"/>
                  <a:gd name="T16" fmla="*/ 0 h 21"/>
                  <a:gd name="T17" fmla="*/ 61 w 61"/>
                  <a:gd name="T18" fmla="*/ 21 h 2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1" h="21">
                    <a:moveTo>
                      <a:pt x="0" y="2"/>
                    </a:moveTo>
                    <a:lnTo>
                      <a:pt x="61" y="21"/>
                    </a:lnTo>
                    <a:lnTo>
                      <a:pt x="61" y="19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70" name="Freeform 105"/>
              <p:cNvSpPr>
                <a:spLocks/>
              </p:cNvSpPr>
              <p:nvPr/>
            </p:nvSpPr>
            <p:spPr bwMode="auto">
              <a:xfrm>
                <a:off x="3737" y="2830"/>
                <a:ext cx="2" cy="2"/>
              </a:xfrm>
              <a:custGeom>
                <a:avLst/>
                <a:gdLst>
                  <a:gd name="T0" fmla="*/ 1 w 4"/>
                  <a:gd name="T1" fmla="*/ 1 h 4"/>
                  <a:gd name="T2" fmla="*/ 1 w 4"/>
                  <a:gd name="T3" fmla="*/ 1 h 4"/>
                  <a:gd name="T4" fmla="*/ 1 w 4"/>
                  <a:gd name="T5" fmla="*/ 1 h 4"/>
                  <a:gd name="T6" fmla="*/ 1 w 4"/>
                  <a:gd name="T7" fmla="*/ 0 h 4"/>
                  <a:gd name="T8" fmla="*/ 1 w 4"/>
                  <a:gd name="T9" fmla="*/ 0 h 4"/>
                  <a:gd name="T10" fmla="*/ 0 w 4"/>
                  <a:gd name="T11" fmla="*/ 1 h 4"/>
                  <a:gd name="T12" fmla="*/ 1 w 4"/>
                  <a:gd name="T13" fmla="*/ 1 h 4"/>
                  <a:gd name="T14" fmla="*/ 1 w 4"/>
                  <a:gd name="T15" fmla="*/ 1 h 4"/>
                  <a:gd name="T16" fmla="*/ 1 w 4"/>
                  <a:gd name="T17" fmla="*/ 1 h 4"/>
                  <a:gd name="T18" fmla="*/ 1 w 4"/>
                  <a:gd name="T19" fmla="*/ 1 h 4"/>
                  <a:gd name="T20" fmla="*/ 1 w 4"/>
                  <a:gd name="T21" fmla="*/ 1 h 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"/>
                  <a:gd name="T34" fmla="*/ 0 h 4"/>
                  <a:gd name="T35" fmla="*/ 4 w 4"/>
                  <a:gd name="T36" fmla="*/ 4 h 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" h="4">
                    <a:moveTo>
                      <a:pt x="4" y="4"/>
                    </a:moveTo>
                    <a:lnTo>
                      <a:pt x="4" y="2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2" y="4"/>
                    </a:lnTo>
                    <a:lnTo>
                      <a:pt x="4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71" name="Freeform 106"/>
              <p:cNvSpPr>
                <a:spLocks/>
              </p:cNvSpPr>
              <p:nvPr/>
            </p:nvSpPr>
            <p:spPr bwMode="auto">
              <a:xfrm>
                <a:off x="3735" y="2836"/>
                <a:ext cx="2" cy="2"/>
              </a:xfrm>
              <a:custGeom>
                <a:avLst/>
                <a:gdLst>
                  <a:gd name="T0" fmla="*/ 1 w 3"/>
                  <a:gd name="T1" fmla="*/ 1 h 4"/>
                  <a:gd name="T2" fmla="*/ 1 w 3"/>
                  <a:gd name="T3" fmla="*/ 1 h 4"/>
                  <a:gd name="T4" fmla="*/ 1 w 3"/>
                  <a:gd name="T5" fmla="*/ 1 h 4"/>
                  <a:gd name="T6" fmla="*/ 0 w 3"/>
                  <a:gd name="T7" fmla="*/ 1 h 4"/>
                  <a:gd name="T8" fmla="*/ 0 w 3"/>
                  <a:gd name="T9" fmla="*/ 1 h 4"/>
                  <a:gd name="T10" fmla="*/ 0 w 3"/>
                  <a:gd name="T11" fmla="*/ 1 h 4"/>
                  <a:gd name="T12" fmla="*/ 1 w 3"/>
                  <a:gd name="T13" fmla="*/ 1 h 4"/>
                  <a:gd name="T14" fmla="*/ 1 w 3"/>
                  <a:gd name="T15" fmla="*/ 1 h 4"/>
                  <a:gd name="T16" fmla="*/ 1 w 3"/>
                  <a:gd name="T17" fmla="*/ 0 h 4"/>
                  <a:gd name="T18" fmla="*/ 1 w 3"/>
                  <a:gd name="T19" fmla="*/ 0 h 4"/>
                  <a:gd name="T20" fmla="*/ 1 w 3"/>
                  <a:gd name="T21" fmla="*/ 1 h 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3"/>
                  <a:gd name="T34" fmla="*/ 0 h 4"/>
                  <a:gd name="T35" fmla="*/ 3 w 3"/>
                  <a:gd name="T36" fmla="*/ 4 h 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3" h="4">
                    <a:moveTo>
                      <a:pt x="3" y="2"/>
                    </a:moveTo>
                    <a:lnTo>
                      <a:pt x="3" y="2"/>
                    </a:lnTo>
                    <a:lnTo>
                      <a:pt x="1" y="4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1" y="2"/>
                    </a:lnTo>
                    <a:lnTo>
                      <a:pt x="1" y="0"/>
                    </a:lnTo>
                    <a:lnTo>
                      <a:pt x="3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72" name="Freeform 107"/>
              <p:cNvSpPr>
                <a:spLocks/>
              </p:cNvSpPr>
              <p:nvPr/>
            </p:nvSpPr>
            <p:spPr bwMode="auto">
              <a:xfrm>
                <a:off x="3736" y="2832"/>
                <a:ext cx="2" cy="4"/>
              </a:xfrm>
              <a:custGeom>
                <a:avLst/>
                <a:gdLst>
                  <a:gd name="T0" fmla="*/ 1 w 4"/>
                  <a:gd name="T1" fmla="*/ 0 h 7"/>
                  <a:gd name="T2" fmla="*/ 0 w 4"/>
                  <a:gd name="T3" fmla="*/ 1 h 7"/>
                  <a:gd name="T4" fmla="*/ 0 w 4"/>
                  <a:gd name="T5" fmla="*/ 1 h 7"/>
                  <a:gd name="T6" fmla="*/ 1 w 4"/>
                  <a:gd name="T7" fmla="*/ 1 h 7"/>
                  <a:gd name="T8" fmla="*/ 1 w 4"/>
                  <a:gd name="T9" fmla="*/ 1 h 7"/>
                  <a:gd name="T10" fmla="*/ 1 w 4"/>
                  <a:gd name="T11" fmla="*/ 1 h 7"/>
                  <a:gd name="T12" fmla="*/ 1 w 4"/>
                  <a:gd name="T13" fmla="*/ 1 h 7"/>
                  <a:gd name="T14" fmla="*/ 1 w 4"/>
                  <a:gd name="T15" fmla="*/ 1 h 7"/>
                  <a:gd name="T16" fmla="*/ 1 w 4"/>
                  <a:gd name="T17" fmla="*/ 0 h 7"/>
                  <a:gd name="T18" fmla="*/ 1 w 4"/>
                  <a:gd name="T19" fmla="*/ 0 h 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"/>
                  <a:gd name="T31" fmla="*/ 0 h 7"/>
                  <a:gd name="T32" fmla="*/ 4 w 4"/>
                  <a:gd name="T33" fmla="*/ 7 h 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" h="7">
                    <a:moveTo>
                      <a:pt x="2" y="0"/>
                    </a:moveTo>
                    <a:lnTo>
                      <a:pt x="0" y="7"/>
                    </a:lnTo>
                    <a:lnTo>
                      <a:pt x="2" y="5"/>
                    </a:lnTo>
                    <a:lnTo>
                      <a:pt x="2" y="3"/>
                    </a:lnTo>
                    <a:lnTo>
                      <a:pt x="2" y="2"/>
                    </a:lnTo>
                    <a:lnTo>
                      <a:pt x="4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73" name="Freeform 108"/>
              <p:cNvSpPr>
                <a:spLocks/>
              </p:cNvSpPr>
              <p:nvPr/>
            </p:nvSpPr>
            <p:spPr bwMode="auto">
              <a:xfrm>
                <a:off x="3737" y="2834"/>
                <a:ext cx="2" cy="2"/>
              </a:xfrm>
              <a:custGeom>
                <a:avLst/>
                <a:gdLst>
                  <a:gd name="T0" fmla="*/ 1 w 4"/>
                  <a:gd name="T1" fmla="*/ 1 h 4"/>
                  <a:gd name="T2" fmla="*/ 1 w 4"/>
                  <a:gd name="T3" fmla="*/ 1 h 4"/>
                  <a:gd name="T4" fmla="*/ 1 w 4"/>
                  <a:gd name="T5" fmla="*/ 1 h 4"/>
                  <a:gd name="T6" fmla="*/ 1 w 4"/>
                  <a:gd name="T7" fmla="*/ 1 h 4"/>
                  <a:gd name="T8" fmla="*/ 1 w 4"/>
                  <a:gd name="T9" fmla="*/ 1 h 4"/>
                  <a:gd name="T10" fmla="*/ 0 w 4"/>
                  <a:gd name="T11" fmla="*/ 1 h 4"/>
                  <a:gd name="T12" fmla="*/ 0 w 4"/>
                  <a:gd name="T13" fmla="*/ 1 h 4"/>
                  <a:gd name="T14" fmla="*/ 1 w 4"/>
                  <a:gd name="T15" fmla="*/ 1 h 4"/>
                  <a:gd name="T16" fmla="*/ 1 w 4"/>
                  <a:gd name="T17" fmla="*/ 1 h 4"/>
                  <a:gd name="T18" fmla="*/ 1 w 4"/>
                  <a:gd name="T19" fmla="*/ 0 h 4"/>
                  <a:gd name="T20" fmla="*/ 1 w 4"/>
                  <a:gd name="T21" fmla="*/ 1 h 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"/>
                  <a:gd name="T34" fmla="*/ 0 h 4"/>
                  <a:gd name="T35" fmla="*/ 4 w 4"/>
                  <a:gd name="T36" fmla="*/ 4 h 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" h="4">
                    <a:moveTo>
                      <a:pt x="4" y="2"/>
                    </a:moveTo>
                    <a:lnTo>
                      <a:pt x="4" y="2"/>
                    </a:lnTo>
                    <a:lnTo>
                      <a:pt x="2" y="4"/>
                    </a:lnTo>
                    <a:lnTo>
                      <a:pt x="0" y="4"/>
                    </a:lnTo>
                    <a:lnTo>
                      <a:pt x="2" y="2"/>
                    </a:lnTo>
                    <a:lnTo>
                      <a:pt x="2" y="0"/>
                    </a:lnTo>
                    <a:lnTo>
                      <a:pt x="4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74" name="Freeform 109"/>
              <p:cNvSpPr>
                <a:spLocks/>
              </p:cNvSpPr>
              <p:nvPr/>
            </p:nvSpPr>
            <p:spPr bwMode="auto">
              <a:xfrm>
                <a:off x="3699" y="2827"/>
                <a:ext cx="31" cy="9"/>
              </a:xfrm>
              <a:custGeom>
                <a:avLst/>
                <a:gdLst>
                  <a:gd name="T0" fmla="*/ 0 w 63"/>
                  <a:gd name="T1" fmla="*/ 0 h 19"/>
                  <a:gd name="T2" fmla="*/ 0 w 63"/>
                  <a:gd name="T3" fmla="*/ 0 h 19"/>
                  <a:gd name="T4" fmla="*/ 0 w 63"/>
                  <a:gd name="T5" fmla="*/ 0 h 19"/>
                  <a:gd name="T6" fmla="*/ 0 w 63"/>
                  <a:gd name="T7" fmla="*/ 0 h 19"/>
                  <a:gd name="T8" fmla="*/ 0 w 63"/>
                  <a:gd name="T9" fmla="*/ 0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"/>
                  <a:gd name="T16" fmla="*/ 0 h 19"/>
                  <a:gd name="T17" fmla="*/ 63 w 63"/>
                  <a:gd name="T18" fmla="*/ 19 h 1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" h="19">
                    <a:moveTo>
                      <a:pt x="0" y="2"/>
                    </a:moveTo>
                    <a:lnTo>
                      <a:pt x="63" y="19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75" name="Freeform 110"/>
              <p:cNvSpPr>
                <a:spLocks/>
              </p:cNvSpPr>
              <p:nvPr/>
            </p:nvSpPr>
            <p:spPr bwMode="auto">
              <a:xfrm>
                <a:off x="3700" y="2823"/>
                <a:ext cx="31" cy="10"/>
              </a:xfrm>
              <a:custGeom>
                <a:avLst/>
                <a:gdLst>
                  <a:gd name="T0" fmla="*/ 0 w 63"/>
                  <a:gd name="T1" fmla="*/ 0 h 22"/>
                  <a:gd name="T2" fmla="*/ 0 w 63"/>
                  <a:gd name="T3" fmla="*/ 0 h 22"/>
                  <a:gd name="T4" fmla="*/ 0 w 63"/>
                  <a:gd name="T5" fmla="*/ 0 h 22"/>
                  <a:gd name="T6" fmla="*/ 0 w 63"/>
                  <a:gd name="T7" fmla="*/ 0 h 22"/>
                  <a:gd name="T8" fmla="*/ 0 w 63"/>
                  <a:gd name="T9" fmla="*/ 0 h 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"/>
                  <a:gd name="T16" fmla="*/ 0 h 22"/>
                  <a:gd name="T17" fmla="*/ 63 w 63"/>
                  <a:gd name="T18" fmla="*/ 22 h 2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" h="22">
                    <a:moveTo>
                      <a:pt x="0" y="2"/>
                    </a:moveTo>
                    <a:lnTo>
                      <a:pt x="63" y="22"/>
                    </a:lnTo>
                    <a:lnTo>
                      <a:pt x="63" y="20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76" name="Freeform 111"/>
              <p:cNvSpPr>
                <a:spLocks/>
              </p:cNvSpPr>
              <p:nvPr/>
            </p:nvSpPr>
            <p:spPr bwMode="auto">
              <a:xfrm>
                <a:off x="3702" y="2819"/>
                <a:ext cx="30" cy="10"/>
              </a:xfrm>
              <a:custGeom>
                <a:avLst/>
                <a:gdLst>
                  <a:gd name="T0" fmla="*/ 0 w 62"/>
                  <a:gd name="T1" fmla="*/ 0 h 21"/>
                  <a:gd name="T2" fmla="*/ 0 w 62"/>
                  <a:gd name="T3" fmla="*/ 0 h 21"/>
                  <a:gd name="T4" fmla="*/ 0 w 62"/>
                  <a:gd name="T5" fmla="*/ 0 h 21"/>
                  <a:gd name="T6" fmla="*/ 0 w 62"/>
                  <a:gd name="T7" fmla="*/ 0 h 21"/>
                  <a:gd name="T8" fmla="*/ 0 w 62"/>
                  <a:gd name="T9" fmla="*/ 0 h 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2"/>
                  <a:gd name="T16" fmla="*/ 0 h 21"/>
                  <a:gd name="T17" fmla="*/ 62 w 62"/>
                  <a:gd name="T18" fmla="*/ 21 h 2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2" h="21">
                    <a:moveTo>
                      <a:pt x="0" y="2"/>
                    </a:moveTo>
                    <a:lnTo>
                      <a:pt x="62" y="21"/>
                    </a:lnTo>
                    <a:lnTo>
                      <a:pt x="62" y="19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77" name="Freeform 112"/>
              <p:cNvSpPr>
                <a:spLocks/>
              </p:cNvSpPr>
              <p:nvPr/>
            </p:nvSpPr>
            <p:spPr bwMode="auto">
              <a:xfrm>
                <a:off x="3703" y="2815"/>
                <a:ext cx="31" cy="10"/>
              </a:xfrm>
              <a:custGeom>
                <a:avLst/>
                <a:gdLst>
                  <a:gd name="T0" fmla="*/ 0 w 64"/>
                  <a:gd name="T1" fmla="*/ 1 h 19"/>
                  <a:gd name="T2" fmla="*/ 0 w 64"/>
                  <a:gd name="T3" fmla="*/ 1 h 19"/>
                  <a:gd name="T4" fmla="*/ 0 w 64"/>
                  <a:gd name="T5" fmla="*/ 1 h 19"/>
                  <a:gd name="T6" fmla="*/ 0 w 64"/>
                  <a:gd name="T7" fmla="*/ 0 h 19"/>
                  <a:gd name="T8" fmla="*/ 0 w 64"/>
                  <a:gd name="T9" fmla="*/ 1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4"/>
                  <a:gd name="T16" fmla="*/ 0 h 19"/>
                  <a:gd name="T17" fmla="*/ 64 w 64"/>
                  <a:gd name="T18" fmla="*/ 19 h 1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4" h="19">
                    <a:moveTo>
                      <a:pt x="0" y="2"/>
                    </a:moveTo>
                    <a:lnTo>
                      <a:pt x="62" y="19"/>
                    </a:lnTo>
                    <a:lnTo>
                      <a:pt x="64" y="19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78" name="Freeform 113"/>
              <p:cNvSpPr>
                <a:spLocks/>
              </p:cNvSpPr>
              <p:nvPr/>
            </p:nvSpPr>
            <p:spPr bwMode="auto">
              <a:xfrm>
                <a:off x="3694" y="2820"/>
                <a:ext cx="1" cy="4"/>
              </a:xfrm>
              <a:custGeom>
                <a:avLst/>
                <a:gdLst>
                  <a:gd name="T0" fmla="*/ 0 w 2"/>
                  <a:gd name="T1" fmla="*/ 1 h 7"/>
                  <a:gd name="T2" fmla="*/ 1 w 2"/>
                  <a:gd name="T3" fmla="*/ 0 h 7"/>
                  <a:gd name="T4" fmla="*/ 1 w 2"/>
                  <a:gd name="T5" fmla="*/ 0 h 7"/>
                  <a:gd name="T6" fmla="*/ 1 w 2"/>
                  <a:gd name="T7" fmla="*/ 1 h 7"/>
                  <a:gd name="T8" fmla="*/ 0 w 2"/>
                  <a:gd name="T9" fmla="*/ 1 h 7"/>
                  <a:gd name="T10" fmla="*/ 0 w 2"/>
                  <a:gd name="T11" fmla="*/ 1 h 7"/>
                  <a:gd name="T12" fmla="*/ 0 w 2"/>
                  <a:gd name="T13" fmla="*/ 1 h 7"/>
                  <a:gd name="T14" fmla="*/ 0 w 2"/>
                  <a:gd name="T15" fmla="*/ 1 h 7"/>
                  <a:gd name="T16" fmla="*/ 0 w 2"/>
                  <a:gd name="T17" fmla="*/ 1 h 7"/>
                  <a:gd name="T18" fmla="*/ 0 w 2"/>
                  <a:gd name="T19" fmla="*/ 1 h 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"/>
                  <a:gd name="T31" fmla="*/ 0 h 7"/>
                  <a:gd name="T32" fmla="*/ 2 w 2"/>
                  <a:gd name="T33" fmla="*/ 7 h 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" h="7">
                    <a:moveTo>
                      <a:pt x="0" y="7"/>
                    </a:moveTo>
                    <a:lnTo>
                      <a:pt x="2" y="0"/>
                    </a:lnTo>
                    <a:lnTo>
                      <a:pt x="2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79" name="Freeform 114"/>
              <p:cNvSpPr>
                <a:spLocks/>
              </p:cNvSpPr>
              <p:nvPr/>
            </p:nvSpPr>
            <p:spPr bwMode="auto">
              <a:xfrm>
                <a:off x="3692" y="2824"/>
                <a:ext cx="2" cy="3"/>
              </a:xfrm>
              <a:custGeom>
                <a:avLst/>
                <a:gdLst>
                  <a:gd name="T0" fmla="*/ 1 w 4"/>
                  <a:gd name="T1" fmla="*/ 0 h 6"/>
                  <a:gd name="T2" fmla="*/ 1 w 4"/>
                  <a:gd name="T3" fmla="*/ 0 h 6"/>
                  <a:gd name="T4" fmla="*/ 1 w 4"/>
                  <a:gd name="T5" fmla="*/ 1 h 6"/>
                  <a:gd name="T6" fmla="*/ 1 w 4"/>
                  <a:gd name="T7" fmla="*/ 1 h 6"/>
                  <a:gd name="T8" fmla="*/ 1 w 4"/>
                  <a:gd name="T9" fmla="*/ 1 h 6"/>
                  <a:gd name="T10" fmla="*/ 1 w 4"/>
                  <a:gd name="T11" fmla="*/ 1 h 6"/>
                  <a:gd name="T12" fmla="*/ 1 w 4"/>
                  <a:gd name="T13" fmla="*/ 1 h 6"/>
                  <a:gd name="T14" fmla="*/ 0 w 4"/>
                  <a:gd name="T15" fmla="*/ 1 h 6"/>
                  <a:gd name="T16" fmla="*/ 0 w 4"/>
                  <a:gd name="T17" fmla="*/ 1 h 6"/>
                  <a:gd name="T18" fmla="*/ 0 w 4"/>
                  <a:gd name="T19" fmla="*/ 0 h 6"/>
                  <a:gd name="T20" fmla="*/ 1 w 4"/>
                  <a:gd name="T21" fmla="*/ 0 h 6"/>
                  <a:gd name="T22" fmla="*/ 1 w 4"/>
                  <a:gd name="T23" fmla="*/ 0 h 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4"/>
                  <a:gd name="T37" fmla="*/ 0 h 6"/>
                  <a:gd name="T38" fmla="*/ 4 w 4"/>
                  <a:gd name="T39" fmla="*/ 6 h 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4" h="6">
                    <a:moveTo>
                      <a:pt x="2" y="0"/>
                    </a:moveTo>
                    <a:lnTo>
                      <a:pt x="2" y="0"/>
                    </a:lnTo>
                    <a:lnTo>
                      <a:pt x="2" y="2"/>
                    </a:lnTo>
                    <a:lnTo>
                      <a:pt x="4" y="2"/>
                    </a:lnTo>
                    <a:lnTo>
                      <a:pt x="2" y="6"/>
                    </a:lnTo>
                    <a:lnTo>
                      <a:pt x="2" y="4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80" name="Freeform 115"/>
              <p:cNvSpPr>
                <a:spLocks/>
              </p:cNvSpPr>
              <p:nvPr/>
            </p:nvSpPr>
            <p:spPr bwMode="auto">
              <a:xfrm>
                <a:off x="3692" y="2819"/>
                <a:ext cx="2" cy="2"/>
              </a:xfrm>
              <a:custGeom>
                <a:avLst/>
                <a:gdLst>
                  <a:gd name="T0" fmla="*/ 0 w 4"/>
                  <a:gd name="T1" fmla="*/ 1 h 4"/>
                  <a:gd name="T2" fmla="*/ 0 w 4"/>
                  <a:gd name="T3" fmla="*/ 1 h 4"/>
                  <a:gd name="T4" fmla="*/ 1 w 4"/>
                  <a:gd name="T5" fmla="*/ 1 h 4"/>
                  <a:gd name="T6" fmla="*/ 1 w 4"/>
                  <a:gd name="T7" fmla="*/ 1 h 4"/>
                  <a:gd name="T8" fmla="*/ 1 w 4"/>
                  <a:gd name="T9" fmla="*/ 0 h 4"/>
                  <a:gd name="T10" fmla="*/ 1 w 4"/>
                  <a:gd name="T11" fmla="*/ 1 h 4"/>
                  <a:gd name="T12" fmla="*/ 1 w 4"/>
                  <a:gd name="T13" fmla="*/ 1 h 4"/>
                  <a:gd name="T14" fmla="*/ 1 w 4"/>
                  <a:gd name="T15" fmla="*/ 1 h 4"/>
                  <a:gd name="T16" fmla="*/ 1 w 4"/>
                  <a:gd name="T17" fmla="*/ 1 h 4"/>
                  <a:gd name="T18" fmla="*/ 1 w 4"/>
                  <a:gd name="T19" fmla="*/ 1 h 4"/>
                  <a:gd name="T20" fmla="*/ 0 w 4"/>
                  <a:gd name="T21" fmla="*/ 1 h 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"/>
                  <a:gd name="T34" fmla="*/ 0 h 4"/>
                  <a:gd name="T35" fmla="*/ 4 w 4"/>
                  <a:gd name="T36" fmla="*/ 4 h 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" h="4">
                    <a:moveTo>
                      <a:pt x="0" y="4"/>
                    </a:moveTo>
                    <a:lnTo>
                      <a:pt x="0" y="4"/>
                    </a:lnTo>
                    <a:lnTo>
                      <a:pt x="2" y="2"/>
                    </a:lnTo>
                    <a:lnTo>
                      <a:pt x="2" y="0"/>
                    </a:lnTo>
                    <a:lnTo>
                      <a:pt x="4" y="2"/>
                    </a:lnTo>
                    <a:lnTo>
                      <a:pt x="4" y="4"/>
                    </a:lnTo>
                    <a:lnTo>
                      <a:pt x="2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81" name="Freeform 116"/>
              <p:cNvSpPr>
                <a:spLocks/>
              </p:cNvSpPr>
              <p:nvPr/>
            </p:nvSpPr>
            <p:spPr bwMode="auto">
              <a:xfrm>
                <a:off x="3694" y="2818"/>
                <a:ext cx="2" cy="2"/>
              </a:xfrm>
              <a:custGeom>
                <a:avLst/>
                <a:gdLst>
                  <a:gd name="T0" fmla="*/ 0 w 4"/>
                  <a:gd name="T1" fmla="*/ 1 h 4"/>
                  <a:gd name="T2" fmla="*/ 1 w 4"/>
                  <a:gd name="T3" fmla="*/ 0 h 4"/>
                  <a:gd name="T4" fmla="*/ 1 w 4"/>
                  <a:gd name="T5" fmla="*/ 0 h 4"/>
                  <a:gd name="T6" fmla="*/ 1 w 4"/>
                  <a:gd name="T7" fmla="*/ 0 h 4"/>
                  <a:gd name="T8" fmla="*/ 1 w 4"/>
                  <a:gd name="T9" fmla="*/ 0 h 4"/>
                  <a:gd name="T10" fmla="*/ 1 w 4"/>
                  <a:gd name="T11" fmla="*/ 1 h 4"/>
                  <a:gd name="T12" fmla="*/ 1 w 4"/>
                  <a:gd name="T13" fmla="*/ 1 h 4"/>
                  <a:gd name="T14" fmla="*/ 1 w 4"/>
                  <a:gd name="T15" fmla="*/ 1 h 4"/>
                  <a:gd name="T16" fmla="*/ 1 w 4"/>
                  <a:gd name="T17" fmla="*/ 1 h 4"/>
                  <a:gd name="T18" fmla="*/ 0 w 4"/>
                  <a:gd name="T19" fmla="*/ 1 h 4"/>
                  <a:gd name="T20" fmla="*/ 0 w 4"/>
                  <a:gd name="T21" fmla="*/ 1 h 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"/>
                  <a:gd name="T34" fmla="*/ 0 h 4"/>
                  <a:gd name="T35" fmla="*/ 4 w 4"/>
                  <a:gd name="T36" fmla="*/ 4 h 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" h="4">
                    <a:moveTo>
                      <a:pt x="0" y="2"/>
                    </a:moveTo>
                    <a:lnTo>
                      <a:pt x="2" y="0"/>
                    </a:lnTo>
                    <a:lnTo>
                      <a:pt x="4" y="0"/>
                    </a:lnTo>
                    <a:lnTo>
                      <a:pt x="4" y="2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82" name="Rectangle 117"/>
              <p:cNvSpPr>
                <a:spLocks noChangeArrowheads="1"/>
              </p:cNvSpPr>
              <p:nvPr/>
            </p:nvSpPr>
            <p:spPr bwMode="auto">
              <a:xfrm>
                <a:off x="3586" y="2600"/>
                <a:ext cx="155" cy="158"/>
              </a:xfrm>
              <a:prstGeom prst="rect">
                <a:avLst/>
              </a:prstGeom>
              <a:solidFill>
                <a:srgbClr val="FFFFFF"/>
              </a:solidFill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83" name="Rectangle 118"/>
              <p:cNvSpPr>
                <a:spLocks noChangeArrowheads="1"/>
              </p:cNvSpPr>
              <p:nvPr/>
            </p:nvSpPr>
            <p:spPr bwMode="auto">
              <a:xfrm>
                <a:off x="3599" y="2616"/>
                <a:ext cx="130" cy="129"/>
              </a:xfrm>
              <a:prstGeom prst="rect">
                <a:avLst/>
              </a:prstGeom>
              <a:blipFill dpi="0" rotWithShape="0">
                <a:blip cstate="print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84" name="Freeform 119"/>
              <p:cNvSpPr>
                <a:spLocks/>
              </p:cNvSpPr>
              <p:nvPr/>
            </p:nvSpPr>
            <p:spPr bwMode="auto">
              <a:xfrm>
                <a:off x="3608" y="2631"/>
                <a:ext cx="85" cy="80"/>
              </a:xfrm>
              <a:custGeom>
                <a:avLst/>
                <a:gdLst>
                  <a:gd name="T0" fmla="*/ 0 w 171"/>
                  <a:gd name="T1" fmla="*/ 3 h 159"/>
                  <a:gd name="T2" fmla="*/ 2 w 171"/>
                  <a:gd name="T3" fmla="*/ 2 h 159"/>
                  <a:gd name="T4" fmla="*/ 2 w 171"/>
                  <a:gd name="T5" fmla="*/ 0 h 159"/>
                  <a:gd name="T6" fmla="*/ 0 w 171"/>
                  <a:gd name="T7" fmla="*/ 1 h 159"/>
                  <a:gd name="T8" fmla="*/ 0 w 171"/>
                  <a:gd name="T9" fmla="*/ 3 h 1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1"/>
                  <a:gd name="T16" fmla="*/ 0 h 159"/>
                  <a:gd name="T17" fmla="*/ 171 w 171"/>
                  <a:gd name="T18" fmla="*/ 159 h 15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1" h="159">
                    <a:moveTo>
                      <a:pt x="37" y="159"/>
                    </a:moveTo>
                    <a:lnTo>
                      <a:pt x="171" y="119"/>
                    </a:lnTo>
                    <a:lnTo>
                      <a:pt x="137" y="0"/>
                    </a:lnTo>
                    <a:lnTo>
                      <a:pt x="0" y="40"/>
                    </a:lnTo>
                    <a:lnTo>
                      <a:pt x="37" y="159"/>
                    </a:lnTo>
                    <a:close/>
                  </a:path>
                </a:pathLst>
              </a:custGeom>
              <a:solidFill>
                <a:srgbClr val="808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85" name="Line 120"/>
              <p:cNvSpPr>
                <a:spLocks noChangeShapeType="1"/>
              </p:cNvSpPr>
              <p:nvPr/>
            </p:nvSpPr>
            <p:spPr bwMode="auto">
              <a:xfrm flipV="1">
                <a:off x="3610" y="2636"/>
                <a:ext cx="67" cy="20"/>
              </a:xfrm>
              <a:prstGeom prst="line">
                <a:avLst/>
              </a:prstGeom>
              <a:noFill/>
              <a:ln w="3175">
                <a:solidFill>
                  <a:srgbClr val="B3B3B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86" name="Line 121"/>
              <p:cNvSpPr>
                <a:spLocks noChangeShapeType="1"/>
              </p:cNvSpPr>
              <p:nvPr/>
            </p:nvSpPr>
            <p:spPr bwMode="auto">
              <a:xfrm flipV="1">
                <a:off x="3612" y="2641"/>
                <a:ext cx="66" cy="21"/>
              </a:xfrm>
              <a:prstGeom prst="line">
                <a:avLst/>
              </a:prstGeom>
              <a:noFill/>
              <a:ln w="3175">
                <a:solidFill>
                  <a:srgbClr val="B3B3B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87" name="Line 122"/>
              <p:cNvSpPr>
                <a:spLocks noChangeShapeType="1"/>
              </p:cNvSpPr>
              <p:nvPr/>
            </p:nvSpPr>
            <p:spPr bwMode="auto">
              <a:xfrm flipV="1">
                <a:off x="3613" y="2645"/>
                <a:ext cx="66" cy="21"/>
              </a:xfrm>
              <a:prstGeom prst="line">
                <a:avLst/>
              </a:prstGeom>
              <a:noFill/>
              <a:ln w="3175">
                <a:solidFill>
                  <a:srgbClr val="B3B3B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88" name="Line 123"/>
              <p:cNvSpPr>
                <a:spLocks noChangeShapeType="1"/>
              </p:cNvSpPr>
              <p:nvPr/>
            </p:nvSpPr>
            <p:spPr bwMode="auto">
              <a:xfrm flipV="1">
                <a:off x="3614" y="2651"/>
                <a:ext cx="67" cy="20"/>
              </a:xfrm>
              <a:prstGeom prst="line">
                <a:avLst/>
              </a:prstGeom>
              <a:noFill/>
              <a:ln w="3175">
                <a:solidFill>
                  <a:srgbClr val="B3B3B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89" name="Line 124"/>
              <p:cNvSpPr>
                <a:spLocks noChangeShapeType="1"/>
              </p:cNvSpPr>
              <p:nvPr/>
            </p:nvSpPr>
            <p:spPr bwMode="auto">
              <a:xfrm flipV="1">
                <a:off x="3616" y="2656"/>
                <a:ext cx="67" cy="20"/>
              </a:xfrm>
              <a:prstGeom prst="line">
                <a:avLst/>
              </a:prstGeom>
              <a:noFill/>
              <a:ln w="3175">
                <a:solidFill>
                  <a:srgbClr val="B3B3B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90" name="Line 125"/>
              <p:cNvSpPr>
                <a:spLocks noChangeShapeType="1"/>
              </p:cNvSpPr>
              <p:nvPr/>
            </p:nvSpPr>
            <p:spPr bwMode="auto">
              <a:xfrm flipV="1">
                <a:off x="3618" y="2662"/>
                <a:ext cx="66" cy="20"/>
              </a:xfrm>
              <a:prstGeom prst="line">
                <a:avLst/>
              </a:prstGeom>
              <a:noFill/>
              <a:ln w="3175">
                <a:solidFill>
                  <a:srgbClr val="B3B3B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91" name="Line 126"/>
              <p:cNvSpPr>
                <a:spLocks noChangeShapeType="1"/>
              </p:cNvSpPr>
              <p:nvPr/>
            </p:nvSpPr>
            <p:spPr bwMode="auto">
              <a:xfrm flipV="1">
                <a:off x="3619" y="2666"/>
                <a:ext cx="67" cy="22"/>
              </a:xfrm>
              <a:prstGeom prst="line">
                <a:avLst/>
              </a:prstGeom>
              <a:noFill/>
              <a:ln w="3175">
                <a:solidFill>
                  <a:srgbClr val="B3B3B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92" name="Line 127"/>
              <p:cNvSpPr>
                <a:spLocks noChangeShapeType="1"/>
              </p:cNvSpPr>
              <p:nvPr/>
            </p:nvSpPr>
            <p:spPr bwMode="auto">
              <a:xfrm flipV="1">
                <a:off x="3621" y="2672"/>
                <a:ext cx="66" cy="20"/>
              </a:xfrm>
              <a:prstGeom prst="line">
                <a:avLst/>
              </a:prstGeom>
              <a:noFill/>
              <a:ln w="3175">
                <a:solidFill>
                  <a:srgbClr val="B3B3B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93" name="Line 128"/>
              <p:cNvSpPr>
                <a:spLocks noChangeShapeType="1"/>
              </p:cNvSpPr>
              <p:nvPr/>
            </p:nvSpPr>
            <p:spPr bwMode="auto">
              <a:xfrm flipV="1">
                <a:off x="3623" y="2677"/>
                <a:ext cx="66" cy="21"/>
              </a:xfrm>
              <a:prstGeom prst="line">
                <a:avLst/>
              </a:prstGeom>
              <a:noFill/>
              <a:ln w="3175">
                <a:solidFill>
                  <a:srgbClr val="B3B3B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94" name="Line 129"/>
              <p:cNvSpPr>
                <a:spLocks noChangeShapeType="1"/>
              </p:cNvSpPr>
              <p:nvPr/>
            </p:nvSpPr>
            <p:spPr bwMode="auto">
              <a:xfrm flipV="1">
                <a:off x="3624" y="2683"/>
                <a:ext cx="67" cy="20"/>
              </a:xfrm>
              <a:prstGeom prst="line">
                <a:avLst/>
              </a:prstGeom>
              <a:noFill/>
              <a:ln w="3175">
                <a:solidFill>
                  <a:srgbClr val="B3B3B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95" name="Freeform 130"/>
              <p:cNvSpPr>
                <a:spLocks/>
              </p:cNvSpPr>
              <p:nvPr/>
            </p:nvSpPr>
            <p:spPr bwMode="auto">
              <a:xfrm>
                <a:off x="3616" y="2650"/>
                <a:ext cx="70" cy="20"/>
              </a:xfrm>
              <a:custGeom>
                <a:avLst/>
                <a:gdLst>
                  <a:gd name="T0" fmla="*/ 0 w 140"/>
                  <a:gd name="T1" fmla="*/ 0 h 41"/>
                  <a:gd name="T2" fmla="*/ 1 w 140"/>
                  <a:gd name="T3" fmla="*/ 0 h 41"/>
                  <a:gd name="T4" fmla="*/ 1 w 140"/>
                  <a:gd name="T5" fmla="*/ 0 h 41"/>
                  <a:gd name="T6" fmla="*/ 1 w 140"/>
                  <a:gd name="T7" fmla="*/ 0 h 41"/>
                  <a:gd name="T8" fmla="*/ 1 w 140"/>
                  <a:gd name="T9" fmla="*/ 0 h 41"/>
                  <a:gd name="T10" fmla="*/ 1 w 140"/>
                  <a:gd name="T11" fmla="*/ 0 h 41"/>
                  <a:gd name="T12" fmla="*/ 1 w 140"/>
                  <a:gd name="T13" fmla="*/ 0 h 41"/>
                  <a:gd name="T14" fmla="*/ 1 w 140"/>
                  <a:gd name="T15" fmla="*/ 0 h 41"/>
                  <a:gd name="T16" fmla="*/ 1 w 140"/>
                  <a:gd name="T17" fmla="*/ 0 h 41"/>
                  <a:gd name="T18" fmla="*/ 2 w 140"/>
                  <a:gd name="T19" fmla="*/ 0 h 41"/>
                  <a:gd name="T20" fmla="*/ 2 w 140"/>
                  <a:gd name="T21" fmla="*/ 0 h 4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40"/>
                  <a:gd name="T34" fmla="*/ 0 h 41"/>
                  <a:gd name="T35" fmla="*/ 140 w 140"/>
                  <a:gd name="T36" fmla="*/ 41 h 4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40" h="41">
                    <a:moveTo>
                      <a:pt x="0" y="41"/>
                    </a:moveTo>
                    <a:lnTo>
                      <a:pt x="9" y="23"/>
                    </a:lnTo>
                    <a:lnTo>
                      <a:pt x="17" y="23"/>
                    </a:lnTo>
                    <a:lnTo>
                      <a:pt x="23" y="0"/>
                    </a:lnTo>
                    <a:lnTo>
                      <a:pt x="67" y="25"/>
                    </a:lnTo>
                    <a:lnTo>
                      <a:pt x="69" y="19"/>
                    </a:lnTo>
                    <a:lnTo>
                      <a:pt x="76" y="16"/>
                    </a:lnTo>
                    <a:lnTo>
                      <a:pt x="80" y="4"/>
                    </a:lnTo>
                    <a:lnTo>
                      <a:pt x="109" y="23"/>
                    </a:lnTo>
                    <a:lnTo>
                      <a:pt x="119" y="8"/>
                    </a:lnTo>
                    <a:lnTo>
                      <a:pt x="140" y="17"/>
                    </a:lnTo>
                  </a:path>
                </a:pathLst>
              </a:cu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96" name="Freeform 131"/>
              <p:cNvSpPr>
                <a:spLocks/>
              </p:cNvSpPr>
              <p:nvPr/>
            </p:nvSpPr>
            <p:spPr bwMode="auto">
              <a:xfrm>
                <a:off x="3630" y="2644"/>
                <a:ext cx="22" cy="60"/>
              </a:xfrm>
              <a:custGeom>
                <a:avLst/>
                <a:gdLst>
                  <a:gd name="T0" fmla="*/ 1 w 44"/>
                  <a:gd name="T1" fmla="*/ 2 h 119"/>
                  <a:gd name="T2" fmla="*/ 1 w 44"/>
                  <a:gd name="T3" fmla="*/ 2 h 119"/>
                  <a:gd name="T4" fmla="*/ 1 w 44"/>
                  <a:gd name="T5" fmla="*/ 0 h 119"/>
                  <a:gd name="T6" fmla="*/ 0 w 44"/>
                  <a:gd name="T7" fmla="*/ 1 h 119"/>
                  <a:gd name="T8" fmla="*/ 1 w 44"/>
                  <a:gd name="T9" fmla="*/ 2 h 1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"/>
                  <a:gd name="T16" fmla="*/ 0 h 119"/>
                  <a:gd name="T17" fmla="*/ 44 w 44"/>
                  <a:gd name="T18" fmla="*/ 119 h 11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" h="119">
                    <a:moveTo>
                      <a:pt x="36" y="119"/>
                    </a:moveTo>
                    <a:lnTo>
                      <a:pt x="44" y="117"/>
                    </a:lnTo>
                    <a:lnTo>
                      <a:pt x="7" y="0"/>
                    </a:lnTo>
                    <a:lnTo>
                      <a:pt x="0" y="2"/>
                    </a:lnTo>
                    <a:lnTo>
                      <a:pt x="36" y="119"/>
                    </a:lnTo>
                    <a:close/>
                  </a:path>
                </a:pathLst>
              </a:custGeom>
              <a:solidFill>
                <a:srgbClr val="000000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97" name="Freeform 132"/>
              <p:cNvSpPr>
                <a:spLocks/>
              </p:cNvSpPr>
              <p:nvPr/>
            </p:nvSpPr>
            <p:spPr bwMode="auto">
              <a:xfrm>
                <a:off x="3624" y="2681"/>
                <a:ext cx="12" cy="28"/>
              </a:xfrm>
              <a:custGeom>
                <a:avLst/>
                <a:gdLst>
                  <a:gd name="T0" fmla="*/ 1 w 23"/>
                  <a:gd name="T1" fmla="*/ 1 h 55"/>
                  <a:gd name="T2" fmla="*/ 1 w 23"/>
                  <a:gd name="T3" fmla="*/ 1 h 55"/>
                  <a:gd name="T4" fmla="*/ 1 w 23"/>
                  <a:gd name="T5" fmla="*/ 0 h 55"/>
                  <a:gd name="T6" fmla="*/ 0 w 23"/>
                  <a:gd name="T7" fmla="*/ 1 h 55"/>
                  <a:gd name="T8" fmla="*/ 1 w 23"/>
                  <a:gd name="T9" fmla="*/ 1 h 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3"/>
                  <a:gd name="T16" fmla="*/ 0 h 55"/>
                  <a:gd name="T17" fmla="*/ 23 w 23"/>
                  <a:gd name="T18" fmla="*/ 55 h 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3" h="55">
                    <a:moveTo>
                      <a:pt x="15" y="55"/>
                    </a:moveTo>
                    <a:lnTo>
                      <a:pt x="23" y="53"/>
                    </a:lnTo>
                    <a:lnTo>
                      <a:pt x="8" y="0"/>
                    </a:lnTo>
                    <a:lnTo>
                      <a:pt x="0" y="2"/>
                    </a:lnTo>
                    <a:lnTo>
                      <a:pt x="15" y="55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98" name="Freeform 133"/>
              <p:cNvSpPr>
                <a:spLocks/>
              </p:cNvSpPr>
              <p:nvPr/>
            </p:nvSpPr>
            <p:spPr bwMode="auto">
              <a:xfrm>
                <a:off x="3628" y="2664"/>
                <a:ext cx="16" cy="42"/>
              </a:xfrm>
              <a:custGeom>
                <a:avLst/>
                <a:gdLst>
                  <a:gd name="T0" fmla="*/ 1 w 32"/>
                  <a:gd name="T1" fmla="*/ 1 h 84"/>
                  <a:gd name="T2" fmla="*/ 1 w 32"/>
                  <a:gd name="T3" fmla="*/ 1 h 84"/>
                  <a:gd name="T4" fmla="*/ 1 w 32"/>
                  <a:gd name="T5" fmla="*/ 0 h 84"/>
                  <a:gd name="T6" fmla="*/ 0 w 32"/>
                  <a:gd name="T7" fmla="*/ 1 h 84"/>
                  <a:gd name="T8" fmla="*/ 1 w 32"/>
                  <a:gd name="T9" fmla="*/ 1 h 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"/>
                  <a:gd name="T16" fmla="*/ 0 h 84"/>
                  <a:gd name="T17" fmla="*/ 32 w 32"/>
                  <a:gd name="T18" fmla="*/ 84 h 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" h="84">
                    <a:moveTo>
                      <a:pt x="25" y="84"/>
                    </a:moveTo>
                    <a:lnTo>
                      <a:pt x="32" y="83"/>
                    </a:lnTo>
                    <a:lnTo>
                      <a:pt x="7" y="0"/>
                    </a:lnTo>
                    <a:lnTo>
                      <a:pt x="0" y="4"/>
                    </a:lnTo>
                    <a:lnTo>
                      <a:pt x="25" y="84"/>
                    </a:lnTo>
                    <a:close/>
                  </a:path>
                </a:pathLst>
              </a:custGeom>
              <a:solidFill>
                <a:srgbClr val="FFFF00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99" name="Freeform 134"/>
              <p:cNvSpPr>
                <a:spLocks/>
              </p:cNvSpPr>
              <p:nvPr/>
            </p:nvSpPr>
            <p:spPr bwMode="auto">
              <a:xfrm>
                <a:off x="3640" y="2654"/>
                <a:ext cx="19" cy="48"/>
              </a:xfrm>
              <a:custGeom>
                <a:avLst/>
                <a:gdLst>
                  <a:gd name="T0" fmla="*/ 1 w 36"/>
                  <a:gd name="T1" fmla="*/ 2 h 96"/>
                  <a:gd name="T2" fmla="*/ 1 w 36"/>
                  <a:gd name="T3" fmla="*/ 2 h 96"/>
                  <a:gd name="T4" fmla="*/ 1 w 36"/>
                  <a:gd name="T5" fmla="*/ 0 h 96"/>
                  <a:gd name="T6" fmla="*/ 0 w 36"/>
                  <a:gd name="T7" fmla="*/ 1 h 96"/>
                  <a:gd name="T8" fmla="*/ 1 w 36"/>
                  <a:gd name="T9" fmla="*/ 2 h 9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6"/>
                  <a:gd name="T16" fmla="*/ 0 h 96"/>
                  <a:gd name="T17" fmla="*/ 36 w 36"/>
                  <a:gd name="T18" fmla="*/ 96 h 9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6" h="96">
                    <a:moveTo>
                      <a:pt x="28" y="96"/>
                    </a:moveTo>
                    <a:lnTo>
                      <a:pt x="36" y="92"/>
                    </a:lnTo>
                    <a:lnTo>
                      <a:pt x="7" y="0"/>
                    </a:lnTo>
                    <a:lnTo>
                      <a:pt x="0" y="4"/>
                    </a:lnTo>
                    <a:lnTo>
                      <a:pt x="28" y="96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00" name="Freeform 135"/>
              <p:cNvSpPr>
                <a:spLocks/>
              </p:cNvSpPr>
              <p:nvPr/>
            </p:nvSpPr>
            <p:spPr bwMode="auto">
              <a:xfrm>
                <a:off x="3652" y="2664"/>
                <a:ext cx="14" cy="35"/>
              </a:xfrm>
              <a:custGeom>
                <a:avLst/>
                <a:gdLst>
                  <a:gd name="T0" fmla="*/ 1 w 28"/>
                  <a:gd name="T1" fmla="*/ 2 h 69"/>
                  <a:gd name="T2" fmla="*/ 1 w 28"/>
                  <a:gd name="T3" fmla="*/ 2 h 69"/>
                  <a:gd name="T4" fmla="*/ 1 w 28"/>
                  <a:gd name="T5" fmla="*/ 0 h 69"/>
                  <a:gd name="T6" fmla="*/ 0 w 28"/>
                  <a:gd name="T7" fmla="*/ 1 h 69"/>
                  <a:gd name="T8" fmla="*/ 1 w 28"/>
                  <a:gd name="T9" fmla="*/ 2 h 6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8"/>
                  <a:gd name="T16" fmla="*/ 0 h 69"/>
                  <a:gd name="T17" fmla="*/ 28 w 28"/>
                  <a:gd name="T18" fmla="*/ 69 h 6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8" h="69">
                    <a:moveTo>
                      <a:pt x="21" y="69"/>
                    </a:moveTo>
                    <a:lnTo>
                      <a:pt x="28" y="67"/>
                    </a:lnTo>
                    <a:lnTo>
                      <a:pt x="7" y="0"/>
                    </a:lnTo>
                    <a:lnTo>
                      <a:pt x="0" y="2"/>
                    </a:lnTo>
                    <a:lnTo>
                      <a:pt x="21" y="69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01" name="Freeform 136"/>
              <p:cNvSpPr>
                <a:spLocks/>
              </p:cNvSpPr>
              <p:nvPr/>
            </p:nvSpPr>
            <p:spPr bwMode="auto">
              <a:xfrm>
                <a:off x="3664" y="2651"/>
                <a:ext cx="18" cy="43"/>
              </a:xfrm>
              <a:custGeom>
                <a:avLst/>
                <a:gdLst>
                  <a:gd name="T0" fmla="*/ 1 w 34"/>
                  <a:gd name="T1" fmla="*/ 1 h 86"/>
                  <a:gd name="T2" fmla="*/ 1 w 34"/>
                  <a:gd name="T3" fmla="*/ 1 h 86"/>
                  <a:gd name="T4" fmla="*/ 1 w 34"/>
                  <a:gd name="T5" fmla="*/ 0 h 86"/>
                  <a:gd name="T6" fmla="*/ 0 w 34"/>
                  <a:gd name="T7" fmla="*/ 1 h 86"/>
                  <a:gd name="T8" fmla="*/ 1 w 34"/>
                  <a:gd name="T9" fmla="*/ 1 h 8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4"/>
                  <a:gd name="T16" fmla="*/ 0 h 86"/>
                  <a:gd name="T17" fmla="*/ 34 w 34"/>
                  <a:gd name="T18" fmla="*/ 86 h 8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4" h="86">
                    <a:moveTo>
                      <a:pt x="26" y="86"/>
                    </a:moveTo>
                    <a:lnTo>
                      <a:pt x="34" y="85"/>
                    </a:lnTo>
                    <a:lnTo>
                      <a:pt x="7" y="0"/>
                    </a:lnTo>
                    <a:lnTo>
                      <a:pt x="0" y="2"/>
                    </a:lnTo>
                    <a:lnTo>
                      <a:pt x="26" y="86"/>
                    </a:lnTo>
                    <a:close/>
                  </a:path>
                </a:pathLst>
              </a:custGeom>
              <a:solidFill>
                <a:srgbClr val="000000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02" name="Freeform 137"/>
              <p:cNvSpPr>
                <a:spLocks noEditPoints="1"/>
              </p:cNvSpPr>
              <p:nvPr/>
            </p:nvSpPr>
            <p:spPr bwMode="auto">
              <a:xfrm>
                <a:off x="3568" y="2587"/>
                <a:ext cx="186" cy="186"/>
              </a:xfrm>
              <a:custGeom>
                <a:avLst/>
                <a:gdLst>
                  <a:gd name="T0" fmla="*/ 3 w 372"/>
                  <a:gd name="T1" fmla="*/ 6 h 372"/>
                  <a:gd name="T2" fmla="*/ 6 w 372"/>
                  <a:gd name="T3" fmla="*/ 6 h 372"/>
                  <a:gd name="T4" fmla="*/ 6 w 372"/>
                  <a:gd name="T5" fmla="*/ 5 h 372"/>
                  <a:gd name="T6" fmla="*/ 6 w 372"/>
                  <a:gd name="T7" fmla="*/ 6 h 372"/>
                  <a:gd name="T8" fmla="*/ 3 w 372"/>
                  <a:gd name="T9" fmla="*/ 6 h 372"/>
                  <a:gd name="T10" fmla="*/ 1 w 372"/>
                  <a:gd name="T11" fmla="*/ 3 h 372"/>
                  <a:gd name="T12" fmla="*/ 1 w 372"/>
                  <a:gd name="T13" fmla="*/ 6 h 372"/>
                  <a:gd name="T14" fmla="*/ 1 w 372"/>
                  <a:gd name="T15" fmla="*/ 6 h 372"/>
                  <a:gd name="T16" fmla="*/ 1 w 372"/>
                  <a:gd name="T17" fmla="*/ 6 h 372"/>
                  <a:gd name="T18" fmla="*/ 1 w 372"/>
                  <a:gd name="T19" fmla="*/ 3 h 372"/>
                  <a:gd name="T20" fmla="*/ 1 w 372"/>
                  <a:gd name="T21" fmla="*/ 1 h 372"/>
                  <a:gd name="T22" fmla="*/ 1 w 372"/>
                  <a:gd name="T23" fmla="*/ 1 h 372"/>
                  <a:gd name="T24" fmla="*/ 3 w 372"/>
                  <a:gd name="T25" fmla="*/ 1 h 372"/>
                  <a:gd name="T26" fmla="*/ 0 w 372"/>
                  <a:gd name="T27" fmla="*/ 0 h 372"/>
                  <a:gd name="T28" fmla="*/ 1 w 372"/>
                  <a:gd name="T29" fmla="*/ 1 h 372"/>
                  <a:gd name="T30" fmla="*/ 5 w 372"/>
                  <a:gd name="T31" fmla="*/ 1 h 372"/>
                  <a:gd name="T32" fmla="*/ 6 w 372"/>
                  <a:gd name="T33" fmla="*/ 1 h 372"/>
                  <a:gd name="T34" fmla="*/ 6 w 372"/>
                  <a:gd name="T35" fmla="*/ 3 h 372"/>
                  <a:gd name="T36" fmla="*/ 6 w 372"/>
                  <a:gd name="T37" fmla="*/ 1 h 372"/>
                  <a:gd name="T38" fmla="*/ 5 w 372"/>
                  <a:gd name="T39" fmla="*/ 1 h 372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372"/>
                  <a:gd name="T61" fmla="*/ 0 h 372"/>
                  <a:gd name="T62" fmla="*/ 372 w 372"/>
                  <a:gd name="T63" fmla="*/ 372 h 372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372" h="372">
                    <a:moveTo>
                      <a:pt x="144" y="356"/>
                    </a:moveTo>
                    <a:lnTo>
                      <a:pt x="372" y="372"/>
                    </a:lnTo>
                    <a:lnTo>
                      <a:pt x="359" y="316"/>
                    </a:lnTo>
                    <a:lnTo>
                      <a:pt x="359" y="356"/>
                    </a:lnTo>
                    <a:lnTo>
                      <a:pt x="144" y="356"/>
                    </a:lnTo>
                    <a:close/>
                    <a:moveTo>
                      <a:pt x="17" y="184"/>
                    </a:moveTo>
                    <a:lnTo>
                      <a:pt x="6" y="372"/>
                    </a:lnTo>
                    <a:lnTo>
                      <a:pt x="57" y="358"/>
                    </a:lnTo>
                    <a:lnTo>
                      <a:pt x="17" y="358"/>
                    </a:lnTo>
                    <a:lnTo>
                      <a:pt x="17" y="184"/>
                    </a:lnTo>
                    <a:close/>
                    <a:moveTo>
                      <a:pt x="17" y="63"/>
                    </a:moveTo>
                    <a:lnTo>
                      <a:pt x="17" y="11"/>
                    </a:lnTo>
                    <a:lnTo>
                      <a:pt x="176" y="11"/>
                    </a:lnTo>
                    <a:lnTo>
                      <a:pt x="0" y="0"/>
                    </a:lnTo>
                    <a:lnTo>
                      <a:pt x="17" y="63"/>
                    </a:lnTo>
                    <a:close/>
                    <a:moveTo>
                      <a:pt x="303" y="11"/>
                    </a:moveTo>
                    <a:lnTo>
                      <a:pt x="360" y="11"/>
                    </a:lnTo>
                    <a:lnTo>
                      <a:pt x="360" y="191"/>
                    </a:lnTo>
                    <a:lnTo>
                      <a:pt x="372" y="3"/>
                    </a:lnTo>
                    <a:lnTo>
                      <a:pt x="303" y="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03" name="Freeform 138"/>
              <p:cNvSpPr>
                <a:spLocks/>
              </p:cNvSpPr>
              <p:nvPr/>
            </p:nvSpPr>
            <p:spPr bwMode="auto">
              <a:xfrm>
                <a:off x="3606" y="2650"/>
                <a:ext cx="22" cy="59"/>
              </a:xfrm>
              <a:custGeom>
                <a:avLst/>
                <a:gdLst>
                  <a:gd name="T0" fmla="*/ 1 w 44"/>
                  <a:gd name="T1" fmla="*/ 2 h 117"/>
                  <a:gd name="T2" fmla="*/ 0 w 44"/>
                  <a:gd name="T3" fmla="*/ 1 h 117"/>
                  <a:gd name="T4" fmla="*/ 1 w 44"/>
                  <a:gd name="T5" fmla="*/ 0 h 117"/>
                  <a:gd name="T6" fmla="*/ 1 w 44"/>
                  <a:gd name="T7" fmla="*/ 2 h 117"/>
                  <a:gd name="T8" fmla="*/ 1 w 44"/>
                  <a:gd name="T9" fmla="*/ 2 h 1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"/>
                  <a:gd name="T16" fmla="*/ 0 h 117"/>
                  <a:gd name="T17" fmla="*/ 44 w 44"/>
                  <a:gd name="T18" fmla="*/ 117 h 11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" h="117">
                    <a:moveTo>
                      <a:pt x="32" y="117"/>
                    </a:moveTo>
                    <a:lnTo>
                      <a:pt x="0" y="4"/>
                    </a:lnTo>
                    <a:lnTo>
                      <a:pt x="11" y="0"/>
                    </a:lnTo>
                    <a:lnTo>
                      <a:pt x="44" y="113"/>
                    </a:lnTo>
                    <a:lnTo>
                      <a:pt x="32" y="11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04" name="Freeform 139"/>
              <p:cNvSpPr>
                <a:spLocks/>
              </p:cNvSpPr>
              <p:nvPr/>
            </p:nvSpPr>
            <p:spPr bwMode="auto">
              <a:xfrm>
                <a:off x="3622" y="2707"/>
                <a:ext cx="8" cy="7"/>
              </a:xfrm>
              <a:custGeom>
                <a:avLst/>
                <a:gdLst>
                  <a:gd name="T0" fmla="*/ 0 w 16"/>
                  <a:gd name="T1" fmla="*/ 0 h 16"/>
                  <a:gd name="T2" fmla="*/ 1 w 16"/>
                  <a:gd name="T3" fmla="*/ 0 h 16"/>
                  <a:gd name="T4" fmla="*/ 1 w 16"/>
                  <a:gd name="T5" fmla="*/ 0 h 16"/>
                  <a:gd name="T6" fmla="*/ 1 w 16"/>
                  <a:gd name="T7" fmla="*/ 0 h 16"/>
                  <a:gd name="T8" fmla="*/ 0 w 16"/>
                  <a:gd name="T9" fmla="*/ 0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"/>
                  <a:gd name="T16" fmla="*/ 0 h 16"/>
                  <a:gd name="T17" fmla="*/ 16 w 16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" h="16">
                    <a:moveTo>
                      <a:pt x="0" y="4"/>
                    </a:moveTo>
                    <a:lnTo>
                      <a:pt x="4" y="16"/>
                    </a:lnTo>
                    <a:lnTo>
                      <a:pt x="16" y="12"/>
                    </a:lnTo>
                    <a:lnTo>
                      <a:pt x="12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05" name="Freeform 140"/>
              <p:cNvSpPr>
                <a:spLocks/>
              </p:cNvSpPr>
              <p:nvPr/>
            </p:nvSpPr>
            <p:spPr bwMode="auto">
              <a:xfrm>
                <a:off x="3628" y="2687"/>
                <a:ext cx="66" cy="25"/>
              </a:xfrm>
              <a:custGeom>
                <a:avLst/>
                <a:gdLst>
                  <a:gd name="T0" fmla="*/ 1 w 132"/>
                  <a:gd name="T1" fmla="*/ 0 h 52"/>
                  <a:gd name="T2" fmla="*/ 0 w 132"/>
                  <a:gd name="T3" fmla="*/ 0 h 52"/>
                  <a:gd name="T4" fmla="*/ 2 w 132"/>
                  <a:gd name="T5" fmla="*/ 0 h 52"/>
                  <a:gd name="T6" fmla="*/ 2 w 132"/>
                  <a:gd name="T7" fmla="*/ 0 h 52"/>
                  <a:gd name="T8" fmla="*/ 1 w 132"/>
                  <a:gd name="T9" fmla="*/ 0 h 5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2"/>
                  <a:gd name="T16" fmla="*/ 0 h 52"/>
                  <a:gd name="T17" fmla="*/ 132 w 132"/>
                  <a:gd name="T18" fmla="*/ 52 h 5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2" h="52">
                    <a:moveTo>
                      <a:pt x="4" y="52"/>
                    </a:moveTo>
                    <a:lnTo>
                      <a:pt x="0" y="40"/>
                    </a:lnTo>
                    <a:lnTo>
                      <a:pt x="128" y="0"/>
                    </a:lnTo>
                    <a:lnTo>
                      <a:pt x="132" y="12"/>
                    </a:lnTo>
                    <a:lnTo>
                      <a:pt x="4" y="5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06" name="Freeform 141"/>
              <p:cNvSpPr>
                <a:spLocks/>
              </p:cNvSpPr>
              <p:nvPr/>
            </p:nvSpPr>
            <p:spPr bwMode="auto">
              <a:xfrm>
                <a:off x="3647" y="2646"/>
                <a:ext cx="73" cy="86"/>
              </a:xfrm>
              <a:custGeom>
                <a:avLst/>
                <a:gdLst>
                  <a:gd name="T0" fmla="*/ 0 w 146"/>
                  <a:gd name="T1" fmla="*/ 3 h 170"/>
                  <a:gd name="T2" fmla="*/ 1 w 146"/>
                  <a:gd name="T3" fmla="*/ 3 h 170"/>
                  <a:gd name="T4" fmla="*/ 2 w 146"/>
                  <a:gd name="T5" fmla="*/ 1 h 170"/>
                  <a:gd name="T6" fmla="*/ 1 w 146"/>
                  <a:gd name="T7" fmla="*/ 0 h 170"/>
                  <a:gd name="T8" fmla="*/ 0 w 146"/>
                  <a:gd name="T9" fmla="*/ 3 h 1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6"/>
                  <a:gd name="T16" fmla="*/ 0 h 170"/>
                  <a:gd name="T17" fmla="*/ 146 w 146"/>
                  <a:gd name="T18" fmla="*/ 170 h 1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6" h="170">
                    <a:moveTo>
                      <a:pt x="0" y="134"/>
                    </a:moveTo>
                    <a:lnTo>
                      <a:pt x="96" y="170"/>
                    </a:lnTo>
                    <a:lnTo>
                      <a:pt x="146" y="34"/>
                    </a:lnTo>
                    <a:lnTo>
                      <a:pt x="50" y="0"/>
                    </a:lnTo>
                    <a:lnTo>
                      <a:pt x="0" y="134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07" name="Freeform 142"/>
              <p:cNvSpPr>
                <a:spLocks noEditPoints="1"/>
              </p:cNvSpPr>
              <p:nvPr/>
            </p:nvSpPr>
            <p:spPr bwMode="auto">
              <a:xfrm>
                <a:off x="3656" y="2667"/>
                <a:ext cx="53" cy="51"/>
              </a:xfrm>
              <a:custGeom>
                <a:avLst/>
                <a:gdLst>
                  <a:gd name="T0" fmla="*/ 0 w 108"/>
                  <a:gd name="T1" fmla="*/ 2 h 101"/>
                  <a:gd name="T2" fmla="*/ 0 w 108"/>
                  <a:gd name="T3" fmla="*/ 2 h 101"/>
                  <a:gd name="T4" fmla="*/ 0 w 108"/>
                  <a:gd name="T5" fmla="*/ 1 h 101"/>
                  <a:gd name="T6" fmla="*/ 0 w 108"/>
                  <a:gd name="T7" fmla="*/ 1 h 101"/>
                  <a:gd name="T8" fmla="*/ 0 w 108"/>
                  <a:gd name="T9" fmla="*/ 2 h 101"/>
                  <a:gd name="T10" fmla="*/ 0 w 108"/>
                  <a:gd name="T11" fmla="*/ 1 h 101"/>
                  <a:gd name="T12" fmla="*/ 1 w 108"/>
                  <a:gd name="T13" fmla="*/ 2 h 101"/>
                  <a:gd name="T14" fmla="*/ 1 w 108"/>
                  <a:gd name="T15" fmla="*/ 1 h 101"/>
                  <a:gd name="T16" fmla="*/ 1 w 108"/>
                  <a:gd name="T17" fmla="*/ 0 h 101"/>
                  <a:gd name="T18" fmla="*/ 0 w 108"/>
                  <a:gd name="T19" fmla="*/ 1 h 101"/>
                  <a:gd name="T20" fmla="*/ 0 w 108"/>
                  <a:gd name="T21" fmla="*/ 2 h 101"/>
                  <a:gd name="T22" fmla="*/ 1 w 108"/>
                  <a:gd name="T23" fmla="*/ 2 h 101"/>
                  <a:gd name="T24" fmla="*/ 1 w 108"/>
                  <a:gd name="T25" fmla="*/ 2 h 101"/>
                  <a:gd name="T26" fmla="*/ 0 w 108"/>
                  <a:gd name="T27" fmla="*/ 2 h 101"/>
                  <a:gd name="T28" fmla="*/ 0 w 108"/>
                  <a:gd name="T29" fmla="*/ 2 h 101"/>
                  <a:gd name="T30" fmla="*/ 0 w 108"/>
                  <a:gd name="T31" fmla="*/ 2 h 101"/>
                  <a:gd name="T32" fmla="*/ 1 w 108"/>
                  <a:gd name="T33" fmla="*/ 2 h 101"/>
                  <a:gd name="T34" fmla="*/ 1 w 108"/>
                  <a:gd name="T35" fmla="*/ 2 h 101"/>
                  <a:gd name="T36" fmla="*/ 0 w 108"/>
                  <a:gd name="T37" fmla="*/ 2 h 101"/>
                  <a:gd name="T38" fmla="*/ 0 w 108"/>
                  <a:gd name="T39" fmla="*/ 2 h 101"/>
                  <a:gd name="T40" fmla="*/ 0 w 108"/>
                  <a:gd name="T41" fmla="*/ 2 h 101"/>
                  <a:gd name="T42" fmla="*/ 1 w 108"/>
                  <a:gd name="T43" fmla="*/ 2 h 101"/>
                  <a:gd name="T44" fmla="*/ 1 w 108"/>
                  <a:gd name="T45" fmla="*/ 2 h 101"/>
                  <a:gd name="T46" fmla="*/ 0 w 108"/>
                  <a:gd name="T47" fmla="*/ 2 h 101"/>
                  <a:gd name="T48" fmla="*/ 0 w 108"/>
                  <a:gd name="T49" fmla="*/ 2 h 101"/>
                  <a:gd name="T50" fmla="*/ 0 w 108"/>
                  <a:gd name="T51" fmla="*/ 2 h 101"/>
                  <a:gd name="T52" fmla="*/ 1 w 108"/>
                  <a:gd name="T53" fmla="*/ 2 h 101"/>
                  <a:gd name="T54" fmla="*/ 1 w 108"/>
                  <a:gd name="T55" fmla="*/ 2 h 101"/>
                  <a:gd name="T56" fmla="*/ 0 w 108"/>
                  <a:gd name="T57" fmla="*/ 2 h 101"/>
                  <a:gd name="T58" fmla="*/ 0 w 108"/>
                  <a:gd name="T59" fmla="*/ 2 h 101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108"/>
                  <a:gd name="T91" fmla="*/ 0 h 101"/>
                  <a:gd name="T92" fmla="*/ 108 w 108"/>
                  <a:gd name="T93" fmla="*/ 101 h 101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108" h="101">
                    <a:moveTo>
                      <a:pt x="0" y="80"/>
                    </a:moveTo>
                    <a:lnTo>
                      <a:pt x="29" y="92"/>
                    </a:lnTo>
                    <a:lnTo>
                      <a:pt x="43" y="53"/>
                    </a:lnTo>
                    <a:lnTo>
                      <a:pt x="14" y="42"/>
                    </a:lnTo>
                    <a:lnTo>
                      <a:pt x="0" y="80"/>
                    </a:lnTo>
                    <a:close/>
                    <a:moveTo>
                      <a:pt x="54" y="57"/>
                    </a:moveTo>
                    <a:lnTo>
                      <a:pt x="87" y="71"/>
                    </a:lnTo>
                    <a:lnTo>
                      <a:pt x="108" y="13"/>
                    </a:lnTo>
                    <a:lnTo>
                      <a:pt x="75" y="0"/>
                    </a:lnTo>
                    <a:lnTo>
                      <a:pt x="54" y="57"/>
                    </a:lnTo>
                    <a:close/>
                    <a:moveTo>
                      <a:pt x="52" y="73"/>
                    </a:moveTo>
                    <a:lnTo>
                      <a:pt x="79" y="82"/>
                    </a:lnTo>
                    <a:lnTo>
                      <a:pt x="81" y="80"/>
                    </a:lnTo>
                    <a:lnTo>
                      <a:pt x="52" y="71"/>
                    </a:lnTo>
                    <a:lnTo>
                      <a:pt x="52" y="73"/>
                    </a:lnTo>
                    <a:close/>
                    <a:moveTo>
                      <a:pt x="50" y="78"/>
                    </a:moveTo>
                    <a:lnTo>
                      <a:pt x="77" y="90"/>
                    </a:lnTo>
                    <a:lnTo>
                      <a:pt x="77" y="86"/>
                    </a:lnTo>
                    <a:lnTo>
                      <a:pt x="50" y="76"/>
                    </a:lnTo>
                    <a:lnTo>
                      <a:pt x="50" y="78"/>
                    </a:lnTo>
                    <a:close/>
                    <a:moveTo>
                      <a:pt x="48" y="86"/>
                    </a:moveTo>
                    <a:lnTo>
                      <a:pt x="75" y="96"/>
                    </a:lnTo>
                    <a:lnTo>
                      <a:pt x="77" y="94"/>
                    </a:lnTo>
                    <a:lnTo>
                      <a:pt x="48" y="82"/>
                    </a:lnTo>
                    <a:lnTo>
                      <a:pt x="48" y="86"/>
                    </a:lnTo>
                    <a:close/>
                    <a:moveTo>
                      <a:pt x="44" y="92"/>
                    </a:moveTo>
                    <a:lnTo>
                      <a:pt x="73" y="101"/>
                    </a:lnTo>
                    <a:lnTo>
                      <a:pt x="73" y="99"/>
                    </a:lnTo>
                    <a:lnTo>
                      <a:pt x="46" y="90"/>
                    </a:lnTo>
                    <a:lnTo>
                      <a:pt x="44" y="9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08" name="Freeform 143"/>
              <p:cNvSpPr>
                <a:spLocks/>
              </p:cNvSpPr>
              <p:nvPr/>
            </p:nvSpPr>
            <p:spPr bwMode="auto">
              <a:xfrm>
                <a:off x="3671" y="2652"/>
                <a:ext cx="45" cy="18"/>
              </a:xfrm>
              <a:custGeom>
                <a:avLst/>
                <a:gdLst>
                  <a:gd name="T0" fmla="*/ 0 w 90"/>
                  <a:gd name="T1" fmla="*/ 0 h 37"/>
                  <a:gd name="T2" fmla="*/ 1 w 90"/>
                  <a:gd name="T3" fmla="*/ 0 h 37"/>
                  <a:gd name="T4" fmla="*/ 1 w 90"/>
                  <a:gd name="T5" fmla="*/ 0 h 37"/>
                  <a:gd name="T6" fmla="*/ 1 w 90"/>
                  <a:gd name="T7" fmla="*/ 0 h 37"/>
                  <a:gd name="T8" fmla="*/ 0 w 90"/>
                  <a:gd name="T9" fmla="*/ 0 h 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0"/>
                  <a:gd name="T16" fmla="*/ 0 h 37"/>
                  <a:gd name="T17" fmla="*/ 90 w 90"/>
                  <a:gd name="T18" fmla="*/ 37 h 3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0" h="37">
                    <a:moveTo>
                      <a:pt x="0" y="4"/>
                    </a:moveTo>
                    <a:lnTo>
                      <a:pt x="88" y="37"/>
                    </a:lnTo>
                    <a:lnTo>
                      <a:pt x="90" y="33"/>
                    </a:lnTo>
                    <a:lnTo>
                      <a:pt x="2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09" name="Line 144"/>
              <p:cNvSpPr>
                <a:spLocks noChangeShapeType="1"/>
              </p:cNvSpPr>
              <p:nvPr/>
            </p:nvSpPr>
            <p:spPr bwMode="auto">
              <a:xfrm>
                <a:off x="3672" y="2656"/>
                <a:ext cx="41" cy="1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10" name="Line 145"/>
              <p:cNvSpPr>
                <a:spLocks noChangeShapeType="1"/>
              </p:cNvSpPr>
              <p:nvPr/>
            </p:nvSpPr>
            <p:spPr bwMode="auto">
              <a:xfrm flipH="1">
                <a:off x="3681" y="2701"/>
                <a:ext cx="3" cy="14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11" name="Line 146"/>
              <p:cNvSpPr>
                <a:spLocks noChangeShapeType="1"/>
              </p:cNvSpPr>
              <p:nvPr/>
            </p:nvSpPr>
            <p:spPr bwMode="auto">
              <a:xfrm flipH="1">
                <a:off x="3684" y="2702"/>
                <a:ext cx="3" cy="14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12" name="Line 147"/>
              <p:cNvSpPr>
                <a:spLocks noChangeShapeType="1"/>
              </p:cNvSpPr>
              <p:nvPr/>
            </p:nvSpPr>
            <p:spPr bwMode="auto">
              <a:xfrm>
                <a:off x="3683" y="2700"/>
                <a:ext cx="13" cy="6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13" name="Line 148"/>
              <p:cNvSpPr>
                <a:spLocks noChangeShapeType="1"/>
              </p:cNvSpPr>
              <p:nvPr/>
            </p:nvSpPr>
            <p:spPr bwMode="auto">
              <a:xfrm flipH="1">
                <a:off x="3689" y="2705"/>
                <a:ext cx="5" cy="14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14" name="Line 149"/>
              <p:cNvSpPr>
                <a:spLocks noChangeShapeType="1"/>
              </p:cNvSpPr>
              <p:nvPr/>
            </p:nvSpPr>
            <p:spPr bwMode="auto">
              <a:xfrm flipH="1">
                <a:off x="3686" y="2704"/>
                <a:ext cx="4" cy="13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15" name="Line 150"/>
              <p:cNvSpPr>
                <a:spLocks noChangeShapeType="1"/>
              </p:cNvSpPr>
              <p:nvPr/>
            </p:nvSpPr>
            <p:spPr bwMode="auto">
              <a:xfrm>
                <a:off x="3666" y="2679"/>
                <a:ext cx="14" cy="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16" name="Line 151"/>
              <p:cNvSpPr>
                <a:spLocks noChangeShapeType="1"/>
              </p:cNvSpPr>
              <p:nvPr/>
            </p:nvSpPr>
            <p:spPr bwMode="auto">
              <a:xfrm>
                <a:off x="3665" y="2681"/>
                <a:ext cx="13" cy="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17" name="Line 152"/>
              <p:cNvSpPr>
                <a:spLocks noChangeShapeType="1"/>
              </p:cNvSpPr>
              <p:nvPr/>
            </p:nvSpPr>
            <p:spPr bwMode="auto">
              <a:xfrm>
                <a:off x="3665" y="2684"/>
                <a:ext cx="9" cy="3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18" name="Line 153"/>
              <p:cNvSpPr>
                <a:spLocks noChangeShapeType="1"/>
              </p:cNvSpPr>
              <p:nvPr/>
            </p:nvSpPr>
            <p:spPr bwMode="auto">
              <a:xfrm>
                <a:off x="3664" y="2686"/>
                <a:ext cx="14" cy="4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19" name="Line 154"/>
              <p:cNvSpPr>
                <a:spLocks noChangeShapeType="1"/>
              </p:cNvSpPr>
              <p:nvPr/>
            </p:nvSpPr>
            <p:spPr bwMode="auto">
              <a:xfrm>
                <a:off x="3670" y="2670"/>
                <a:ext cx="7" cy="2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20" name="Line 155"/>
              <p:cNvSpPr>
                <a:spLocks noChangeShapeType="1"/>
              </p:cNvSpPr>
              <p:nvPr/>
            </p:nvSpPr>
            <p:spPr bwMode="auto">
              <a:xfrm>
                <a:off x="3669" y="2672"/>
                <a:ext cx="14" cy="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21" name="Line 156"/>
              <p:cNvSpPr>
                <a:spLocks noChangeShapeType="1"/>
              </p:cNvSpPr>
              <p:nvPr/>
            </p:nvSpPr>
            <p:spPr bwMode="auto">
              <a:xfrm>
                <a:off x="3668" y="2674"/>
                <a:ext cx="14" cy="6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22" name="Line 157"/>
              <p:cNvSpPr>
                <a:spLocks noChangeShapeType="1"/>
              </p:cNvSpPr>
              <p:nvPr/>
            </p:nvSpPr>
            <p:spPr bwMode="auto">
              <a:xfrm>
                <a:off x="3667" y="2677"/>
                <a:ext cx="14" cy="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23" name="Line 158"/>
              <p:cNvSpPr>
                <a:spLocks noChangeShapeType="1"/>
              </p:cNvSpPr>
              <p:nvPr/>
            </p:nvSpPr>
            <p:spPr bwMode="auto">
              <a:xfrm>
                <a:off x="3672" y="2664"/>
                <a:ext cx="14" cy="4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24" name="Line 159"/>
              <p:cNvSpPr>
                <a:spLocks noChangeShapeType="1"/>
              </p:cNvSpPr>
              <p:nvPr/>
            </p:nvSpPr>
            <p:spPr bwMode="auto">
              <a:xfrm>
                <a:off x="3671" y="2665"/>
                <a:ext cx="14" cy="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25" name="Line 160"/>
              <p:cNvSpPr>
                <a:spLocks noChangeShapeType="1"/>
              </p:cNvSpPr>
              <p:nvPr/>
            </p:nvSpPr>
            <p:spPr bwMode="auto">
              <a:xfrm>
                <a:off x="3670" y="2667"/>
                <a:ext cx="13" cy="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26" name="Freeform 161"/>
              <p:cNvSpPr>
                <a:spLocks/>
              </p:cNvSpPr>
              <p:nvPr/>
            </p:nvSpPr>
            <p:spPr bwMode="auto">
              <a:xfrm>
                <a:off x="3704" y="2674"/>
                <a:ext cx="3" cy="4"/>
              </a:xfrm>
              <a:custGeom>
                <a:avLst/>
                <a:gdLst>
                  <a:gd name="T0" fmla="*/ 0 w 6"/>
                  <a:gd name="T1" fmla="*/ 1 h 8"/>
                  <a:gd name="T2" fmla="*/ 1 w 6"/>
                  <a:gd name="T3" fmla="*/ 1 h 8"/>
                  <a:gd name="T4" fmla="*/ 1 w 6"/>
                  <a:gd name="T5" fmla="*/ 1 h 8"/>
                  <a:gd name="T6" fmla="*/ 1 w 6"/>
                  <a:gd name="T7" fmla="*/ 1 h 8"/>
                  <a:gd name="T8" fmla="*/ 1 w 6"/>
                  <a:gd name="T9" fmla="*/ 0 h 8"/>
                  <a:gd name="T10" fmla="*/ 0 w 6"/>
                  <a:gd name="T11" fmla="*/ 1 h 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"/>
                  <a:gd name="T19" fmla="*/ 0 h 8"/>
                  <a:gd name="T20" fmla="*/ 6 w 6"/>
                  <a:gd name="T21" fmla="*/ 8 h 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" h="8">
                    <a:moveTo>
                      <a:pt x="0" y="8"/>
                    </a:moveTo>
                    <a:lnTo>
                      <a:pt x="2" y="8"/>
                    </a:lnTo>
                    <a:lnTo>
                      <a:pt x="4" y="4"/>
                    </a:lnTo>
                    <a:lnTo>
                      <a:pt x="6" y="2"/>
                    </a:lnTo>
                    <a:lnTo>
                      <a:pt x="4" y="0"/>
                    </a:lnTo>
                    <a:lnTo>
                      <a:pt x="0" y="4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27" name="Freeform 162"/>
              <p:cNvSpPr>
                <a:spLocks/>
              </p:cNvSpPr>
              <p:nvPr/>
            </p:nvSpPr>
            <p:spPr bwMode="auto">
              <a:xfrm>
                <a:off x="3700" y="2674"/>
                <a:ext cx="3" cy="3"/>
              </a:xfrm>
              <a:custGeom>
                <a:avLst/>
                <a:gdLst>
                  <a:gd name="T0" fmla="*/ 1 w 5"/>
                  <a:gd name="T1" fmla="*/ 1 h 6"/>
                  <a:gd name="T2" fmla="*/ 0 w 5"/>
                  <a:gd name="T3" fmla="*/ 1 h 6"/>
                  <a:gd name="T4" fmla="*/ 1 w 5"/>
                  <a:gd name="T5" fmla="*/ 1 h 6"/>
                  <a:gd name="T6" fmla="*/ 1 w 5"/>
                  <a:gd name="T7" fmla="*/ 1 h 6"/>
                  <a:gd name="T8" fmla="*/ 1 w 5"/>
                  <a:gd name="T9" fmla="*/ 0 h 6"/>
                  <a:gd name="T10" fmla="*/ 1 w 5"/>
                  <a:gd name="T11" fmla="*/ 0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"/>
                  <a:gd name="T19" fmla="*/ 0 h 6"/>
                  <a:gd name="T20" fmla="*/ 5 w 5"/>
                  <a:gd name="T21" fmla="*/ 6 h 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" h="6">
                    <a:moveTo>
                      <a:pt x="3" y="6"/>
                    </a:moveTo>
                    <a:lnTo>
                      <a:pt x="0" y="6"/>
                    </a:lnTo>
                    <a:lnTo>
                      <a:pt x="2" y="4"/>
                    </a:lnTo>
                    <a:lnTo>
                      <a:pt x="5" y="2"/>
                    </a:lnTo>
                    <a:lnTo>
                      <a:pt x="5" y="0"/>
                    </a:lnTo>
                    <a:lnTo>
                      <a:pt x="3" y="0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28" name="Freeform 163"/>
              <p:cNvSpPr>
                <a:spLocks/>
              </p:cNvSpPr>
              <p:nvPr/>
            </p:nvSpPr>
            <p:spPr bwMode="auto">
              <a:xfrm>
                <a:off x="3693" y="2672"/>
                <a:ext cx="6" cy="4"/>
              </a:xfrm>
              <a:custGeom>
                <a:avLst/>
                <a:gdLst>
                  <a:gd name="T0" fmla="*/ 1 w 12"/>
                  <a:gd name="T1" fmla="*/ 1 h 8"/>
                  <a:gd name="T2" fmla="*/ 1 w 12"/>
                  <a:gd name="T3" fmla="*/ 1 h 8"/>
                  <a:gd name="T4" fmla="*/ 1 w 12"/>
                  <a:gd name="T5" fmla="*/ 1 h 8"/>
                  <a:gd name="T6" fmla="*/ 1 w 12"/>
                  <a:gd name="T7" fmla="*/ 1 h 8"/>
                  <a:gd name="T8" fmla="*/ 1 w 12"/>
                  <a:gd name="T9" fmla="*/ 1 h 8"/>
                  <a:gd name="T10" fmla="*/ 0 w 12"/>
                  <a:gd name="T11" fmla="*/ 1 h 8"/>
                  <a:gd name="T12" fmla="*/ 0 w 12"/>
                  <a:gd name="T13" fmla="*/ 1 h 8"/>
                  <a:gd name="T14" fmla="*/ 1 w 12"/>
                  <a:gd name="T15" fmla="*/ 1 h 8"/>
                  <a:gd name="T16" fmla="*/ 1 w 12"/>
                  <a:gd name="T17" fmla="*/ 1 h 8"/>
                  <a:gd name="T18" fmla="*/ 1 w 12"/>
                  <a:gd name="T19" fmla="*/ 1 h 8"/>
                  <a:gd name="T20" fmla="*/ 1 w 12"/>
                  <a:gd name="T21" fmla="*/ 1 h 8"/>
                  <a:gd name="T22" fmla="*/ 1 w 12"/>
                  <a:gd name="T23" fmla="*/ 1 h 8"/>
                  <a:gd name="T24" fmla="*/ 1 w 12"/>
                  <a:gd name="T25" fmla="*/ 1 h 8"/>
                  <a:gd name="T26" fmla="*/ 1 w 12"/>
                  <a:gd name="T27" fmla="*/ 1 h 8"/>
                  <a:gd name="T28" fmla="*/ 1 w 12"/>
                  <a:gd name="T29" fmla="*/ 1 h 8"/>
                  <a:gd name="T30" fmla="*/ 1 w 12"/>
                  <a:gd name="T31" fmla="*/ 0 h 8"/>
                  <a:gd name="T32" fmla="*/ 1 w 12"/>
                  <a:gd name="T33" fmla="*/ 0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2"/>
                  <a:gd name="T52" fmla="*/ 0 h 8"/>
                  <a:gd name="T53" fmla="*/ 12 w 12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2" h="8">
                    <a:moveTo>
                      <a:pt x="10" y="6"/>
                    </a:moveTo>
                    <a:lnTo>
                      <a:pt x="10" y="6"/>
                    </a:lnTo>
                    <a:lnTo>
                      <a:pt x="8" y="6"/>
                    </a:lnTo>
                    <a:lnTo>
                      <a:pt x="6" y="8"/>
                    </a:lnTo>
                    <a:lnTo>
                      <a:pt x="2" y="8"/>
                    </a:lnTo>
                    <a:lnTo>
                      <a:pt x="0" y="8"/>
                    </a:lnTo>
                    <a:lnTo>
                      <a:pt x="2" y="6"/>
                    </a:lnTo>
                    <a:lnTo>
                      <a:pt x="4" y="4"/>
                    </a:lnTo>
                    <a:lnTo>
                      <a:pt x="8" y="4"/>
                    </a:lnTo>
                    <a:lnTo>
                      <a:pt x="10" y="2"/>
                    </a:lnTo>
                    <a:lnTo>
                      <a:pt x="12" y="2"/>
                    </a:lnTo>
                    <a:lnTo>
                      <a:pt x="10" y="2"/>
                    </a:lnTo>
                    <a:lnTo>
                      <a:pt x="8" y="2"/>
                    </a:lnTo>
                    <a:lnTo>
                      <a:pt x="6" y="2"/>
                    </a:lnTo>
                    <a:lnTo>
                      <a:pt x="6" y="0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29" name="Line 164"/>
              <p:cNvSpPr>
                <a:spLocks noChangeShapeType="1"/>
              </p:cNvSpPr>
              <p:nvPr/>
            </p:nvSpPr>
            <p:spPr bwMode="auto">
              <a:xfrm flipV="1">
                <a:off x="3694" y="2671"/>
                <a:ext cx="1" cy="3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30" name="Line 165"/>
              <p:cNvSpPr>
                <a:spLocks noChangeShapeType="1"/>
              </p:cNvSpPr>
              <p:nvPr/>
            </p:nvSpPr>
            <p:spPr bwMode="auto">
              <a:xfrm flipV="1">
                <a:off x="3699" y="2673"/>
                <a:ext cx="1" cy="3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31" name="Freeform 166"/>
              <p:cNvSpPr>
                <a:spLocks/>
              </p:cNvSpPr>
              <p:nvPr/>
            </p:nvSpPr>
            <p:spPr bwMode="auto">
              <a:xfrm>
                <a:off x="3691" y="2677"/>
                <a:ext cx="3" cy="3"/>
              </a:xfrm>
              <a:custGeom>
                <a:avLst/>
                <a:gdLst>
                  <a:gd name="T0" fmla="*/ 1 w 6"/>
                  <a:gd name="T1" fmla="*/ 0 h 6"/>
                  <a:gd name="T2" fmla="*/ 1 w 6"/>
                  <a:gd name="T3" fmla="*/ 0 h 6"/>
                  <a:gd name="T4" fmla="*/ 0 w 6"/>
                  <a:gd name="T5" fmla="*/ 1 h 6"/>
                  <a:gd name="T6" fmla="*/ 0 w 6"/>
                  <a:gd name="T7" fmla="*/ 1 h 6"/>
                  <a:gd name="T8" fmla="*/ 0 w 6"/>
                  <a:gd name="T9" fmla="*/ 1 h 6"/>
                  <a:gd name="T10" fmla="*/ 1 w 6"/>
                  <a:gd name="T11" fmla="*/ 1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"/>
                  <a:gd name="T19" fmla="*/ 0 h 6"/>
                  <a:gd name="T20" fmla="*/ 6 w 6"/>
                  <a:gd name="T21" fmla="*/ 6 h 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" h="6">
                    <a:moveTo>
                      <a:pt x="4" y="0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6" y="4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32" name="Freeform 167"/>
              <p:cNvSpPr>
                <a:spLocks/>
              </p:cNvSpPr>
              <p:nvPr/>
            </p:nvSpPr>
            <p:spPr bwMode="auto">
              <a:xfrm>
                <a:off x="3694" y="2678"/>
                <a:ext cx="3" cy="3"/>
              </a:xfrm>
              <a:custGeom>
                <a:avLst/>
                <a:gdLst>
                  <a:gd name="T0" fmla="*/ 1 w 6"/>
                  <a:gd name="T1" fmla="*/ 0 h 6"/>
                  <a:gd name="T2" fmla="*/ 1 w 6"/>
                  <a:gd name="T3" fmla="*/ 0 h 6"/>
                  <a:gd name="T4" fmla="*/ 1 w 6"/>
                  <a:gd name="T5" fmla="*/ 1 h 6"/>
                  <a:gd name="T6" fmla="*/ 1 w 6"/>
                  <a:gd name="T7" fmla="*/ 1 h 6"/>
                  <a:gd name="T8" fmla="*/ 0 w 6"/>
                  <a:gd name="T9" fmla="*/ 1 h 6"/>
                  <a:gd name="T10" fmla="*/ 1 w 6"/>
                  <a:gd name="T11" fmla="*/ 1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"/>
                  <a:gd name="T19" fmla="*/ 0 h 6"/>
                  <a:gd name="T20" fmla="*/ 6 w 6"/>
                  <a:gd name="T21" fmla="*/ 6 h 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" h="6">
                    <a:moveTo>
                      <a:pt x="4" y="0"/>
                    </a:moveTo>
                    <a:lnTo>
                      <a:pt x="6" y="0"/>
                    </a:lnTo>
                    <a:lnTo>
                      <a:pt x="4" y="2"/>
                    </a:lnTo>
                    <a:lnTo>
                      <a:pt x="2" y="4"/>
                    </a:lnTo>
                    <a:lnTo>
                      <a:pt x="0" y="4"/>
                    </a:lnTo>
                    <a:lnTo>
                      <a:pt x="4" y="6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33" name="Freeform 168"/>
              <p:cNvSpPr>
                <a:spLocks/>
              </p:cNvSpPr>
              <p:nvPr/>
            </p:nvSpPr>
            <p:spPr bwMode="auto">
              <a:xfrm>
                <a:off x="3699" y="2679"/>
                <a:ext cx="5" cy="4"/>
              </a:xfrm>
              <a:custGeom>
                <a:avLst/>
                <a:gdLst>
                  <a:gd name="T0" fmla="*/ 0 w 9"/>
                  <a:gd name="T1" fmla="*/ 1 h 7"/>
                  <a:gd name="T2" fmla="*/ 1 w 9"/>
                  <a:gd name="T3" fmla="*/ 1 h 7"/>
                  <a:gd name="T4" fmla="*/ 1 w 9"/>
                  <a:gd name="T5" fmla="*/ 0 h 7"/>
                  <a:gd name="T6" fmla="*/ 1 w 9"/>
                  <a:gd name="T7" fmla="*/ 0 h 7"/>
                  <a:gd name="T8" fmla="*/ 1 w 9"/>
                  <a:gd name="T9" fmla="*/ 0 h 7"/>
                  <a:gd name="T10" fmla="*/ 1 w 9"/>
                  <a:gd name="T11" fmla="*/ 0 h 7"/>
                  <a:gd name="T12" fmla="*/ 1 w 9"/>
                  <a:gd name="T13" fmla="*/ 0 h 7"/>
                  <a:gd name="T14" fmla="*/ 1 w 9"/>
                  <a:gd name="T15" fmla="*/ 1 h 7"/>
                  <a:gd name="T16" fmla="*/ 1 w 9"/>
                  <a:gd name="T17" fmla="*/ 1 h 7"/>
                  <a:gd name="T18" fmla="*/ 1 w 9"/>
                  <a:gd name="T19" fmla="*/ 1 h 7"/>
                  <a:gd name="T20" fmla="*/ 0 w 9"/>
                  <a:gd name="T21" fmla="*/ 1 h 7"/>
                  <a:gd name="T22" fmla="*/ 0 w 9"/>
                  <a:gd name="T23" fmla="*/ 1 h 7"/>
                  <a:gd name="T24" fmla="*/ 0 w 9"/>
                  <a:gd name="T25" fmla="*/ 1 h 7"/>
                  <a:gd name="T26" fmla="*/ 1 w 9"/>
                  <a:gd name="T27" fmla="*/ 1 h 7"/>
                  <a:gd name="T28" fmla="*/ 1 w 9"/>
                  <a:gd name="T29" fmla="*/ 1 h 7"/>
                  <a:gd name="T30" fmla="*/ 1 w 9"/>
                  <a:gd name="T31" fmla="*/ 1 h 7"/>
                  <a:gd name="T32" fmla="*/ 1 w 9"/>
                  <a:gd name="T33" fmla="*/ 1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9"/>
                  <a:gd name="T52" fmla="*/ 0 h 7"/>
                  <a:gd name="T53" fmla="*/ 9 w 9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9" h="7">
                    <a:moveTo>
                      <a:pt x="0" y="2"/>
                    </a:moveTo>
                    <a:lnTo>
                      <a:pt x="2" y="2"/>
                    </a:lnTo>
                    <a:lnTo>
                      <a:pt x="4" y="0"/>
                    </a:lnTo>
                    <a:lnTo>
                      <a:pt x="5" y="0"/>
                    </a:lnTo>
                    <a:lnTo>
                      <a:pt x="7" y="0"/>
                    </a:lnTo>
                    <a:lnTo>
                      <a:pt x="9" y="0"/>
                    </a:lnTo>
                    <a:lnTo>
                      <a:pt x="7" y="2"/>
                    </a:lnTo>
                    <a:lnTo>
                      <a:pt x="5" y="2"/>
                    </a:lnTo>
                    <a:lnTo>
                      <a:pt x="4" y="4"/>
                    </a:lnTo>
                    <a:lnTo>
                      <a:pt x="0" y="6"/>
                    </a:lnTo>
                    <a:lnTo>
                      <a:pt x="2" y="6"/>
                    </a:lnTo>
                    <a:lnTo>
                      <a:pt x="4" y="6"/>
                    </a:lnTo>
                    <a:lnTo>
                      <a:pt x="5" y="7"/>
                    </a:lnTo>
                    <a:lnTo>
                      <a:pt x="4" y="7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34" name="Line 169"/>
              <p:cNvSpPr>
                <a:spLocks noChangeShapeType="1"/>
              </p:cNvSpPr>
              <p:nvPr/>
            </p:nvSpPr>
            <p:spPr bwMode="auto">
              <a:xfrm flipH="1">
                <a:off x="3702" y="2681"/>
                <a:ext cx="1" cy="2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35" name="Line 170"/>
              <p:cNvSpPr>
                <a:spLocks noChangeShapeType="1"/>
              </p:cNvSpPr>
              <p:nvPr/>
            </p:nvSpPr>
            <p:spPr bwMode="auto">
              <a:xfrm flipH="1">
                <a:off x="3697" y="2679"/>
                <a:ext cx="1" cy="2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36" name="Freeform 171"/>
              <p:cNvSpPr>
                <a:spLocks/>
              </p:cNvSpPr>
              <p:nvPr/>
            </p:nvSpPr>
            <p:spPr bwMode="auto">
              <a:xfrm>
                <a:off x="3700" y="2685"/>
                <a:ext cx="3" cy="3"/>
              </a:xfrm>
              <a:custGeom>
                <a:avLst/>
                <a:gdLst>
                  <a:gd name="T0" fmla="*/ 0 w 5"/>
                  <a:gd name="T1" fmla="*/ 0 h 8"/>
                  <a:gd name="T2" fmla="*/ 1 w 5"/>
                  <a:gd name="T3" fmla="*/ 0 h 8"/>
                  <a:gd name="T4" fmla="*/ 1 w 5"/>
                  <a:gd name="T5" fmla="*/ 0 h 8"/>
                  <a:gd name="T6" fmla="*/ 1 w 5"/>
                  <a:gd name="T7" fmla="*/ 0 h 8"/>
                  <a:gd name="T8" fmla="*/ 1 w 5"/>
                  <a:gd name="T9" fmla="*/ 0 h 8"/>
                  <a:gd name="T10" fmla="*/ 0 w 5"/>
                  <a:gd name="T11" fmla="*/ 0 h 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"/>
                  <a:gd name="T19" fmla="*/ 0 h 8"/>
                  <a:gd name="T20" fmla="*/ 5 w 5"/>
                  <a:gd name="T21" fmla="*/ 8 h 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" h="8">
                    <a:moveTo>
                      <a:pt x="0" y="8"/>
                    </a:moveTo>
                    <a:lnTo>
                      <a:pt x="2" y="6"/>
                    </a:lnTo>
                    <a:lnTo>
                      <a:pt x="3" y="4"/>
                    </a:lnTo>
                    <a:lnTo>
                      <a:pt x="5" y="2"/>
                    </a:lnTo>
                    <a:lnTo>
                      <a:pt x="5" y="0"/>
                    </a:lnTo>
                    <a:lnTo>
                      <a:pt x="0" y="2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37" name="Freeform 172"/>
              <p:cNvSpPr>
                <a:spLocks/>
              </p:cNvSpPr>
              <p:nvPr/>
            </p:nvSpPr>
            <p:spPr bwMode="auto">
              <a:xfrm>
                <a:off x="3696" y="2685"/>
                <a:ext cx="4" cy="3"/>
              </a:xfrm>
              <a:custGeom>
                <a:avLst/>
                <a:gdLst>
                  <a:gd name="T0" fmla="*/ 1 w 8"/>
                  <a:gd name="T1" fmla="*/ 1 h 6"/>
                  <a:gd name="T2" fmla="*/ 0 w 8"/>
                  <a:gd name="T3" fmla="*/ 1 h 6"/>
                  <a:gd name="T4" fmla="*/ 1 w 8"/>
                  <a:gd name="T5" fmla="*/ 1 h 6"/>
                  <a:gd name="T6" fmla="*/ 1 w 8"/>
                  <a:gd name="T7" fmla="*/ 1 h 6"/>
                  <a:gd name="T8" fmla="*/ 1 w 8"/>
                  <a:gd name="T9" fmla="*/ 0 h 6"/>
                  <a:gd name="T10" fmla="*/ 1 w 8"/>
                  <a:gd name="T11" fmla="*/ 0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"/>
                  <a:gd name="T19" fmla="*/ 0 h 6"/>
                  <a:gd name="T20" fmla="*/ 8 w 8"/>
                  <a:gd name="T21" fmla="*/ 6 h 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" h="6">
                    <a:moveTo>
                      <a:pt x="4" y="6"/>
                    </a:moveTo>
                    <a:lnTo>
                      <a:pt x="0" y="4"/>
                    </a:lnTo>
                    <a:lnTo>
                      <a:pt x="2" y="4"/>
                    </a:lnTo>
                    <a:lnTo>
                      <a:pt x="6" y="2"/>
                    </a:lnTo>
                    <a:lnTo>
                      <a:pt x="8" y="0"/>
                    </a:lnTo>
                    <a:lnTo>
                      <a:pt x="4" y="0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38" name="Freeform 173"/>
              <p:cNvSpPr>
                <a:spLocks/>
              </p:cNvSpPr>
              <p:nvPr/>
            </p:nvSpPr>
            <p:spPr bwMode="auto">
              <a:xfrm>
                <a:off x="3689" y="2683"/>
                <a:ext cx="6" cy="4"/>
              </a:xfrm>
              <a:custGeom>
                <a:avLst/>
                <a:gdLst>
                  <a:gd name="T0" fmla="*/ 1 w 11"/>
                  <a:gd name="T1" fmla="*/ 1 h 8"/>
                  <a:gd name="T2" fmla="*/ 1 w 11"/>
                  <a:gd name="T3" fmla="*/ 1 h 8"/>
                  <a:gd name="T4" fmla="*/ 1 w 11"/>
                  <a:gd name="T5" fmla="*/ 1 h 8"/>
                  <a:gd name="T6" fmla="*/ 1 w 11"/>
                  <a:gd name="T7" fmla="*/ 1 h 8"/>
                  <a:gd name="T8" fmla="*/ 1 w 11"/>
                  <a:gd name="T9" fmla="*/ 1 h 8"/>
                  <a:gd name="T10" fmla="*/ 0 w 11"/>
                  <a:gd name="T11" fmla="*/ 1 h 8"/>
                  <a:gd name="T12" fmla="*/ 0 w 11"/>
                  <a:gd name="T13" fmla="*/ 1 h 8"/>
                  <a:gd name="T14" fmla="*/ 1 w 11"/>
                  <a:gd name="T15" fmla="*/ 1 h 8"/>
                  <a:gd name="T16" fmla="*/ 1 w 11"/>
                  <a:gd name="T17" fmla="*/ 1 h 8"/>
                  <a:gd name="T18" fmla="*/ 1 w 11"/>
                  <a:gd name="T19" fmla="*/ 1 h 8"/>
                  <a:gd name="T20" fmla="*/ 1 w 11"/>
                  <a:gd name="T21" fmla="*/ 1 h 8"/>
                  <a:gd name="T22" fmla="*/ 1 w 11"/>
                  <a:gd name="T23" fmla="*/ 0 h 8"/>
                  <a:gd name="T24" fmla="*/ 1 w 11"/>
                  <a:gd name="T25" fmla="*/ 0 h 8"/>
                  <a:gd name="T26" fmla="*/ 1 w 11"/>
                  <a:gd name="T27" fmla="*/ 0 h 8"/>
                  <a:gd name="T28" fmla="*/ 1 w 11"/>
                  <a:gd name="T29" fmla="*/ 0 h 8"/>
                  <a:gd name="T30" fmla="*/ 1 w 11"/>
                  <a:gd name="T31" fmla="*/ 0 h 8"/>
                  <a:gd name="T32" fmla="*/ 1 w 11"/>
                  <a:gd name="T33" fmla="*/ 0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1"/>
                  <a:gd name="T52" fmla="*/ 0 h 8"/>
                  <a:gd name="T53" fmla="*/ 11 w 11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1" h="8">
                    <a:moveTo>
                      <a:pt x="9" y="6"/>
                    </a:moveTo>
                    <a:lnTo>
                      <a:pt x="9" y="6"/>
                    </a:lnTo>
                    <a:lnTo>
                      <a:pt x="7" y="6"/>
                    </a:lnTo>
                    <a:lnTo>
                      <a:pt x="5" y="8"/>
                    </a:lnTo>
                    <a:lnTo>
                      <a:pt x="3" y="8"/>
                    </a:lnTo>
                    <a:lnTo>
                      <a:pt x="0" y="8"/>
                    </a:lnTo>
                    <a:lnTo>
                      <a:pt x="1" y="6"/>
                    </a:lnTo>
                    <a:lnTo>
                      <a:pt x="5" y="4"/>
                    </a:lnTo>
                    <a:lnTo>
                      <a:pt x="7" y="4"/>
                    </a:lnTo>
                    <a:lnTo>
                      <a:pt x="9" y="2"/>
                    </a:lnTo>
                    <a:lnTo>
                      <a:pt x="11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7" y="0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39" name="Line 174"/>
              <p:cNvSpPr>
                <a:spLocks noChangeShapeType="1"/>
              </p:cNvSpPr>
              <p:nvPr/>
            </p:nvSpPr>
            <p:spPr bwMode="auto">
              <a:xfrm flipV="1">
                <a:off x="3691" y="2682"/>
                <a:ext cx="1" cy="3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40" name="Line 175"/>
              <p:cNvSpPr>
                <a:spLocks noChangeShapeType="1"/>
              </p:cNvSpPr>
              <p:nvPr/>
            </p:nvSpPr>
            <p:spPr bwMode="auto">
              <a:xfrm flipV="1">
                <a:off x="3695" y="2684"/>
                <a:ext cx="1" cy="3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41" name="Freeform 176"/>
              <p:cNvSpPr>
                <a:spLocks/>
              </p:cNvSpPr>
              <p:nvPr/>
            </p:nvSpPr>
            <p:spPr bwMode="auto">
              <a:xfrm>
                <a:off x="3687" y="2688"/>
                <a:ext cx="3" cy="2"/>
              </a:xfrm>
              <a:custGeom>
                <a:avLst/>
                <a:gdLst>
                  <a:gd name="T0" fmla="*/ 1 w 5"/>
                  <a:gd name="T1" fmla="*/ 0 h 6"/>
                  <a:gd name="T2" fmla="*/ 1 w 5"/>
                  <a:gd name="T3" fmla="*/ 0 h 6"/>
                  <a:gd name="T4" fmla="*/ 1 w 5"/>
                  <a:gd name="T5" fmla="*/ 0 h 6"/>
                  <a:gd name="T6" fmla="*/ 0 w 5"/>
                  <a:gd name="T7" fmla="*/ 0 h 6"/>
                  <a:gd name="T8" fmla="*/ 1 w 5"/>
                  <a:gd name="T9" fmla="*/ 0 h 6"/>
                  <a:gd name="T10" fmla="*/ 1 w 5"/>
                  <a:gd name="T11" fmla="*/ 0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"/>
                  <a:gd name="T19" fmla="*/ 0 h 6"/>
                  <a:gd name="T20" fmla="*/ 5 w 5"/>
                  <a:gd name="T21" fmla="*/ 6 h 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" h="6">
                    <a:moveTo>
                      <a:pt x="5" y="0"/>
                    </a:moveTo>
                    <a:lnTo>
                      <a:pt x="4" y="0"/>
                    </a:lnTo>
                    <a:lnTo>
                      <a:pt x="2" y="4"/>
                    </a:lnTo>
                    <a:lnTo>
                      <a:pt x="0" y="6"/>
                    </a:lnTo>
                    <a:lnTo>
                      <a:pt x="2" y="6"/>
                    </a:lnTo>
                    <a:lnTo>
                      <a:pt x="5" y="4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42" name="Freeform 177"/>
              <p:cNvSpPr>
                <a:spLocks/>
              </p:cNvSpPr>
              <p:nvPr/>
            </p:nvSpPr>
            <p:spPr bwMode="auto">
              <a:xfrm>
                <a:off x="3691" y="2688"/>
                <a:ext cx="3" cy="3"/>
              </a:xfrm>
              <a:custGeom>
                <a:avLst/>
                <a:gdLst>
                  <a:gd name="T0" fmla="*/ 1 w 6"/>
                  <a:gd name="T1" fmla="*/ 0 h 6"/>
                  <a:gd name="T2" fmla="*/ 1 w 6"/>
                  <a:gd name="T3" fmla="*/ 0 h 6"/>
                  <a:gd name="T4" fmla="*/ 1 w 6"/>
                  <a:gd name="T5" fmla="*/ 1 h 6"/>
                  <a:gd name="T6" fmla="*/ 0 w 6"/>
                  <a:gd name="T7" fmla="*/ 1 h 6"/>
                  <a:gd name="T8" fmla="*/ 0 w 6"/>
                  <a:gd name="T9" fmla="*/ 1 h 6"/>
                  <a:gd name="T10" fmla="*/ 1 w 6"/>
                  <a:gd name="T11" fmla="*/ 1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"/>
                  <a:gd name="T19" fmla="*/ 0 h 6"/>
                  <a:gd name="T20" fmla="*/ 6 w 6"/>
                  <a:gd name="T21" fmla="*/ 6 h 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" h="6">
                    <a:moveTo>
                      <a:pt x="2" y="0"/>
                    </a:moveTo>
                    <a:lnTo>
                      <a:pt x="6" y="0"/>
                    </a:lnTo>
                    <a:lnTo>
                      <a:pt x="4" y="2"/>
                    </a:lnTo>
                    <a:lnTo>
                      <a:pt x="0" y="4"/>
                    </a:lnTo>
                    <a:lnTo>
                      <a:pt x="2" y="6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43" name="Freeform 178"/>
              <p:cNvSpPr>
                <a:spLocks/>
              </p:cNvSpPr>
              <p:nvPr/>
            </p:nvSpPr>
            <p:spPr bwMode="auto">
              <a:xfrm>
                <a:off x="3695" y="2689"/>
                <a:ext cx="6" cy="4"/>
              </a:xfrm>
              <a:custGeom>
                <a:avLst/>
                <a:gdLst>
                  <a:gd name="T0" fmla="*/ 1 w 12"/>
                  <a:gd name="T1" fmla="*/ 1 h 8"/>
                  <a:gd name="T2" fmla="*/ 1 w 12"/>
                  <a:gd name="T3" fmla="*/ 1 h 8"/>
                  <a:gd name="T4" fmla="*/ 1 w 12"/>
                  <a:gd name="T5" fmla="*/ 0 h 8"/>
                  <a:gd name="T6" fmla="*/ 1 w 12"/>
                  <a:gd name="T7" fmla="*/ 0 h 8"/>
                  <a:gd name="T8" fmla="*/ 1 w 12"/>
                  <a:gd name="T9" fmla="*/ 0 h 8"/>
                  <a:gd name="T10" fmla="*/ 1 w 12"/>
                  <a:gd name="T11" fmla="*/ 0 h 8"/>
                  <a:gd name="T12" fmla="*/ 1 w 12"/>
                  <a:gd name="T13" fmla="*/ 0 h 8"/>
                  <a:gd name="T14" fmla="*/ 1 w 12"/>
                  <a:gd name="T15" fmla="*/ 1 h 8"/>
                  <a:gd name="T16" fmla="*/ 1 w 12"/>
                  <a:gd name="T17" fmla="*/ 1 h 8"/>
                  <a:gd name="T18" fmla="*/ 1 w 12"/>
                  <a:gd name="T19" fmla="*/ 1 h 8"/>
                  <a:gd name="T20" fmla="*/ 1 w 12"/>
                  <a:gd name="T21" fmla="*/ 1 h 8"/>
                  <a:gd name="T22" fmla="*/ 0 w 12"/>
                  <a:gd name="T23" fmla="*/ 1 h 8"/>
                  <a:gd name="T24" fmla="*/ 1 w 12"/>
                  <a:gd name="T25" fmla="*/ 1 h 8"/>
                  <a:gd name="T26" fmla="*/ 1 w 12"/>
                  <a:gd name="T27" fmla="*/ 1 h 8"/>
                  <a:gd name="T28" fmla="*/ 1 w 12"/>
                  <a:gd name="T29" fmla="*/ 1 h 8"/>
                  <a:gd name="T30" fmla="*/ 1 w 12"/>
                  <a:gd name="T31" fmla="*/ 1 h 8"/>
                  <a:gd name="T32" fmla="*/ 1 w 12"/>
                  <a:gd name="T33" fmla="*/ 1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2"/>
                  <a:gd name="T52" fmla="*/ 0 h 8"/>
                  <a:gd name="T53" fmla="*/ 12 w 12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2" h="8">
                    <a:moveTo>
                      <a:pt x="2" y="2"/>
                    </a:moveTo>
                    <a:lnTo>
                      <a:pt x="2" y="2"/>
                    </a:lnTo>
                    <a:lnTo>
                      <a:pt x="4" y="0"/>
                    </a:lnTo>
                    <a:lnTo>
                      <a:pt x="6" y="0"/>
                    </a:lnTo>
                    <a:lnTo>
                      <a:pt x="10" y="0"/>
                    </a:lnTo>
                    <a:lnTo>
                      <a:pt x="12" y="0"/>
                    </a:lnTo>
                    <a:lnTo>
                      <a:pt x="10" y="2"/>
                    </a:lnTo>
                    <a:lnTo>
                      <a:pt x="6" y="2"/>
                    </a:lnTo>
                    <a:lnTo>
                      <a:pt x="4" y="4"/>
                    </a:lnTo>
                    <a:lnTo>
                      <a:pt x="2" y="6"/>
                    </a:lnTo>
                    <a:lnTo>
                      <a:pt x="0" y="6"/>
                    </a:lnTo>
                    <a:lnTo>
                      <a:pt x="2" y="6"/>
                    </a:lnTo>
                    <a:lnTo>
                      <a:pt x="4" y="6"/>
                    </a:lnTo>
                    <a:lnTo>
                      <a:pt x="6" y="6"/>
                    </a:lnTo>
                    <a:lnTo>
                      <a:pt x="6" y="8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44" name="Line 179"/>
              <p:cNvSpPr>
                <a:spLocks noChangeShapeType="1"/>
              </p:cNvSpPr>
              <p:nvPr/>
            </p:nvSpPr>
            <p:spPr bwMode="auto">
              <a:xfrm flipH="1">
                <a:off x="3699" y="2691"/>
                <a:ext cx="1" cy="2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45" name="Line 180"/>
              <p:cNvSpPr>
                <a:spLocks noChangeShapeType="1"/>
              </p:cNvSpPr>
              <p:nvPr/>
            </p:nvSpPr>
            <p:spPr bwMode="auto">
              <a:xfrm flipH="1">
                <a:off x="3694" y="2689"/>
                <a:ext cx="1" cy="2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46" name="Freeform 181"/>
              <p:cNvSpPr>
                <a:spLocks/>
              </p:cNvSpPr>
              <p:nvPr/>
            </p:nvSpPr>
            <p:spPr bwMode="auto">
              <a:xfrm>
                <a:off x="3696" y="2696"/>
                <a:ext cx="4" cy="4"/>
              </a:xfrm>
              <a:custGeom>
                <a:avLst/>
                <a:gdLst>
                  <a:gd name="T0" fmla="*/ 1 w 8"/>
                  <a:gd name="T1" fmla="*/ 1 h 8"/>
                  <a:gd name="T2" fmla="*/ 1 w 8"/>
                  <a:gd name="T3" fmla="*/ 1 h 8"/>
                  <a:gd name="T4" fmla="*/ 1 w 8"/>
                  <a:gd name="T5" fmla="*/ 1 h 8"/>
                  <a:gd name="T6" fmla="*/ 1 w 8"/>
                  <a:gd name="T7" fmla="*/ 0 h 8"/>
                  <a:gd name="T8" fmla="*/ 1 w 8"/>
                  <a:gd name="T9" fmla="*/ 0 h 8"/>
                  <a:gd name="T10" fmla="*/ 0 w 8"/>
                  <a:gd name="T11" fmla="*/ 1 h 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"/>
                  <a:gd name="T19" fmla="*/ 0 h 8"/>
                  <a:gd name="T20" fmla="*/ 8 w 8"/>
                  <a:gd name="T21" fmla="*/ 8 h 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" h="8">
                    <a:moveTo>
                      <a:pt x="2" y="8"/>
                    </a:moveTo>
                    <a:lnTo>
                      <a:pt x="4" y="6"/>
                    </a:lnTo>
                    <a:lnTo>
                      <a:pt x="6" y="4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0" y="2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47" name="Freeform 182"/>
              <p:cNvSpPr>
                <a:spLocks/>
              </p:cNvSpPr>
              <p:nvPr/>
            </p:nvSpPr>
            <p:spPr bwMode="auto">
              <a:xfrm>
                <a:off x="3693" y="2695"/>
                <a:ext cx="3" cy="3"/>
              </a:xfrm>
              <a:custGeom>
                <a:avLst/>
                <a:gdLst>
                  <a:gd name="T0" fmla="*/ 1 w 6"/>
                  <a:gd name="T1" fmla="*/ 1 h 6"/>
                  <a:gd name="T2" fmla="*/ 0 w 6"/>
                  <a:gd name="T3" fmla="*/ 1 h 6"/>
                  <a:gd name="T4" fmla="*/ 1 w 6"/>
                  <a:gd name="T5" fmla="*/ 1 h 6"/>
                  <a:gd name="T6" fmla="*/ 1 w 6"/>
                  <a:gd name="T7" fmla="*/ 1 h 6"/>
                  <a:gd name="T8" fmla="*/ 1 w 6"/>
                  <a:gd name="T9" fmla="*/ 1 h 6"/>
                  <a:gd name="T10" fmla="*/ 1 w 6"/>
                  <a:gd name="T11" fmla="*/ 0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"/>
                  <a:gd name="T19" fmla="*/ 0 h 6"/>
                  <a:gd name="T20" fmla="*/ 6 w 6"/>
                  <a:gd name="T21" fmla="*/ 6 h 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" h="6">
                    <a:moveTo>
                      <a:pt x="2" y="6"/>
                    </a:moveTo>
                    <a:lnTo>
                      <a:pt x="0" y="6"/>
                    </a:lnTo>
                    <a:lnTo>
                      <a:pt x="2" y="4"/>
                    </a:lnTo>
                    <a:lnTo>
                      <a:pt x="4" y="4"/>
                    </a:lnTo>
                    <a:lnTo>
                      <a:pt x="6" y="2"/>
                    </a:lnTo>
                    <a:lnTo>
                      <a:pt x="2" y="0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48" name="Freeform 183"/>
              <p:cNvSpPr>
                <a:spLocks/>
              </p:cNvSpPr>
              <p:nvPr/>
            </p:nvSpPr>
            <p:spPr bwMode="auto">
              <a:xfrm>
                <a:off x="3686" y="2693"/>
                <a:ext cx="5" cy="5"/>
              </a:xfrm>
              <a:custGeom>
                <a:avLst/>
                <a:gdLst>
                  <a:gd name="T0" fmla="*/ 1 w 9"/>
                  <a:gd name="T1" fmla="*/ 1 h 9"/>
                  <a:gd name="T2" fmla="*/ 1 w 9"/>
                  <a:gd name="T3" fmla="*/ 1 h 9"/>
                  <a:gd name="T4" fmla="*/ 1 w 9"/>
                  <a:gd name="T5" fmla="*/ 1 h 9"/>
                  <a:gd name="T6" fmla="*/ 1 w 9"/>
                  <a:gd name="T7" fmla="*/ 1 h 9"/>
                  <a:gd name="T8" fmla="*/ 1 w 9"/>
                  <a:gd name="T9" fmla="*/ 1 h 9"/>
                  <a:gd name="T10" fmla="*/ 0 w 9"/>
                  <a:gd name="T11" fmla="*/ 1 h 9"/>
                  <a:gd name="T12" fmla="*/ 0 w 9"/>
                  <a:gd name="T13" fmla="*/ 1 h 9"/>
                  <a:gd name="T14" fmla="*/ 1 w 9"/>
                  <a:gd name="T15" fmla="*/ 1 h 9"/>
                  <a:gd name="T16" fmla="*/ 1 w 9"/>
                  <a:gd name="T17" fmla="*/ 1 h 9"/>
                  <a:gd name="T18" fmla="*/ 1 w 9"/>
                  <a:gd name="T19" fmla="*/ 1 h 9"/>
                  <a:gd name="T20" fmla="*/ 1 w 9"/>
                  <a:gd name="T21" fmla="*/ 1 h 9"/>
                  <a:gd name="T22" fmla="*/ 1 w 9"/>
                  <a:gd name="T23" fmla="*/ 1 h 9"/>
                  <a:gd name="T24" fmla="*/ 1 w 9"/>
                  <a:gd name="T25" fmla="*/ 1 h 9"/>
                  <a:gd name="T26" fmla="*/ 1 w 9"/>
                  <a:gd name="T27" fmla="*/ 1 h 9"/>
                  <a:gd name="T28" fmla="*/ 1 w 9"/>
                  <a:gd name="T29" fmla="*/ 1 h 9"/>
                  <a:gd name="T30" fmla="*/ 1 w 9"/>
                  <a:gd name="T31" fmla="*/ 1 h 9"/>
                  <a:gd name="T32" fmla="*/ 1 w 9"/>
                  <a:gd name="T33" fmla="*/ 0 h 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9"/>
                  <a:gd name="T52" fmla="*/ 0 h 9"/>
                  <a:gd name="T53" fmla="*/ 9 w 9"/>
                  <a:gd name="T54" fmla="*/ 9 h 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9" h="9">
                    <a:moveTo>
                      <a:pt x="9" y="5"/>
                    </a:moveTo>
                    <a:lnTo>
                      <a:pt x="7" y="7"/>
                    </a:lnTo>
                    <a:lnTo>
                      <a:pt x="6" y="7"/>
                    </a:lnTo>
                    <a:lnTo>
                      <a:pt x="4" y="7"/>
                    </a:lnTo>
                    <a:lnTo>
                      <a:pt x="2" y="7"/>
                    </a:lnTo>
                    <a:lnTo>
                      <a:pt x="0" y="9"/>
                    </a:lnTo>
                    <a:lnTo>
                      <a:pt x="0" y="7"/>
                    </a:lnTo>
                    <a:lnTo>
                      <a:pt x="2" y="5"/>
                    </a:lnTo>
                    <a:lnTo>
                      <a:pt x="4" y="5"/>
                    </a:lnTo>
                    <a:lnTo>
                      <a:pt x="6" y="3"/>
                    </a:lnTo>
                    <a:lnTo>
                      <a:pt x="9" y="3"/>
                    </a:lnTo>
                    <a:lnTo>
                      <a:pt x="9" y="1"/>
                    </a:lnTo>
                    <a:lnTo>
                      <a:pt x="7" y="1"/>
                    </a:lnTo>
                    <a:lnTo>
                      <a:pt x="6" y="1"/>
                    </a:lnTo>
                    <a:lnTo>
                      <a:pt x="4" y="1"/>
                    </a:lnTo>
                    <a:lnTo>
                      <a:pt x="6" y="0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49" name="Line 184"/>
              <p:cNvSpPr>
                <a:spLocks noChangeShapeType="1"/>
              </p:cNvSpPr>
              <p:nvPr/>
            </p:nvSpPr>
            <p:spPr bwMode="auto">
              <a:xfrm flipV="1">
                <a:off x="3687" y="2693"/>
                <a:ext cx="1" cy="3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50" name="Line 185"/>
              <p:cNvSpPr>
                <a:spLocks noChangeShapeType="1"/>
              </p:cNvSpPr>
              <p:nvPr/>
            </p:nvSpPr>
            <p:spPr bwMode="auto">
              <a:xfrm flipV="1">
                <a:off x="3692" y="2695"/>
                <a:ext cx="1" cy="3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51" name="Freeform 186"/>
              <p:cNvSpPr>
                <a:spLocks/>
              </p:cNvSpPr>
              <p:nvPr/>
            </p:nvSpPr>
            <p:spPr bwMode="auto">
              <a:xfrm>
                <a:off x="3661" y="2691"/>
                <a:ext cx="3" cy="4"/>
              </a:xfrm>
              <a:custGeom>
                <a:avLst/>
                <a:gdLst>
                  <a:gd name="T0" fmla="*/ 1 w 6"/>
                  <a:gd name="T1" fmla="*/ 0 h 7"/>
                  <a:gd name="T2" fmla="*/ 1 w 6"/>
                  <a:gd name="T3" fmla="*/ 1 h 7"/>
                  <a:gd name="T4" fmla="*/ 0 w 6"/>
                  <a:gd name="T5" fmla="*/ 1 h 7"/>
                  <a:gd name="T6" fmla="*/ 0 w 6"/>
                  <a:gd name="T7" fmla="*/ 1 h 7"/>
                  <a:gd name="T8" fmla="*/ 0 w 6"/>
                  <a:gd name="T9" fmla="*/ 1 h 7"/>
                  <a:gd name="T10" fmla="*/ 1 w 6"/>
                  <a:gd name="T11" fmla="*/ 1 h 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"/>
                  <a:gd name="T19" fmla="*/ 0 h 7"/>
                  <a:gd name="T20" fmla="*/ 6 w 6"/>
                  <a:gd name="T21" fmla="*/ 7 h 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" h="7">
                    <a:moveTo>
                      <a:pt x="6" y="0"/>
                    </a:moveTo>
                    <a:lnTo>
                      <a:pt x="4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6" y="5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52" name="Freeform 187"/>
              <p:cNvSpPr>
                <a:spLocks/>
              </p:cNvSpPr>
              <p:nvPr/>
            </p:nvSpPr>
            <p:spPr bwMode="auto">
              <a:xfrm>
                <a:off x="3664" y="2692"/>
                <a:ext cx="3" cy="3"/>
              </a:xfrm>
              <a:custGeom>
                <a:avLst/>
                <a:gdLst>
                  <a:gd name="T0" fmla="*/ 1 w 5"/>
                  <a:gd name="T1" fmla="*/ 0 h 5"/>
                  <a:gd name="T2" fmla="*/ 1 w 5"/>
                  <a:gd name="T3" fmla="*/ 1 h 5"/>
                  <a:gd name="T4" fmla="*/ 1 w 5"/>
                  <a:gd name="T5" fmla="*/ 1 h 5"/>
                  <a:gd name="T6" fmla="*/ 1 w 5"/>
                  <a:gd name="T7" fmla="*/ 1 h 5"/>
                  <a:gd name="T8" fmla="*/ 0 w 5"/>
                  <a:gd name="T9" fmla="*/ 1 h 5"/>
                  <a:gd name="T10" fmla="*/ 1 w 5"/>
                  <a:gd name="T11" fmla="*/ 1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"/>
                  <a:gd name="T19" fmla="*/ 0 h 5"/>
                  <a:gd name="T20" fmla="*/ 5 w 5"/>
                  <a:gd name="T21" fmla="*/ 5 h 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" h="5">
                    <a:moveTo>
                      <a:pt x="3" y="0"/>
                    </a:moveTo>
                    <a:lnTo>
                      <a:pt x="5" y="2"/>
                    </a:lnTo>
                    <a:lnTo>
                      <a:pt x="2" y="3"/>
                    </a:lnTo>
                    <a:lnTo>
                      <a:pt x="0" y="5"/>
                    </a:lnTo>
                    <a:lnTo>
                      <a:pt x="3" y="5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53" name="Freeform 188"/>
              <p:cNvSpPr>
                <a:spLocks/>
              </p:cNvSpPr>
              <p:nvPr/>
            </p:nvSpPr>
            <p:spPr bwMode="auto">
              <a:xfrm>
                <a:off x="3669" y="2693"/>
                <a:ext cx="5" cy="4"/>
              </a:xfrm>
              <a:custGeom>
                <a:avLst/>
                <a:gdLst>
                  <a:gd name="T0" fmla="*/ 0 w 10"/>
                  <a:gd name="T1" fmla="*/ 1 h 7"/>
                  <a:gd name="T2" fmla="*/ 1 w 10"/>
                  <a:gd name="T3" fmla="*/ 1 h 7"/>
                  <a:gd name="T4" fmla="*/ 1 w 10"/>
                  <a:gd name="T5" fmla="*/ 1 h 7"/>
                  <a:gd name="T6" fmla="*/ 1 w 10"/>
                  <a:gd name="T7" fmla="*/ 0 h 7"/>
                  <a:gd name="T8" fmla="*/ 1 w 10"/>
                  <a:gd name="T9" fmla="*/ 0 h 7"/>
                  <a:gd name="T10" fmla="*/ 1 w 10"/>
                  <a:gd name="T11" fmla="*/ 0 h 7"/>
                  <a:gd name="T12" fmla="*/ 1 w 10"/>
                  <a:gd name="T13" fmla="*/ 0 h 7"/>
                  <a:gd name="T14" fmla="*/ 1 w 10"/>
                  <a:gd name="T15" fmla="*/ 1 h 7"/>
                  <a:gd name="T16" fmla="*/ 1 w 10"/>
                  <a:gd name="T17" fmla="*/ 1 h 7"/>
                  <a:gd name="T18" fmla="*/ 1 w 10"/>
                  <a:gd name="T19" fmla="*/ 1 h 7"/>
                  <a:gd name="T20" fmla="*/ 0 w 10"/>
                  <a:gd name="T21" fmla="*/ 1 h 7"/>
                  <a:gd name="T22" fmla="*/ 0 w 10"/>
                  <a:gd name="T23" fmla="*/ 1 h 7"/>
                  <a:gd name="T24" fmla="*/ 0 w 10"/>
                  <a:gd name="T25" fmla="*/ 1 h 7"/>
                  <a:gd name="T26" fmla="*/ 1 w 10"/>
                  <a:gd name="T27" fmla="*/ 1 h 7"/>
                  <a:gd name="T28" fmla="*/ 1 w 10"/>
                  <a:gd name="T29" fmla="*/ 1 h 7"/>
                  <a:gd name="T30" fmla="*/ 1 w 10"/>
                  <a:gd name="T31" fmla="*/ 1 h 7"/>
                  <a:gd name="T32" fmla="*/ 1 w 10"/>
                  <a:gd name="T33" fmla="*/ 1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0"/>
                  <a:gd name="T52" fmla="*/ 0 h 7"/>
                  <a:gd name="T53" fmla="*/ 10 w 10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0" h="7">
                    <a:moveTo>
                      <a:pt x="0" y="1"/>
                    </a:moveTo>
                    <a:lnTo>
                      <a:pt x="2" y="1"/>
                    </a:lnTo>
                    <a:lnTo>
                      <a:pt x="4" y="1"/>
                    </a:lnTo>
                    <a:lnTo>
                      <a:pt x="6" y="0"/>
                    </a:lnTo>
                    <a:lnTo>
                      <a:pt x="8" y="0"/>
                    </a:lnTo>
                    <a:lnTo>
                      <a:pt x="10" y="0"/>
                    </a:lnTo>
                    <a:lnTo>
                      <a:pt x="8" y="1"/>
                    </a:lnTo>
                    <a:lnTo>
                      <a:pt x="6" y="3"/>
                    </a:lnTo>
                    <a:lnTo>
                      <a:pt x="4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2" y="7"/>
                    </a:lnTo>
                    <a:lnTo>
                      <a:pt x="4" y="7"/>
                    </a:lnTo>
                    <a:lnTo>
                      <a:pt x="6" y="7"/>
                    </a:lnTo>
                    <a:lnTo>
                      <a:pt x="4" y="7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54" name="Line 189"/>
              <p:cNvSpPr>
                <a:spLocks noChangeShapeType="1"/>
              </p:cNvSpPr>
              <p:nvPr/>
            </p:nvSpPr>
            <p:spPr bwMode="auto">
              <a:xfrm flipH="1">
                <a:off x="3672" y="2695"/>
                <a:ext cx="1" cy="3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55" name="Line 190"/>
              <p:cNvSpPr>
                <a:spLocks noChangeShapeType="1"/>
              </p:cNvSpPr>
              <p:nvPr/>
            </p:nvSpPr>
            <p:spPr bwMode="auto">
              <a:xfrm>
                <a:off x="3668" y="2693"/>
                <a:ext cx="1" cy="3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56" name="Freeform 191"/>
              <p:cNvSpPr>
                <a:spLocks/>
              </p:cNvSpPr>
              <p:nvPr/>
            </p:nvSpPr>
            <p:spPr bwMode="auto">
              <a:xfrm>
                <a:off x="3670" y="2700"/>
                <a:ext cx="3" cy="3"/>
              </a:xfrm>
              <a:custGeom>
                <a:avLst/>
                <a:gdLst>
                  <a:gd name="T0" fmla="*/ 0 w 6"/>
                  <a:gd name="T1" fmla="*/ 1 h 6"/>
                  <a:gd name="T2" fmla="*/ 1 w 6"/>
                  <a:gd name="T3" fmla="*/ 1 h 6"/>
                  <a:gd name="T4" fmla="*/ 1 w 6"/>
                  <a:gd name="T5" fmla="*/ 1 h 6"/>
                  <a:gd name="T6" fmla="*/ 1 w 6"/>
                  <a:gd name="T7" fmla="*/ 0 h 6"/>
                  <a:gd name="T8" fmla="*/ 1 w 6"/>
                  <a:gd name="T9" fmla="*/ 0 h 6"/>
                  <a:gd name="T10" fmla="*/ 0 w 6"/>
                  <a:gd name="T11" fmla="*/ 1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"/>
                  <a:gd name="T19" fmla="*/ 0 h 6"/>
                  <a:gd name="T20" fmla="*/ 6 w 6"/>
                  <a:gd name="T21" fmla="*/ 6 h 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" h="6">
                    <a:moveTo>
                      <a:pt x="0" y="6"/>
                    </a:moveTo>
                    <a:lnTo>
                      <a:pt x="2" y="6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0" y="2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57" name="Freeform 192"/>
              <p:cNvSpPr>
                <a:spLocks/>
              </p:cNvSpPr>
              <p:nvPr/>
            </p:nvSpPr>
            <p:spPr bwMode="auto">
              <a:xfrm>
                <a:off x="3667" y="2699"/>
                <a:ext cx="3" cy="3"/>
              </a:xfrm>
              <a:custGeom>
                <a:avLst/>
                <a:gdLst>
                  <a:gd name="T0" fmla="*/ 1 w 6"/>
                  <a:gd name="T1" fmla="*/ 1 h 6"/>
                  <a:gd name="T2" fmla="*/ 0 w 6"/>
                  <a:gd name="T3" fmla="*/ 1 h 6"/>
                  <a:gd name="T4" fmla="*/ 0 w 6"/>
                  <a:gd name="T5" fmla="*/ 1 h 6"/>
                  <a:gd name="T6" fmla="*/ 1 w 6"/>
                  <a:gd name="T7" fmla="*/ 1 h 6"/>
                  <a:gd name="T8" fmla="*/ 1 w 6"/>
                  <a:gd name="T9" fmla="*/ 1 h 6"/>
                  <a:gd name="T10" fmla="*/ 1 w 6"/>
                  <a:gd name="T11" fmla="*/ 0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"/>
                  <a:gd name="T19" fmla="*/ 0 h 6"/>
                  <a:gd name="T20" fmla="*/ 6 w 6"/>
                  <a:gd name="T21" fmla="*/ 6 h 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" h="6">
                    <a:moveTo>
                      <a:pt x="2" y="6"/>
                    </a:moveTo>
                    <a:lnTo>
                      <a:pt x="0" y="6"/>
                    </a:lnTo>
                    <a:lnTo>
                      <a:pt x="0" y="4"/>
                    </a:lnTo>
                    <a:lnTo>
                      <a:pt x="4" y="2"/>
                    </a:lnTo>
                    <a:lnTo>
                      <a:pt x="6" y="2"/>
                    </a:lnTo>
                    <a:lnTo>
                      <a:pt x="2" y="0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58" name="Freeform 193"/>
              <p:cNvSpPr>
                <a:spLocks/>
              </p:cNvSpPr>
              <p:nvPr/>
            </p:nvSpPr>
            <p:spPr bwMode="auto">
              <a:xfrm>
                <a:off x="3660" y="2697"/>
                <a:ext cx="5" cy="4"/>
              </a:xfrm>
              <a:custGeom>
                <a:avLst/>
                <a:gdLst>
                  <a:gd name="T0" fmla="*/ 1 w 10"/>
                  <a:gd name="T1" fmla="*/ 1 h 8"/>
                  <a:gd name="T2" fmla="*/ 1 w 10"/>
                  <a:gd name="T3" fmla="*/ 1 h 8"/>
                  <a:gd name="T4" fmla="*/ 1 w 10"/>
                  <a:gd name="T5" fmla="*/ 1 h 8"/>
                  <a:gd name="T6" fmla="*/ 1 w 10"/>
                  <a:gd name="T7" fmla="*/ 1 h 8"/>
                  <a:gd name="T8" fmla="*/ 1 w 10"/>
                  <a:gd name="T9" fmla="*/ 1 h 8"/>
                  <a:gd name="T10" fmla="*/ 0 w 10"/>
                  <a:gd name="T11" fmla="*/ 1 h 8"/>
                  <a:gd name="T12" fmla="*/ 0 w 10"/>
                  <a:gd name="T13" fmla="*/ 1 h 8"/>
                  <a:gd name="T14" fmla="*/ 1 w 10"/>
                  <a:gd name="T15" fmla="*/ 1 h 8"/>
                  <a:gd name="T16" fmla="*/ 1 w 10"/>
                  <a:gd name="T17" fmla="*/ 1 h 8"/>
                  <a:gd name="T18" fmla="*/ 1 w 10"/>
                  <a:gd name="T19" fmla="*/ 1 h 8"/>
                  <a:gd name="T20" fmla="*/ 1 w 10"/>
                  <a:gd name="T21" fmla="*/ 1 h 8"/>
                  <a:gd name="T22" fmla="*/ 1 w 10"/>
                  <a:gd name="T23" fmla="*/ 1 h 8"/>
                  <a:gd name="T24" fmla="*/ 1 w 10"/>
                  <a:gd name="T25" fmla="*/ 1 h 8"/>
                  <a:gd name="T26" fmla="*/ 1 w 10"/>
                  <a:gd name="T27" fmla="*/ 1 h 8"/>
                  <a:gd name="T28" fmla="*/ 1 w 10"/>
                  <a:gd name="T29" fmla="*/ 1 h 8"/>
                  <a:gd name="T30" fmla="*/ 1 w 10"/>
                  <a:gd name="T31" fmla="*/ 0 h 8"/>
                  <a:gd name="T32" fmla="*/ 1 w 10"/>
                  <a:gd name="T33" fmla="*/ 0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0"/>
                  <a:gd name="T52" fmla="*/ 0 h 8"/>
                  <a:gd name="T53" fmla="*/ 10 w 10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0" h="8">
                    <a:moveTo>
                      <a:pt x="10" y="6"/>
                    </a:moveTo>
                    <a:lnTo>
                      <a:pt x="8" y="6"/>
                    </a:lnTo>
                    <a:lnTo>
                      <a:pt x="6" y="8"/>
                    </a:lnTo>
                    <a:lnTo>
                      <a:pt x="4" y="8"/>
                    </a:lnTo>
                    <a:lnTo>
                      <a:pt x="2" y="8"/>
                    </a:lnTo>
                    <a:lnTo>
                      <a:pt x="0" y="8"/>
                    </a:lnTo>
                    <a:lnTo>
                      <a:pt x="2" y="6"/>
                    </a:lnTo>
                    <a:lnTo>
                      <a:pt x="4" y="6"/>
                    </a:lnTo>
                    <a:lnTo>
                      <a:pt x="6" y="4"/>
                    </a:lnTo>
                    <a:lnTo>
                      <a:pt x="10" y="2"/>
                    </a:lnTo>
                    <a:lnTo>
                      <a:pt x="8" y="2"/>
                    </a:lnTo>
                    <a:lnTo>
                      <a:pt x="6" y="2"/>
                    </a:lnTo>
                    <a:lnTo>
                      <a:pt x="4" y="0"/>
                    </a:lnTo>
                    <a:lnTo>
                      <a:pt x="6" y="0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59" name="Line 194"/>
              <p:cNvSpPr>
                <a:spLocks noChangeShapeType="1"/>
              </p:cNvSpPr>
              <p:nvPr/>
            </p:nvSpPr>
            <p:spPr bwMode="auto">
              <a:xfrm flipV="1">
                <a:off x="3661" y="2697"/>
                <a:ext cx="1" cy="2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60" name="Line 195"/>
              <p:cNvSpPr>
                <a:spLocks noChangeShapeType="1"/>
              </p:cNvSpPr>
              <p:nvPr/>
            </p:nvSpPr>
            <p:spPr bwMode="auto">
              <a:xfrm flipV="1">
                <a:off x="3666" y="2699"/>
                <a:ext cx="1" cy="2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61" name="Freeform 196"/>
              <p:cNvSpPr>
                <a:spLocks/>
              </p:cNvSpPr>
              <p:nvPr/>
            </p:nvSpPr>
            <p:spPr bwMode="auto">
              <a:xfrm>
                <a:off x="3658" y="2702"/>
                <a:ext cx="2" cy="4"/>
              </a:xfrm>
              <a:custGeom>
                <a:avLst/>
                <a:gdLst>
                  <a:gd name="T0" fmla="*/ 0 w 6"/>
                  <a:gd name="T1" fmla="*/ 0 h 7"/>
                  <a:gd name="T2" fmla="*/ 0 w 6"/>
                  <a:gd name="T3" fmla="*/ 1 h 7"/>
                  <a:gd name="T4" fmla="*/ 0 w 6"/>
                  <a:gd name="T5" fmla="*/ 1 h 7"/>
                  <a:gd name="T6" fmla="*/ 0 w 6"/>
                  <a:gd name="T7" fmla="*/ 1 h 7"/>
                  <a:gd name="T8" fmla="*/ 0 w 6"/>
                  <a:gd name="T9" fmla="*/ 1 h 7"/>
                  <a:gd name="T10" fmla="*/ 0 w 6"/>
                  <a:gd name="T11" fmla="*/ 1 h 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"/>
                  <a:gd name="T19" fmla="*/ 0 h 7"/>
                  <a:gd name="T20" fmla="*/ 6 w 6"/>
                  <a:gd name="T21" fmla="*/ 7 h 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" h="7">
                    <a:moveTo>
                      <a:pt x="6" y="0"/>
                    </a:moveTo>
                    <a:lnTo>
                      <a:pt x="4" y="2"/>
                    </a:lnTo>
                    <a:lnTo>
                      <a:pt x="2" y="4"/>
                    </a:lnTo>
                    <a:lnTo>
                      <a:pt x="0" y="6"/>
                    </a:lnTo>
                    <a:lnTo>
                      <a:pt x="2" y="7"/>
                    </a:lnTo>
                    <a:lnTo>
                      <a:pt x="6" y="6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62" name="Freeform 197"/>
              <p:cNvSpPr>
                <a:spLocks/>
              </p:cNvSpPr>
              <p:nvPr/>
            </p:nvSpPr>
            <p:spPr bwMode="auto">
              <a:xfrm>
                <a:off x="3661" y="2703"/>
                <a:ext cx="3" cy="3"/>
              </a:xfrm>
              <a:custGeom>
                <a:avLst/>
                <a:gdLst>
                  <a:gd name="T0" fmla="*/ 1 w 6"/>
                  <a:gd name="T1" fmla="*/ 0 h 5"/>
                  <a:gd name="T2" fmla="*/ 1 w 6"/>
                  <a:gd name="T3" fmla="*/ 1 h 5"/>
                  <a:gd name="T4" fmla="*/ 1 w 6"/>
                  <a:gd name="T5" fmla="*/ 1 h 5"/>
                  <a:gd name="T6" fmla="*/ 0 w 6"/>
                  <a:gd name="T7" fmla="*/ 1 h 5"/>
                  <a:gd name="T8" fmla="*/ 0 w 6"/>
                  <a:gd name="T9" fmla="*/ 1 h 5"/>
                  <a:gd name="T10" fmla="*/ 1 w 6"/>
                  <a:gd name="T11" fmla="*/ 1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"/>
                  <a:gd name="T19" fmla="*/ 0 h 5"/>
                  <a:gd name="T20" fmla="*/ 6 w 6"/>
                  <a:gd name="T21" fmla="*/ 5 h 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" h="5">
                    <a:moveTo>
                      <a:pt x="2" y="0"/>
                    </a:moveTo>
                    <a:lnTo>
                      <a:pt x="6" y="2"/>
                    </a:lnTo>
                    <a:lnTo>
                      <a:pt x="4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2" y="5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63" name="Freeform 198"/>
              <p:cNvSpPr>
                <a:spLocks/>
              </p:cNvSpPr>
              <p:nvPr/>
            </p:nvSpPr>
            <p:spPr bwMode="auto">
              <a:xfrm>
                <a:off x="3665" y="2704"/>
                <a:ext cx="6" cy="5"/>
              </a:xfrm>
              <a:custGeom>
                <a:avLst/>
                <a:gdLst>
                  <a:gd name="T0" fmla="*/ 1 w 11"/>
                  <a:gd name="T1" fmla="*/ 1 h 9"/>
                  <a:gd name="T2" fmla="*/ 1 w 11"/>
                  <a:gd name="T3" fmla="*/ 1 h 9"/>
                  <a:gd name="T4" fmla="*/ 1 w 11"/>
                  <a:gd name="T5" fmla="*/ 1 h 9"/>
                  <a:gd name="T6" fmla="*/ 1 w 11"/>
                  <a:gd name="T7" fmla="*/ 0 h 9"/>
                  <a:gd name="T8" fmla="*/ 1 w 11"/>
                  <a:gd name="T9" fmla="*/ 0 h 9"/>
                  <a:gd name="T10" fmla="*/ 1 w 11"/>
                  <a:gd name="T11" fmla="*/ 0 h 9"/>
                  <a:gd name="T12" fmla="*/ 1 w 11"/>
                  <a:gd name="T13" fmla="*/ 1 h 9"/>
                  <a:gd name="T14" fmla="*/ 1 w 11"/>
                  <a:gd name="T15" fmla="*/ 1 h 9"/>
                  <a:gd name="T16" fmla="*/ 1 w 11"/>
                  <a:gd name="T17" fmla="*/ 1 h 9"/>
                  <a:gd name="T18" fmla="*/ 1 w 11"/>
                  <a:gd name="T19" fmla="*/ 1 h 9"/>
                  <a:gd name="T20" fmla="*/ 1 w 11"/>
                  <a:gd name="T21" fmla="*/ 1 h 9"/>
                  <a:gd name="T22" fmla="*/ 0 w 11"/>
                  <a:gd name="T23" fmla="*/ 1 h 9"/>
                  <a:gd name="T24" fmla="*/ 1 w 11"/>
                  <a:gd name="T25" fmla="*/ 1 h 9"/>
                  <a:gd name="T26" fmla="*/ 1 w 11"/>
                  <a:gd name="T27" fmla="*/ 1 h 9"/>
                  <a:gd name="T28" fmla="*/ 1 w 11"/>
                  <a:gd name="T29" fmla="*/ 1 h 9"/>
                  <a:gd name="T30" fmla="*/ 1 w 11"/>
                  <a:gd name="T31" fmla="*/ 1 h 9"/>
                  <a:gd name="T32" fmla="*/ 1 w 11"/>
                  <a:gd name="T33" fmla="*/ 1 h 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1"/>
                  <a:gd name="T52" fmla="*/ 0 h 9"/>
                  <a:gd name="T53" fmla="*/ 11 w 11"/>
                  <a:gd name="T54" fmla="*/ 9 h 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1" h="9">
                    <a:moveTo>
                      <a:pt x="1" y="2"/>
                    </a:moveTo>
                    <a:lnTo>
                      <a:pt x="1" y="2"/>
                    </a:lnTo>
                    <a:lnTo>
                      <a:pt x="3" y="2"/>
                    </a:lnTo>
                    <a:lnTo>
                      <a:pt x="7" y="0"/>
                    </a:lnTo>
                    <a:lnTo>
                      <a:pt x="9" y="0"/>
                    </a:lnTo>
                    <a:lnTo>
                      <a:pt x="11" y="0"/>
                    </a:lnTo>
                    <a:lnTo>
                      <a:pt x="11" y="2"/>
                    </a:lnTo>
                    <a:lnTo>
                      <a:pt x="9" y="2"/>
                    </a:lnTo>
                    <a:lnTo>
                      <a:pt x="7" y="3"/>
                    </a:lnTo>
                    <a:lnTo>
                      <a:pt x="3" y="3"/>
                    </a:lnTo>
                    <a:lnTo>
                      <a:pt x="1" y="5"/>
                    </a:lnTo>
                    <a:lnTo>
                      <a:pt x="0" y="7"/>
                    </a:lnTo>
                    <a:lnTo>
                      <a:pt x="1" y="7"/>
                    </a:lnTo>
                    <a:lnTo>
                      <a:pt x="3" y="7"/>
                    </a:lnTo>
                    <a:lnTo>
                      <a:pt x="5" y="7"/>
                    </a:lnTo>
                    <a:lnTo>
                      <a:pt x="5" y="9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64" name="Line 199"/>
              <p:cNvSpPr>
                <a:spLocks noChangeShapeType="1"/>
              </p:cNvSpPr>
              <p:nvPr/>
            </p:nvSpPr>
            <p:spPr bwMode="auto">
              <a:xfrm flipH="1">
                <a:off x="3669" y="2706"/>
                <a:ext cx="1" cy="3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65" name="Line 200"/>
              <p:cNvSpPr>
                <a:spLocks noChangeShapeType="1"/>
              </p:cNvSpPr>
              <p:nvPr/>
            </p:nvSpPr>
            <p:spPr bwMode="auto">
              <a:xfrm flipH="1">
                <a:off x="3664" y="2704"/>
                <a:ext cx="1" cy="3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66" name="Rectangle 201"/>
              <p:cNvSpPr>
                <a:spLocks noChangeArrowheads="1"/>
              </p:cNvSpPr>
              <p:nvPr/>
            </p:nvSpPr>
            <p:spPr bwMode="auto">
              <a:xfrm>
                <a:off x="3329" y="2906"/>
                <a:ext cx="479" cy="346"/>
              </a:xfrm>
              <a:prstGeom prst="rect">
                <a:avLst/>
              </a:prstGeom>
              <a:solidFill>
                <a:srgbClr val="C0C0C0"/>
              </a:solidFill>
              <a:ln w="317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67" name="Freeform 202"/>
              <p:cNvSpPr>
                <a:spLocks/>
              </p:cNvSpPr>
              <p:nvPr/>
            </p:nvSpPr>
            <p:spPr bwMode="auto">
              <a:xfrm>
                <a:off x="3333" y="2910"/>
                <a:ext cx="470" cy="338"/>
              </a:xfrm>
              <a:custGeom>
                <a:avLst/>
                <a:gdLst>
                  <a:gd name="T0" fmla="*/ 0 w 940"/>
                  <a:gd name="T1" fmla="*/ 11 h 675"/>
                  <a:gd name="T2" fmla="*/ 15 w 940"/>
                  <a:gd name="T3" fmla="*/ 11 h 675"/>
                  <a:gd name="T4" fmla="*/ 15 w 940"/>
                  <a:gd name="T5" fmla="*/ 0 h 675"/>
                  <a:gd name="T6" fmla="*/ 0 60000 65536"/>
                  <a:gd name="T7" fmla="*/ 0 60000 65536"/>
                  <a:gd name="T8" fmla="*/ 0 60000 65536"/>
                  <a:gd name="T9" fmla="*/ 0 w 940"/>
                  <a:gd name="T10" fmla="*/ 0 h 675"/>
                  <a:gd name="T11" fmla="*/ 940 w 940"/>
                  <a:gd name="T12" fmla="*/ 675 h 67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40" h="675">
                    <a:moveTo>
                      <a:pt x="0" y="675"/>
                    </a:moveTo>
                    <a:lnTo>
                      <a:pt x="940" y="675"/>
                    </a:lnTo>
                    <a:lnTo>
                      <a:pt x="940" y="0"/>
                    </a:lnTo>
                  </a:path>
                </a:pathLst>
              </a:custGeom>
              <a:noFill/>
              <a:ln w="3175">
                <a:solidFill>
                  <a:srgbClr val="6666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68" name="Freeform 203"/>
              <p:cNvSpPr>
                <a:spLocks/>
              </p:cNvSpPr>
              <p:nvPr/>
            </p:nvSpPr>
            <p:spPr bwMode="auto">
              <a:xfrm>
                <a:off x="3325" y="2901"/>
                <a:ext cx="483" cy="351"/>
              </a:xfrm>
              <a:custGeom>
                <a:avLst/>
                <a:gdLst>
                  <a:gd name="T0" fmla="*/ 15 w 966"/>
                  <a:gd name="T1" fmla="*/ 0 h 702"/>
                  <a:gd name="T2" fmla="*/ 0 w 966"/>
                  <a:gd name="T3" fmla="*/ 0 h 702"/>
                  <a:gd name="T4" fmla="*/ 0 w 966"/>
                  <a:gd name="T5" fmla="*/ 11 h 702"/>
                  <a:gd name="T6" fmla="*/ 0 60000 65536"/>
                  <a:gd name="T7" fmla="*/ 0 60000 65536"/>
                  <a:gd name="T8" fmla="*/ 0 60000 65536"/>
                  <a:gd name="T9" fmla="*/ 0 w 966"/>
                  <a:gd name="T10" fmla="*/ 0 h 702"/>
                  <a:gd name="T11" fmla="*/ 966 w 966"/>
                  <a:gd name="T12" fmla="*/ 702 h 70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66" h="702">
                    <a:moveTo>
                      <a:pt x="966" y="0"/>
                    </a:moveTo>
                    <a:lnTo>
                      <a:pt x="0" y="0"/>
                    </a:lnTo>
                    <a:lnTo>
                      <a:pt x="0" y="702"/>
                    </a:lnTo>
                  </a:path>
                </a:pathLst>
              </a:custGeom>
              <a:noFill/>
              <a:ln w="3175">
                <a:solidFill>
                  <a:srgbClr val="6666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69" name="Rectangle 204"/>
              <p:cNvSpPr>
                <a:spLocks noChangeArrowheads="1"/>
              </p:cNvSpPr>
              <p:nvPr/>
            </p:nvSpPr>
            <p:spPr bwMode="auto">
              <a:xfrm>
                <a:off x="3362" y="2863"/>
                <a:ext cx="286" cy="86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70" name="Rectangle 205"/>
              <p:cNvSpPr>
                <a:spLocks noChangeArrowheads="1"/>
              </p:cNvSpPr>
              <p:nvPr/>
            </p:nvSpPr>
            <p:spPr bwMode="auto">
              <a:xfrm>
                <a:off x="3362" y="2863"/>
                <a:ext cx="284" cy="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900">
                    <a:solidFill>
                      <a:srgbClr val="000000"/>
                    </a:solidFill>
                    <a:latin typeface="Arial" charset="0"/>
                  </a:rPr>
                  <a:t>Features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39071" name="Rectangle 206"/>
              <p:cNvSpPr>
                <a:spLocks noChangeArrowheads="1"/>
              </p:cNvSpPr>
              <p:nvPr/>
            </p:nvSpPr>
            <p:spPr bwMode="auto">
              <a:xfrm>
                <a:off x="3377" y="2934"/>
                <a:ext cx="48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800">
                    <a:solidFill>
                      <a:srgbClr val="000000"/>
                    </a:solidFill>
                  </a:rPr>
                  <a:t>1.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39072" name="Rectangle 207"/>
              <p:cNvSpPr>
                <a:spLocks noChangeArrowheads="1"/>
              </p:cNvSpPr>
              <p:nvPr/>
            </p:nvSpPr>
            <p:spPr bwMode="auto">
              <a:xfrm>
                <a:off x="3499" y="3041"/>
                <a:ext cx="274" cy="87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73" name="Freeform 208"/>
              <p:cNvSpPr>
                <a:spLocks noEditPoints="1"/>
              </p:cNvSpPr>
              <p:nvPr/>
            </p:nvSpPr>
            <p:spPr bwMode="auto">
              <a:xfrm>
                <a:off x="3499" y="3041"/>
                <a:ext cx="274" cy="87"/>
              </a:xfrm>
              <a:custGeom>
                <a:avLst/>
                <a:gdLst>
                  <a:gd name="T0" fmla="*/ 9 w 546"/>
                  <a:gd name="T1" fmla="*/ 3 h 172"/>
                  <a:gd name="T2" fmla="*/ 9 w 546"/>
                  <a:gd name="T3" fmla="*/ 3 h 172"/>
                  <a:gd name="T4" fmla="*/ 9 w 546"/>
                  <a:gd name="T5" fmla="*/ 0 h 172"/>
                  <a:gd name="T6" fmla="*/ 9 w 546"/>
                  <a:gd name="T7" fmla="*/ 1 h 172"/>
                  <a:gd name="T8" fmla="*/ 9 w 546"/>
                  <a:gd name="T9" fmla="*/ 3 h 172"/>
                  <a:gd name="T10" fmla="*/ 9 w 546"/>
                  <a:gd name="T11" fmla="*/ 3 h 172"/>
                  <a:gd name="T12" fmla="*/ 9 w 546"/>
                  <a:gd name="T13" fmla="*/ 3 h 172"/>
                  <a:gd name="T14" fmla="*/ 0 w 546"/>
                  <a:gd name="T15" fmla="*/ 3 h 172"/>
                  <a:gd name="T16" fmla="*/ 1 w 546"/>
                  <a:gd name="T17" fmla="*/ 3 h 172"/>
                  <a:gd name="T18" fmla="*/ 9 w 546"/>
                  <a:gd name="T19" fmla="*/ 3 h 17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546"/>
                  <a:gd name="T31" fmla="*/ 0 h 172"/>
                  <a:gd name="T32" fmla="*/ 546 w 546"/>
                  <a:gd name="T33" fmla="*/ 172 h 17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546" h="172">
                    <a:moveTo>
                      <a:pt x="527" y="153"/>
                    </a:moveTo>
                    <a:lnTo>
                      <a:pt x="546" y="172"/>
                    </a:lnTo>
                    <a:lnTo>
                      <a:pt x="546" y="0"/>
                    </a:lnTo>
                    <a:lnTo>
                      <a:pt x="527" y="17"/>
                    </a:lnTo>
                    <a:lnTo>
                      <a:pt x="527" y="153"/>
                    </a:lnTo>
                    <a:close/>
                    <a:moveTo>
                      <a:pt x="527" y="153"/>
                    </a:moveTo>
                    <a:lnTo>
                      <a:pt x="546" y="172"/>
                    </a:lnTo>
                    <a:lnTo>
                      <a:pt x="0" y="172"/>
                    </a:lnTo>
                    <a:lnTo>
                      <a:pt x="17" y="153"/>
                    </a:lnTo>
                    <a:lnTo>
                      <a:pt x="527" y="15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74" name="Freeform 209"/>
              <p:cNvSpPr>
                <a:spLocks noEditPoints="1"/>
              </p:cNvSpPr>
              <p:nvPr/>
            </p:nvSpPr>
            <p:spPr bwMode="auto">
              <a:xfrm>
                <a:off x="3499" y="3041"/>
                <a:ext cx="274" cy="87"/>
              </a:xfrm>
              <a:custGeom>
                <a:avLst/>
                <a:gdLst>
                  <a:gd name="T0" fmla="*/ 9 w 546"/>
                  <a:gd name="T1" fmla="*/ 1 h 172"/>
                  <a:gd name="T2" fmla="*/ 9 w 546"/>
                  <a:gd name="T3" fmla="*/ 0 h 172"/>
                  <a:gd name="T4" fmla="*/ 0 w 546"/>
                  <a:gd name="T5" fmla="*/ 0 h 172"/>
                  <a:gd name="T6" fmla="*/ 1 w 546"/>
                  <a:gd name="T7" fmla="*/ 1 h 172"/>
                  <a:gd name="T8" fmla="*/ 9 w 546"/>
                  <a:gd name="T9" fmla="*/ 1 h 172"/>
                  <a:gd name="T10" fmla="*/ 1 w 546"/>
                  <a:gd name="T11" fmla="*/ 3 h 172"/>
                  <a:gd name="T12" fmla="*/ 0 w 546"/>
                  <a:gd name="T13" fmla="*/ 3 h 172"/>
                  <a:gd name="T14" fmla="*/ 0 w 546"/>
                  <a:gd name="T15" fmla="*/ 0 h 172"/>
                  <a:gd name="T16" fmla="*/ 1 w 546"/>
                  <a:gd name="T17" fmla="*/ 1 h 172"/>
                  <a:gd name="T18" fmla="*/ 1 w 546"/>
                  <a:gd name="T19" fmla="*/ 3 h 17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546"/>
                  <a:gd name="T31" fmla="*/ 0 h 172"/>
                  <a:gd name="T32" fmla="*/ 546 w 546"/>
                  <a:gd name="T33" fmla="*/ 172 h 17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546" h="172">
                    <a:moveTo>
                      <a:pt x="537" y="7"/>
                    </a:moveTo>
                    <a:lnTo>
                      <a:pt x="546" y="0"/>
                    </a:lnTo>
                    <a:lnTo>
                      <a:pt x="0" y="0"/>
                    </a:lnTo>
                    <a:lnTo>
                      <a:pt x="9" y="7"/>
                    </a:lnTo>
                    <a:lnTo>
                      <a:pt x="537" y="7"/>
                    </a:lnTo>
                    <a:close/>
                    <a:moveTo>
                      <a:pt x="9" y="163"/>
                    </a:moveTo>
                    <a:lnTo>
                      <a:pt x="0" y="172"/>
                    </a:lnTo>
                    <a:lnTo>
                      <a:pt x="0" y="0"/>
                    </a:lnTo>
                    <a:lnTo>
                      <a:pt x="9" y="7"/>
                    </a:lnTo>
                    <a:lnTo>
                      <a:pt x="9" y="16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75" name="Freeform 210"/>
              <p:cNvSpPr>
                <a:spLocks noEditPoints="1"/>
              </p:cNvSpPr>
              <p:nvPr/>
            </p:nvSpPr>
            <p:spPr bwMode="auto">
              <a:xfrm>
                <a:off x="3504" y="3045"/>
                <a:ext cx="264" cy="78"/>
              </a:xfrm>
              <a:custGeom>
                <a:avLst/>
                <a:gdLst>
                  <a:gd name="T0" fmla="*/ 1 w 528"/>
                  <a:gd name="T1" fmla="*/ 2 h 156"/>
                  <a:gd name="T2" fmla="*/ 0 w 528"/>
                  <a:gd name="T3" fmla="*/ 2 h 156"/>
                  <a:gd name="T4" fmla="*/ 8 w 528"/>
                  <a:gd name="T5" fmla="*/ 2 h 156"/>
                  <a:gd name="T6" fmla="*/ 8 w 528"/>
                  <a:gd name="T7" fmla="*/ 2 h 156"/>
                  <a:gd name="T8" fmla="*/ 1 w 528"/>
                  <a:gd name="T9" fmla="*/ 2 h 156"/>
                  <a:gd name="T10" fmla="*/ 8 w 528"/>
                  <a:gd name="T11" fmla="*/ 1 h 156"/>
                  <a:gd name="T12" fmla="*/ 8 w 528"/>
                  <a:gd name="T13" fmla="*/ 0 h 156"/>
                  <a:gd name="T14" fmla="*/ 8 w 528"/>
                  <a:gd name="T15" fmla="*/ 2 h 156"/>
                  <a:gd name="T16" fmla="*/ 8 w 528"/>
                  <a:gd name="T17" fmla="*/ 2 h 156"/>
                  <a:gd name="T18" fmla="*/ 8 w 528"/>
                  <a:gd name="T19" fmla="*/ 1 h 15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528"/>
                  <a:gd name="T31" fmla="*/ 0 h 156"/>
                  <a:gd name="T32" fmla="*/ 528 w 528"/>
                  <a:gd name="T33" fmla="*/ 156 h 15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528" h="156">
                    <a:moveTo>
                      <a:pt x="6" y="150"/>
                    </a:moveTo>
                    <a:lnTo>
                      <a:pt x="0" y="156"/>
                    </a:lnTo>
                    <a:lnTo>
                      <a:pt x="528" y="156"/>
                    </a:lnTo>
                    <a:lnTo>
                      <a:pt x="522" y="150"/>
                    </a:lnTo>
                    <a:lnTo>
                      <a:pt x="6" y="150"/>
                    </a:lnTo>
                    <a:close/>
                    <a:moveTo>
                      <a:pt x="522" y="6"/>
                    </a:moveTo>
                    <a:lnTo>
                      <a:pt x="528" y="0"/>
                    </a:lnTo>
                    <a:lnTo>
                      <a:pt x="528" y="156"/>
                    </a:lnTo>
                    <a:lnTo>
                      <a:pt x="522" y="150"/>
                    </a:lnTo>
                    <a:lnTo>
                      <a:pt x="522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76" name="Freeform 211"/>
              <p:cNvSpPr>
                <a:spLocks/>
              </p:cNvSpPr>
              <p:nvPr/>
            </p:nvSpPr>
            <p:spPr bwMode="auto">
              <a:xfrm>
                <a:off x="3504" y="3045"/>
                <a:ext cx="264" cy="78"/>
              </a:xfrm>
              <a:custGeom>
                <a:avLst/>
                <a:gdLst>
                  <a:gd name="T0" fmla="*/ 0 w 528"/>
                  <a:gd name="T1" fmla="*/ 2 h 156"/>
                  <a:gd name="T2" fmla="*/ 0 w 528"/>
                  <a:gd name="T3" fmla="*/ 0 h 156"/>
                  <a:gd name="T4" fmla="*/ 8 w 528"/>
                  <a:gd name="T5" fmla="*/ 0 h 156"/>
                  <a:gd name="T6" fmla="*/ 8 w 528"/>
                  <a:gd name="T7" fmla="*/ 1 h 156"/>
                  <a:gd name="T8" fmla="*/ 1 w 528"/>
                  <a:gd name="T9" fmla="*/ 1 h 156"/>
                  <a:gd name="T10" fmla="*/ 1 w 528"/>
                  <a:gd name="T11" fmla="*/ 2 h 156"/>
                  <a:gd name="T12" fmla="*/ 0 w 528"/>
                  <a:gd name="T13" fmla="*/ 2 h 15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28"/>
                  <a:gd name="T22" fmla="*/ 0 h 156"/>
                  <a:gd name="T23" fmla="*/ 528 w 528"/>
                  <a:gd name="T24" fmla="*/ 156 h 15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28" h="156">
                    <a:moveTo>
                      <a:pt x="0" y="156"/>
                    </a:moveTo>
                    <a:lnTo>
                      <a:pt x="0" y="0"/>
                    </a:lnTo>
                    <a:lnTo>
                      <a:pt x="528" y="0"/>
                    </a:lnTo>
                    <a:lnTo>
                      <a:pt x="522" y="6"/>
                    </a:lnTo>
                    <a:lnTo>
                      <a:pt x="6" y="6"/>
                    </a:lnTo>
                    <a:lnTo>
                      <a:pt x="6" y="150"/>
                    </a:lnTo>
                    <a:lnTo>
                      <a:pt x="0" y="15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77" name="Rectangle 212"/>
              <p:cNvSpPr>
                <a:spLocks noChangeArrowheads="1"/>
              </p:cNvSpPr>
              <p:nvPr/>
            </p:nvSpPr>
            <p:spPr bwMode="auto">
              <a:xfrm>
                <a:off x="3508" y="3050"/>
                <a:ext cx="178" cy="69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78" name="Rectangle 213"/>
              <p:cNvSpPr>
                <a:spLocks noChangeArrowheads="1"/>
              </p:cNvSpPr>
              <p:nvPr/>
            </p:nvSpPr>
            <p:spPr bwMode="auto">
              <a:xfrm>
                <a:off x="3508" y="3046"/>
                <a:ext cx="160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800">
                    <a:solidFill>
                      <a:srgbClr val="000000"/>
                    </a:solidFill>
                    <a:latin typeface="Arial" charset="0"/>
                  </a:rPr>
                  <a:t>xxxxx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39079" name="Rectangle 214"/>
              <p:cNvSpPr>
                <a:spLocks noChangeArrowheads="1"/>
              </p:cNvSpPr>
              <p:nvPr/>
            </p:nvSpPr>
            <p:spPr bwMode="auto">
              <a:xfrm>
                <a:off x="3695" y="3050"/>
                <a:ext cx="69" cy="69"/>
              </a:xfrm>
              <a:prstGeom prst="rect">
                <a:avLst/>
              </a:prstGeom>
              <a:solidFill>
                <a:srgbClr val="FFFFFF"/>
              </a:solidFill>
              <a:ln w="317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80" name="Freeform 215"/>
              <p:cNvSpPr>
                <a:spLocks/>
              </p:cNvSpPr>
              <p:nvPr/>
            </p:nvSpPr>
            <p:spPr bwMode="auto">
              <a:xfrm>
                <a:off x="3695" y="3050"/>
                <a:ext cx="69" cy="69"/>
              </a:xfrm>
              <a:custGeom>
                <a:avLst/>
                <a:gdLst>
                  <a:gd name="T0" fmla="*/ 2 w 138"/>
                  <a:gd name="T1" fmla="*/ 0 h 138"/>
                  <a:gd name="T2" fmla="*/ 2 w 138"/>
                  <a:gd name="T3" fmla="*/ 1 h 138"/>
                  <a:gd name="T4" fmla="*/ 2 w 138"/>
                  <a:gd name="T5" fmla="*/ 2 h 138"/>
                  <a:gd name="T6" fmla="*/ 1 w 138"/>
                  <a:gd name="T7" fmla="*/ 2 h 138"/>
                  <a:gd name="T8" fmla="*/ 0 w 138"/>
                  <a:gd name="T9" fmla="*/ 2 h 138"/>
                  <a:gd name="T10" fmla="*/ 2 w 138"/>
                  <a:gd name="T11" fmla="*/ 2 h 138"/>
                  <a:gd name="T12" fmla="*/ 2 w 138"/>
                  <a:gd name="T13" fmla="*/ 0 h 13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8"/>
                  <a:gd name="T22" fmla="*/ 0 h 138"/>
                  <a:gd name="T23" fmla="*/ 138 w 138"/>
                  <a:gd name="T24" fmla="*/ 138 h 13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8" h="138">
                    <a:moveTo>
                      <a:pt x="138" y="0"/>
                    </a:moveTo>
                    <a:lnTo>
                      <a:pt x="119" y="17"/>
                    </a:lnTo>
                    <a:lnTo>
                      <a:pt x="119" y="119"/>
                    </a:lnTo>
                    <a:lnTo>
                      <a:pt x="17" y="119"/>
                    </a:lnTo>
                    <a:lnTo>
                      <a:pt x="0" y="138"/>
                    </a:lnTo>
                    <a:lnTo>
                      <a:pt x="138" y="138"/>
                    </a:lnTo>
                    <a:lnTo>
                      <a:pt x="138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81" name="Rectangle 216"/>
              <p:cNvSpPr>
                <a:spLocks noChangeArrowheads="1"/>
              </p:cNvSpPr>
              <p:nvPr/>
            </p:nvSpPr>
            <p:spPr bwMode="auto">
              <a:xfrm>
                <a:off x="3704" y="3059"/>
                <a:ext cx="50" cy="50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82" name="Freeform 217"/>
              <p:cNvSpPr>
                <a:spLocks/>
              </p:cNvSpPr>
              <p:nvPr/>
            </p:nvSpPr>
            <p:spPr bwMode="auto">
              <a:xfrm>
                <a:off x="3720" y="3076"/>
                <a:ext cx="22" cy="17"/>
              </a:xfrm>
              <a:custGeom>
                <a:avLst/>
                <a:gdLst>
                  <a:gd name="T0" fmla="*/ 1 w 44"/>
                  <a:gd name="T1" fmla="*/ 0 h 34"/>
                  <a:gd name="T2" fmla="*/ 1 w 44"/>
                  <a:gd name="T3" fmla="*/ 1 h 34"/>
                  <a:gd name="T4" fmla="*/ 0 w 44"/>
                  <a:gd name="T5" fmla="*/ 0 h 34"/>
                  <a:gd name="T6" fmla="*/ 1 w 44"/>
                  <a:gd name="T7" fmla="*/ 0 h 3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4"/>
                  <a:gd name="T13" fmla="*/ 0 h 34"/>
                  <a:gd name="T14" fmla="*/ 44 w 44"/>
                  <a:gd name="T15" fmla="*/ 34 h 3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4" h="34">
                    <a:moveTo>
                      <a:pt x="44" y="0"/>
                    </a:moveTo>
                    <a:lnTo>
                      <a:pt x="21" y="34"/>
                    </a:lnTo>
                    <a:lnTo>
                      <a:pt x="0" y="0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83" name="Freeform 218"/>
              <p:cNvSpPr>
                <a:spLocks/>
              </p:cNvSpPr>
              <p:nvPr/>
            </p:nvSpPr>
            <p:spPr bwMode="auto">
              <a:xfrm>
                <a:off x="3695" y="3050"/>
                <a:ext cx="69" cy="69"/>
              </a:xfrm>
              <a:custGeom>
                <a:avLst/>
                <a:gdLst>
                  <a:gd name="T0" fmla="*/ 2 w 138"/>
                  <a:gd name="T1" fmla="*/ 0 h 138"/>
                  <a:gd name="T2" fmla="*/ 2 w 138"/>
                  <a:gd name="T3" fmla="*/ 2 h 138"/>
                  <a:gd name="T4" fmla="*/ 0 w 138"/>
                  <a:gd name="T5" fmla="*/ 2 h 138"/>
                  <a:gd name="T6" fmla="*/ 1 w 138"/>
                  <a:gd name="T7" fmla="*/ 2 h 138"/>
                  <a:gd name="T8" fmla="*/ 2 w 138"/>
                  <a:gd name="T9" fmla="*/ 2 h 138"/>
                  <a:gd name="T10" fmla="*/ 2 w 138"/>
                  <a:gd name="T11" fmla="*/ 1 h 138"/>
                  <a:gd name="T12" fmla="*/ 2 w 138"/>
                  <a:gd name="T13" fmla="*/ 0 h 13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8"/>
                  <a:gd name="T22" fmla="*/ 0 h 138"/>
                  <a:gd name="T23" fmla="*/ 138 w 138"/>
                  <a:gd name="T24" fmla="*/ 138 h 13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8" h="138">
                    <a:moveTo>
                      <a:pt x="138" y="0"/>
                    </a:moveTo>
                    <a:lnTo>
                      <a:pt x="138" y="138"/>
                    </a:lnTo>
                    <a:lnTo>
                      <a:pt x="0" y="138"/>
                    </a:lnTo>
                    <a:lnTo>
                      <a:pt x="8" y="129"/>
                    </a:lnTo>
                    <a:lnTo>
                      <a:pt x="129" y="129"/>
                    </a:lnTo>
                    <a:lnTo>
                      <a:pt x="129" y="8"/>
                    </a:lnTo>
                    <a:lnTo>
                      <a:pt x="13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84" name="Rectangle 219"/>
              <p:cNvSpPr>
                <a:spLocks noChangeArrowheads="1"/>
              </p:cNvSpPr>
              <p:nvPr/>
            </p:nvSpPr>
            <p:spPr bwMode="auto">
              <a:xfrm>
                <a:off x="3377" y="3046"/>
                <a:ext cx="48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800">
                    <a:solidFill>
                      <a:srgbClr val="000000"/>
                    </a:solidFill>
                  </a:rPr>
                  <a:t>2.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39085" name="Rectangle 220"/>
              <p:cNvSpPr>
                <a:spLocks noChangeArrowheads="1"/>
              </p:cNvSpPr>
              <p:nvPr/>
            </p:nvSpPr>
            <p:spPr bwMode="auto">
              <a:xfrm>
                <a:off x="3499" y="2929"/>
                <a:ext cx="274" cy="86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86" name="Freeform 221"/>
              <p:cNvSpPr>
                <a:spLocks noEditPoints="1"/>
              </p:cNvSpPr>
              <p:nvPr/>
            </p:nvSpPr>
            <p:spPr bwMode="auto">
              <a:xfrm>
                <a:off x="3499" y="2929"/>
                <a:ext cx="274" cy="86"/>
              </a:xfrm>
              <a:custGeom>
                <a:avLst/>
                <a:gdLst>
                  <a:gd name="T0" fmla="*/ 9 w 546"/>
                  <a:gd name="T1" fmla="*/ 2 h 173"/>
                  <a:gd name="T2" fmla="*/ 9 w 546"/>
                  <a:gd name="T3" fmla="*/ 2 h 173"/>
                  <a:gd name="T4" fmla="*/ 9 w 546"/>
                  <a:gd name="T5" fmla="*/ 0 h 173"/>
                  <a:gd name="T6" fmla="*/ 9 w 546"/>
                  <a:gd name="T7" fmla="*/ 0 h 173"/>
                  <a:gd name="T8" fmla="*/ 9 w 546"/>
                  <a:gd name="T9" fmla="*/ 2 h 173"/>
                  <a:gd name="T10" fmla="*/ 9 w 546"/>
                  <a:gd name="T11" fmla="*/ 2 h 173"/>
                  <a:gd name="T12" fmla="*/ 9 w 546"/>
                  <a:gd name="T13" fmla="*/ 2 h 173"/>
                  <a:gd name="T14" fmla="*/ 0 w 546"/>
                  <a:gd name="T15" fmla="*/ 2 h 173"/>
                  <a:gd name="T16" fmla="*/ 1 w 546"/>
                  <a:gd name="T17" fmla="*/ 2 h 173"/>
                  <a:gd name="T18" fmla="*/ 9 w 546"/>
                  <a:gd name="T19" fmla="*/ 2 h 17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546"/>
                  <a:gd name="T31" fmla="*/ 0 h 173"/>
                  <a:gd name="T32" fmla="*/ 546 w 546"/>
                  <a:gd name="T33" fmla="*/ 173 h 17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546" h="173">
                    <a:moveTo>
                      <a:pt x="527" y="156"/>
                    </a:moveTo>
                    <a:lnTo>
                      <a:pt x="546" y="173"/>
                    </a:lnTo>
                    <a:lnTo>
                      <a:pt x="546" y="0"/>
                    </a:lnTo>
                    <a:lnTo>
                      <a:pt x="527" y="18"/>
                    </a:lnTo>
                    <a:lnTo>
                      <a:pt x="527" y="156"/>
                    </a:lnTo>
                    <a:close/>
                    <a:moveTo>
                      <a:pt x="527" y="156"/>
                    </a:moveTo>
                    <a:lnTo>
                      <a:pt x="546" y="173"/>
                    </a:lnTo>
                    <a:lnTo>
                      <a:pt x="0" y="173"/>
                    </a:lnTo>
                    <a:lnTo>
                      <a:pt x="17" y="156"/>
                    </a:lnTo>
                    <a:lnTo>
                      <a:pt x="527" y="15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87" name="Freeform 222"/>
              <p:cNvSpPr>
                <a:spLocks noEditPoints="1"/>
              </p:cNvSpPr>
              <p:nvPr/>
            </p:nvSpPr>
            <p:spPr bwMode="auto">
              <a:xfrm>
                <a:off x="3499" y="2929"/>
                <a:ext cx="274" cy="86"/>
              </a:xfrm>
              <a:custGeom>
                <a:avLst/>
                <a:gdLst>
                  <a:gd name="T0" fmla="*/ 9 w 546"/>
                  <a:gd name="T1" fmla="*/ 0 h 173"/>
                  <a:gd name="T2" fmla="*/ 9 w 546"/>
                  <a:gd name="T3" fmla="*/ 0 h 173"/>
                  <a:gd name="T4" fmla="*/ 0 w 546"/>
                  <a:gd name="T5" fmla="*/ 0 h 173"/>
                  <a:gd name="T6" fmla="*/ 1 w 546"/>
                  <a:gd name="T7" fmla="*/ 0 h 173"/>
                  <a:gd name="T8" fmla="*/ 9 w 546"/>
                  <a:gd name="T9" fmla="*/ 0 h 173"/>
                  <a:gd name="T10" fmla="*/ 1 w 546"/>
                  <a:gd name="T11" fmla="*/ 2 h 173"/>
                  <a:gd name="T12" fmla="*/ 0 w 546"/>
                  <a:gd name="T13" fmla="*/ 2 h 173"/>
                  <a:gd name="T14" fmla="*/ 0 w 546"/>
                  <a:gd name="T15" fmla="*/ 0 h 173"/>
                  <a:gd name="T16" fmla="*/ 1 w 546"/>
                  <a:gd name="T17" fmla="*/ 0 h 173"/>
                  <a:gd name="T18" fmla="*/ 1 w 546"/>
                  <a:gd name="T19" fmla="*/ 2 h 17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546"/>
                  <a:gd name="T31" fmla="*/ 0 h 173"/>
                  <a:gd name="T32" fmla="*/ 546 w 546"/>
                  <a:gd name="T33" fmla="*/ 173 h 17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546" h="173">
                    <a:moveTo>
                      <a:pt x="537" y="10"/>
                    </a:moveTo>
                    <a:lnTo>
                      <a:pt x="546" y="0"/>
                    </a:lnTo>
                    <a:lnTo>
                      <a:pt x="0" y="0"/>
                    </a:lnTo>
                    <a:lnTo>
                      <a:pt x="9" y="10"/>
                    </a:lnTo>
                    <a:lnTo>
                      <a:pt x="537" y="10"/>
                    </a:lnTo>
                    <a:close/>
                    <a:moveTo>
                      <a:pt x="9" y="165"/>
                    </a:moveTo>
                    <a:lnTo>
                      <a:pt x="0" y="173"/>
                    </a:lnTo>
                    <a:lnTo>
                      <a:pt x="0" y="0"/>
                    </a:lnTo>
                    <a:lnTo>
                      <a:pt x="9" y="10"/>
                    </a:lnTo>
                    <a:lnTo>
                      <a:pt x="9" y="16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88" name="Freeform 223"/>
              <p:cNvSpPr>
                <a:spLocks noEditPoints="1"/>
              </p:cNvSpPr>
              <p:nvPr/>
            </p:nvSpPr>
            <p:spPr bwMode="auto">
              <a:xfrm>
                <a:off x="3504" y="2934"/>
                <a:ext cx="264" cy="78"/>
              </a:xfrm>
              <a:custGeom>
                <a:avLst/>
                <a:gdLst>
                  <a:gd name="T0" fmla="*/ 1 w 528"/>
                  <a:gd name="T1" fmla="*/ 3 h 155"/>
                  <a:gd name="T2" fmla="*/ 0 w 528"/>
                  <a:gd name="T3" fmla="*/ 3 h 155"/>
                  <a:gd name="T4" fmla="*/ 8 w 528"/>
                  <a:gd name="T5" fmla="*/ 3 h 155"/>
                  <a:gd name="T6" fmla="*/ 8 w 528"/>
                  <a:gd name="T7" fmla="*/ 3 h 155"/>
                  <a:gd name="T8" fmla="*/ 1 w 528"/>
                  <a:gd name="T9" fmla="*/ 3 h 155"/>
                  <a:gd name="T10" fmla="*/ 8 w 528"/>
                  <a:gd name="T11" fmla="*/ 1 h 155"/>
                  <a:gd name="T12" fmla="*/ 8 w 528"/>
                  <a:gd name="T13" fmla="*/ 0 h 155"/>
                  <a:gd name="T14" fmla="*/ 8 w 528"/>
                  <a:gd name="T15" fmla="*/ 3 h 155"/>
                  <a:gd name="T16" fmla="*/ 8 w 528"/>
                  <a:gd name="T17" fmla="*/ 3 h 155"/>
                  <a:gd name="T18" fmla="*/ 8 w 528"/>
                  <a:gd name="T19" fmla="*/ 1 h 15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528"/>
                  <a:gd name="T31" fmla="*/ 0 h 155"/>
                  <a:gd name="T32" fmla="*/ 528 w 528"/>
                  <a:gd name="T33" fmla="*/ 155 h 15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528" h="155">
                    <a:moveTo>
                      <a:pt x="6" y="150"/>
                    </a:moveTo>
                    <a:lnTo>
                      <a:pt x="0" y="155"/>
                    </a:lnTo>
                    <a:lnTo>
                      <a:pt x="528" y="155"/>
                    </a:lnTo>
                    <a:lnTo>
                      <a:pt x="522" y="150"/>
                    </a:lnTo>
                    <a:lnTo>
                      <a:pt x="6" y="150"/>
                    </a:lnTo>
                    <a:close/>
                    <a:moveTo>
                      <a:pt x="522" y="6"/>
                    </a:moveTo>
                    <a:lnTo>
                      <a:pt x="528" y="0"/>
                    </a:lnTo>
                    <a:lnTo>
                      <a:pt x="528" y="155"/>
                    </a:lnTo>
                    <a:lnTo>
                      <a:pt x="522" y="150"/>
                    </a:lnTo>
                    <a:lnTo>
                      <a:pt x="522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89" name="Freeform 224"/>
              <p:cNvSpPr>
                <a:spLocks/>
              </p:cNvSpPr>
              <p:nvPr/>
            </p:nvSpPr>
            <p:spPr bwMode="auto">
              <a:xfrm>
                <a:off x="3504" y="2934"/>
                <a:ext cx="264" cy="78"/>
              </a:xfrm>
              <a:custGeom>
                <a:avLst/>
                <a:gdLst>
                  <a:gd name="T0" fmla="*/ 0 w 528"/>
                  <a:gd name="T1" fmla="*/ 3 h 155"/>
                  <a:gd name="T2" fmla="*/ 0 w 528"/>
                  <a:gd name="T3" fmla="*/ 0 h 155"/>
                  <a:gd name="T4" fmla="*/ 8 w 528"/>
                  <a:gd name="T5" fmla="*/ 0 h 155"/>
                  <a:gd name="T6" fmla="*/ 8 w 528"/>
                  <a:gd name="T7" fmla="*/ 1 h 155"/>
                  <a:gd name="T8" fmla="*/ 1 w 528"/>
                  <a:gd name="T9" fmla="*/ 1 h 155"/>
                  <a:gd name="T10" fmla="*/ 1 w 528"/>
                  <a:gd name="T11" fmla="*/ 3 h 155"/>
                  <a:gd name="T12" fmla="*/ 0 w 528"/>
                  <a:gd name="T13" fmla="*/ 3 h 15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28"/>
                  <a:gd name="T22" fmla="*/ 0 h 155"/>
                  <a:gd name="T23" fmla="*/ 528 w 528"/>
                  <a:gd name="T24" fmla="*/ 155 h 15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28" h="155">
                    <a:moveTo>
                      <a:pt x="0" y="155"/>
                    </a:moveTo>
                    <a:lnTo>
                      <a:pt x="0" y="0"/>
                    </a:lnTo>
                    <a:lnTo>
                      <a:pt x="528" y="0"/>
                    </a:lnTo>
                    <a:lnTo>
                      <a:pt x="522" y="6"/>
                    </a:lnTo>
                    <a:lnTo>
                      <a:pt x="6" y="6"/>
                    </a:lnTo>
                    <a:lnTo>
                      <a:pt x="6" y="150"/>
                    </a:lnTo>
                    <a:lnTo>
                      <a:pt x="0" y="15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90" name="Rectangle 225"/>
              <p:cNvSpPr>
                <a:spLocks noChangeArrowheads="1"/>
              </p:cNvSpPr>
              <p:nvPr/>
            </p:nvSpPr>
            <p:spPr bwMode="auto">
              <a:xfrm>
                <a:off x="3508" y="2938"/>
                <a:ext cx="178" cy="69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91" name="Rectangle 226"/>
              <p:cNvSpPr>
                <a:spLocks noChangeArrowheads="1"/>
              </p:cNvSpPr>
              <p:nvPr/>
            </p:nvSpPr>
            <p:spPr bwMode="auto">
              <a:xfrm>
                <a:off x="3508" y="2934"/>
                <a:ext cx="160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800">
                    <a:solidFill>
                      <a:srgbClr val="000000"/>
                    </a:solidFill>
                    <a:latin typeface="Arial" charset="0"/>
                  </a:rPr>
                  <a:t>xxxxx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39092" name="Rectangle 227"/>
              <p:cNvSpPr>
                <a:spLocks noChangeArrowheads="1"/>
              </p:cNvSpPr>
              <p:nvPr/>
            </p:nvSpPr>
            <p:spPr bwMode="auto">
              <a:xfrm>
                <a:off x="3695" y="2938"/>
                <a:ext cx="69" cy="69"/>
              </a:xfrm>
              <a:prstGeom prst="rect">
                <a:avLst/>
              </a:prstGeom>
              <a:solidFill>
                <a:srgbClr val="FFFFFF"/>
              </a:solidFill>
              <a:ln w="317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93" name="Freeform 228"/>
              <p:cNvSpPr>
                <a:spLocks/>
              </p:cNvSpPr>
              <p:nvPr/>
            </p:nvSpPr>
            <p:spPr bwMode="auto">
              <a:xfrm>
                <a:off x="3695" y="2938"/>
                <a:ext cx="69" cy="69"/>
              </a:xfrm>
              <a:custGeom>
                <a:avLst/>
                <a:gdLst>
                  <a:gd name="T0" fmla="*/ 2 w 138"/>
                  <a:gd name="T1" fmla="*/ 0 h 138"/>
                  <a:gd name="T2" fmla="*/ 2 w 138"/>
                  <a:gd name="T3" fmla="*/ 1 h 138"/>
                  <a:gd name="T4" fmla="*/ 2 w 138"/>
                  <a:gd name="T5" fmla="*/ 2 h 138"/>
                  <a:gd name="T6" fmla="*/ 1 w 138"/>
                  <a:gd name="T7" fmla="*/ 2 h 138"/>
                  <a:gd name="T8" fmla="*/ 0 w 138"/>
                  <a:gd name="T9" fmla="*/ 2 h 138"/>
                  <a:gd name="T10" fmla="*/ 2 w 138"/>
                  <a:gd name="T11" fmla="*/ 2 h 138"/>
                  <a:gd name="T12" fmla="*/ 2 w 138"/>
                  <a:gd name="T13" fmla="*/ 0 h 13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8"/>
                  <a:gd name="T22" fmla="*/ 0 h 138"/>
                  <a:gd name="T23" fmla="*/ 138 w 138"/>
                  <a:gd name="T24" fmla="*/ 138 h 13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8" h="138">
                    <a:moveTo>
                      <a:pt x="138" y="0"/>
                    </a:moveTo>
                    <a:lnTo>
                      <a:pt x="119" y="19"/>
                    </a:lnTo>
                    <a:lnTo>
                      <a:pt x="119" y="120"/>
                    </a:lnTo>
                    <a:lnTo>
                      <a:pt x="17" y="120"/>
                    </a:lnTo>
                    <a:lnTo>
                      <a:pt x="0" y="138"/>
                    </a:lnTo>
                    <a:lnTo>
                      <a:pt x="138" y="138"/>
                    </a:lnTo>
                    <a:lnTo>
                      <a:pt x="138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94" name="Rectangle 229"/>
              <p:cNvSpPr>
                <a:spLocks noChangeArrowheads="1"/>
              </p:cNvSpPr>
              <p:nvPr/>
            </p:nvSpPr>
            <p:spPr bwMode="auto">
              <a:xfrm>
                <a:off x="3704" y="2947"/>
                <a:ext cx="50" cy="51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95" name="Freeform 230"/>
              <p:cNvSpPr>
                <a:spLocks/>
              </p:cNvSpPr>
              <p:nvPr/>
            </p:nvSpPr>
            <p:spPr bwMode="auto">
              <a:xfrm>
                <a:off x="3720" y="2964"/>
                <a:ext cx="22" cy="18"/>
              </a:xfrm>
              <a:custGeom>
                <a:avLst/>
                <a:gdLst>
                  <a:gd name="T0" fmla="*/ 1 w 44"/>
                  <a:gd name="T1" fmla="*/ 0 h 37"/>
                  <a:gd name="T2" fmla="*/ 1 w 44"/>
                  <a:gd name="T3" fmla="*/ 0 h 37"/>
                  <a:gd name="T4" fmla="*/ 0 w 44"/>
                  <a:gd name="T5" fmla="*/ 0 h 37"/>
                  <a:gd name="T6" fmla="*/ 1 w 44"/>
                  <a:gd name="T7" fmla="*/ 0 h 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4"/>
                  <a:gd name="T13" fmla="*/ 0 h 37"/>
                  <a:gd name="T14" fmla="*/ 44 w 44"/>
                  <a:gd name="T15" fmla="*/ 37 h 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4" h="37">
                    <a:moveTo>
                      <a:pt x="44" y="0"/>
                    </a:moveTo>
                    <a:lnTo>
                      <a:pt x="21" y="37"/>
                    </a:lnTo>
                    <a:lnTo>
                      <a:pt x="0" y="0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96" name="Freeform 231"/>
              <p:cNvSpPr>
                <a:spLocks/>
              </p:cNvSpPr>
              <p:nvPr/>
            </p:nvSpPr>
            <p:spPr bwMode="auto">
              <a:xfrm>
                <a:off x="3695" y="2938"/>
                <a:ext cx="69" cy="69"/>
              </a:xfrm>
              <a:custGeom>
                <a:avLst/>
                <a:gdLst>
                  <a:gd name="T0" fmla="*/ 2 w 138"/>
                  <a:gd name="T1" fmla="*/ 0 h 138"/>
                  <a:gd name="T2" fmla="*/ 2 w 138"/>
                  <a:gd name="T3" fmla="*/ 2 h 138"/>
                  <a:gd name="T4" fmla="*/ 0 w 138"/>
                  <a:gd name="T5" fmla="*/ 2 h 138"/>
                  <a:gd name="T6" fmla="*/ 1 w 138"/>
                  <a:gd name="T7" fmla="*/ 2 h 138"/>
                  <a:gd name="T8" fmla="*/ 2 w 138"/>
                  <a:gd name="T9" fmla="*/ 2 h 138"/>
                  <a:gd name="T10" fmla="*/ 2 w 138"/>
                  <a:gd name="T11" fmla="*/ 1 h 138"/>
                  <a:gd name="T12" fmla="*/ 2 w 138"/>
                  <a:gd name="T13" fmla="*/ 0 h 13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8"/>
                  <a:gd name="T22" fmla="*/ 0 h 138"/>
                  <a:gd name="T23" fmla="*/ 138 w 138"/>
                  <a:gd name="T24" fmla="*/ 138 h 13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8" h="138">
                    <a:moveTo>
                      <a:pt x="138" y="0"/>
                    </a:moveTo>
                    <a:lnTo>
                      <a:pt x="138" y="138"/>
                    </a:lnTo>
                    <a:lnTo>
                      <a:pt x="0" y="138"/>
                    </a:lnTo>
                    <a:lnTo>
                      <a:pt x="8" y="128"/>
                    </a:lnTo>
                    <a:lnTo>
                      <a:pt x="129" y="128"/>
                    </a:lnTo>
                    <a:lnTo>
                      <a:pt x="129" y="9"/>
                    </a:lnTo>
                    <a:lnTo>
                      <a:pt x="13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97" name="Rectangle 232"/>
              <p:cNvSpPr>
                <a:spLocks noChangeArrowheads="1"/>
              </p:cNvSpPr>
              <p:nvPr/>
            </p:nvSpPr>
            <p:spPr bwMode="auto">
              <a:xfrm>
                <a:off x="3377" y="3164"/>
                <a:ext cx="48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800">
                    <a:solidFill>
                      <a:srgbClr val="000000"/>
                    </a:solidFill>
                  </a:rPr>
                  <a:t>3.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39098" name="Rectangle 233"/>
              <p:cNvSpPr>
                <a:spLocks noChangeArrowheads="1"/>
              </p:cNvSpPr>
              <p:nvPr/>
            </p:nvSpPr>
            <p:spPr bwMode="auto">
              <a:xfrm>
                <a:off x="3499" y="3153"/>
                <a:ext cx="274" cy="86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99" name="Freeform 234"/>
              <p:cNvSpPr>
                <a:spLocks noEditPoints="1"/>
              </p:cNvSpPr>
              <p:nvPr/>
            </p:nvSpPr>
            <p:spPr bwMode="auto">
              <a:xfrm>
                <a:off x="3499" y="3153"/>
                <a:ext cx="274" cy="86"/>
              </a:xfrm>
              <a:custGeom>
                <a:avLst/>
                <a:gdLst>
                  <a:gd name="T0" fmla="*/ 9 w 546"/>
                  <a:gd name="T1" fmla="*/ 2 h 173"/>
                  <a:gd name="T2" fmla="*/ 9 w 546"/>
                  <a:gd name="T3" fmla="*/ 2 h 173"/>
                  <a:gd name="T4" fmla="*/ 9 w 546"/>
                  <a:gd name="T5" fmla="*/ 0 h 173"/>
                  <a:gd name="T6" fmla="*/ 9 w 546"/>
                  <a:gd name="T7" fmla="*/ 0 h 173"/>
                  <a:gd name="T8" fmla="*/ 9 w 546"/>
                  <a:gd name="T9" fmla="*/ 2 h 173"/>
                  <a:gd name="T10" fmla="*/ 9 w 546"/>
                  <a:gd name="T11" fmla="*/ 2 h 173"/>
                  <a:gd name="T12" fmla="*/ 9 w 546"/>
                  <a:gd name="T13" fmla="*/ 2 h 173"/>
                  <a:gd name="T14" fmla="*/ 0 w 546"/>
                  <a:gd name="T15" fmla="*/ 2 h 173"/>
                  <a:gd name="T16" fmla="*/ 1 w 546"/>
                  <a:gd name="T17" fmla="*/ 2 h 173"/>
                  <a:gd name="T18" fmla="*/ 9 w 546"/>
                  <a:gd name="T19" fmla="*/ 2 h 17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546"/>
                  <a:gd name="T31" fmla="*/ 0 h 173"/>
                  <a:gd name="T32" fmla="*/ 546 w 546"/>
                  <a:gd name="T33" fmla="*/ 173 h 17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546" h="173">
                    <a:moveTo>
                      <a:pt x="527" y="156"/>
                    </a:moveTo>
                    <a:lnTo>
                      <a:pt x="546" y="173"/>
                    </a:lnTo>
                    <a:lnTo>
                      <a:pt x="546" y="0"/>
                    </a:lnTo>
                    <a:lnTo>
                      <a:pt x="527" y="19"/>
                    </a:lnTo>
                    <a:lnTo>
                      <a:pt x="527" y="156"/>
                    </a:lnTo>
                    <a:close/>
                    <a:moveTo>
                      <a:pt x="527" y="156"/>
                    </a:moveTo>
                    <a:lnTo>
                      <a:pt x="546" y="173"/>
                    </a:lnTo>
                    <a:lnTo>
                      <a:pt x="0" y="173"/>
                    </a:lnTo>
                    <a:lnTo>
                      <a:pt x="17" y="156"/>
                    </a:lnTo>
                    <a:lnTo>
                      <a:pt x="527" y="15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00" name="Freeform 235"/>
              <p:cNvSpPr>
                <a:spLocks noEditPoints="1"/>
              </p:cNvSpPr>
              <p:nvPr/>
            </p:nvSpPr>
            <p:spPr bwMode="auto">
              <a:xfrm>
                <a:off x="3499" y="3153"/>
                <a:ext cx="274" cy="86"/>
              </a:xfrm>
              <a:custGeom>
                <a:avLst/>
                <a:gdLst>
                  <a:gd name="T0" fmla="*/ 9 w 546"/>
                  <a:gd name="T1" fmla="*/ 0 h 173"/>
                  <a:gd name="T2" fmla="*/ 9 w 546"/>
                  <a:gd name="T3" fmla="*/ 0 h 173"/>
                  <a:gd name="T4" fmla="*/ 0 w 546"/>
                  <a:gd name="T5" fmla="*/ 0 h 173"/>
                  <a:gd name="T6" fmla="*/ 1 w 546"/>
                  <a:gd name="T7" fmla="*/ 0 h 173"/>
                  <a:gd name="T8" fmla="*/ 9 w 546"/>
                  <a:gd name="T9" fmla="*/ 0 h 173"/>
                  <a:gd name="T10" fmla="*/ 1 w 546"/>
                  <a:gd name="T11" fmla="*/ 2 h 173"/>
                  <a:gd name="T12" fmla="*/ 0 w 546"/>
                  <a:gd name="T13" fmla="*/ 2 h 173"/>
                  <a:gd name="T14" fmla="*/ 0 w 546"/>
                  <a:gd name="T15" fmla="*/ 0 h 173"/>
                  <a:gd name="T16" fmla="*/ 1 w 546"/>
                  <a:gd name="T17" fmla="*/ 0 h 173"/>
                  <a:gd name="T18" fmla="*/ 1 w 546"/>
                  <a:gd name="T19" fmla="*/ 2 h 17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546"/>
                  <a:gd name="T31" fmla="*/ 0 h 173"/>
                  <a:gd name="T32" fmla="*/ 546 w 546"/>
                  <a:gd name="T33" fmla="*/ 173 h 17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546" h="173">
                    <a:moveTo>
                      <a:pt x="537" y="10"/>
                    </a:moveTo>
                    <a:lnTo>
                      <a:pt x="546" y="0"/>
                    </a:lnTo>
                    <a:lnTo>
                      <a:pt x="0" y="0"/>
                    </a:lnTo>
                    <a:lnTo>
                      <a:pt x="9" y="10"/>
                    </a:lnTo>
                    <a:lnTo>
                      <a:pt x="537" y="10"/>
                    </a:lnTo>
                    <a:close/>
                    <a:moveTo>
                      <a:pt x="9" y="165"/>
                    </a:moveTo>
                    <a:lnTo>
                      <a:pt x="0" y="173"/>
                    </a:lnTo>
                    <a:lnTo>
                      <a:pt x="0" y="0"/>
                    </a:lnTo>
                    <a:lnTo>
                      <a:pt x="9" y="10"/>
                    </a:lnTo>
                    <a:lnTo>
                      <a:pt x="9" y="16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01" name="Freeform 236"/>
              <p:cNvSpPr>
                <a:spLocks noEditPoints="1"/>
              </p:cNvSpPr>
              <p:nvPr/>
            </p:nvSpPr>
            <p:spPr bwMode="auto">
              <a:xfrm>
                <a:off x="3504" y="3157"/>
                <a:ext cx="264" cy="78"/>
              </a:xfrm>
              <a:custGeom>
                <a:avLst/>
                <a:gdLst>
                  <a:gd name="T0" fmla="*/ 1 w 528"/>
                  <a:gd name="T1" fmla="*/ 3 h 155"/>
                  <a:gd name="T2" fmla="*/ 0 w 528"/>
                  <a:gd name="T3" fmla="*/ 3 h 155"/>
                  <a:gd name="T4" fmla="*/ 8 w 528"/>
                  <a:gd name="T5" fmla="*/ 3 h 155"/>
                  <a:gd name="T6" fmla="*/ 8 w 528"/>
                  <a:gd name="T7" fmla="*/ 3 h 155"/>
                  <a:gd name="T8" fmla="*/ 1 w 528"/>
                  <a:gd name="T9" fmla="*/ 3 h 155"/>
                  <a:gd name="T10" fmla="*/ 8 w 528"/>
                  <a:gd name="T11" fmla="*/ 1 h 155"/>
                  <a:gd name="T12" fmla="*/ 8 w 528"/>
                  <a:gd name="T13" fmla="*/ 0 h 155"/>
                  <a:gd name="T14" fmla="*/ 8 w 528"/>
                  <a:gd name="T15" fmla="*/ 3 h 155"/>
                  <a:gd name="T16" fmla="*/ 8 w 528"/>
                  <a:gd name="T17" fmla="*/ 3 h 155"/>
                  <a:gd name="T18" fmla="*/ 8 w 528"/>
                  <a:gd name="T19" fmla="*/ 1 h 15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528"/>
                  <a:gd name="T31" fmla="*/ 0 h 155"/>
                  <a:gd name="T32" fmla="*/ 528 w 528"/>
                  <a:gd name="T33" fmla="*/ 155 h 15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528" h="155">
                    <a:moveTo>
                      <a:pt x="6" y="149"/>
                    </a:moveTo>
                    <a:lnTo>
                      <a:pt x="0" y="155"/>
                    </a:lnTo>
                    <a:lnTo>
                      <a:pt x="528" y="155"/>
                    </a:lnTo>
                    <a:lnTo>
                      <a:pt x="522" y="149"/>
                    </a:lnTo>
                    <a:lnTo>
                      <a:pt x="6" y="149"/>
                    </a:lnTo>
                    <a:close/>
                    <a:moveTo>
                      <a:pt x="522" y="6"/>
                    </a:moveTo>
                    <a:lnTo>
                      <a:pt x="528" y="0"/>
                    </a:lnTo>
                    <a:lnTo>
                      <a:pt x="528" y="155"/>
                    </a:lnTo>
                    <a:lnTo>
                      <a:pt x="522" y="149"/>
                    </a:lnTo>
                    <a:lnTo>
                      <a:pt x="522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02" name="Freeform 237"/>
              <p:cNvSpPr>
                <a:spLocks/>
              </p:cNvSpPr>
              <p:nvPr/>
            </p:nvSpPr>
            <p:spPr bwMode="auto">
              <a:xfrm>
                <a:off x="3504" y="3157"/>
                <a:ext cx="264" cy="78"/>
              </a:xfrm>
              <a:custGeom>
                <a:avLst/>
                <a:gdLst>
                  <a:gd name="T0" fmla="*/ 0 w 528"/>
                  <a:gd name="T1" fmla="*/ 3 h 155"/>
                  <a:gd name="T2" fmla="*/ 0 w 528"/>
                  <a:gd name="T3" fmla="*/ 0 h 155"/>
                  <a:gd name="T4" fmla="*/ 8 w 528"/>
                  <a:gd name="T5" fmla="*/ 0 h 155"/>
                  <a:gd name="T6" fmla="*/ 8 w 528"/>
                  <a:gd name="T7" fmla="*/ 1 h 155"/>
                  <a:gd name="T8" fmla="*/ 1 w 528"/>
                  <a:gd name="T9" fmla="*/ 1 h 155"/>
                  <a:gd name="T10" fmla="*/ 1 w 528"/>
                  <a:gd name="T11" fmla="*/ 3 h 155"/>
                  <a:gd name="T12" fmla="*/ 0 w 528"/>
                  <a:gd name="T13" fmla="*/ 3 h 15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28"/>
                  <a:gd name="T22" fmla="*/ 0 h 155"/>
                  <a:gd name="T23" fmla="*/ 528 w 528"/>
                  <a:gd name="T24" fmla="*/ 155 h 15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28" h="155">
                    <a:moveTo>
                      <a:pt x="0" y="155"/>
                    </a:moveTo>
                    <a:lnTo>
                      <a:pt x="0" y="0"/>
                    </a:lnTo>
                    <a:lnTo>
                      <a:pt x="528" y="0"/>
                    </a:lnTo>
                    <a:lnTo>
                      <a:pt x="522" y="6"/>
                    </a:lnTo>
                    <a:lnTo>
                      <a:pt x="6" y="6"/>
                    </a:lnTo>
                    <a:lnTo>
                      <a:pt x="6" y="149"/>
                    </a:lnTo>
                    <a:lnTo>
                      <a:pt x="0" y="15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03" name="Rectangle 238"/>
              <p:cNvSpPr>
                <a:spLocks noChangeArrowheads="1"/>
              </p:cNvSpPr>
              <p:nvPr/>
            </p:nvSpPr>
            <p:spPr bwMode="auto">
              <a:xfrm>
                <a:off x="3508" y="3161"/>
                <a:ext cx="178" cy="69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04" name="Rectangle 239"/>
              <p:cNvSpPr>
                <a:spLocks noChangeArrowheads="1"/>
              </p:cNvSpPr>
              <p:nvPr/>
            </p:nvSpPr>
            <p:spPr bwMode="auto">
              <a:xfrm>
                <a:off x="3508" y="3157"/>
                <a:ext cx="160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800">
                    <a:solidFill>
                      <a:srgbClr val="000000"/>
                    </a:solidFill>
                    <a:latin typeface="Arial" charset="0"/>
                  </a:rPr>
                  <a:t>xxxxx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39105" name="Rectangle 240"/>
              <p:cNvSpPr>
                <a:spLocks noChangeArrowheads="1"/>
              </p:cNvSpPr>
              <p:nvPr/>
            </p:nvSpPr>
            <p:spPr bwMode="auto">
              <a:xfrm>
                <a:off x="3695" y="3161"/>
                <a:ext cx="69" cy="69"/>
              </a:xfrm>
              <a:prstGeom prst="rect">
                <a:avLst/>
              </a:prstGeom>
              <a:solidFill>
                <a:srgbClr val="FFFFFF"/>
              </a:solidFill>
              <a:ln w="317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06" name="Freeform 241"/>
              <p:cNvSpPr>
                <a:spLocks/>
              </p:cNvSpPr>
              <p:nvPr/>
            </p:nvSpPr>
            <p:spPr bwMode="auto">
              <a:xfrm>
                <a:off x="3695" y="3161"/>
                <a:ext cx="69" cy="69"/>
              </a:xfrm>
              <a:custGeom>
                <a:avLst/>
                <a:gdLst>
                  <a:gd name="T0" fmla="*/ 2 w 138"/>
                  <a:gd name="T1" fmla="*/ 0 h 138"/>
                  <a:gd name="T2" fmla="*/ 2 w 138"/>
                  <a:gd name="T3" fmla="*/ 1 h 138"/>
                  <a:gd name="T4" fmla="*/ 2 w 138"/>
                  <a:gd name="T5" fmla="*/ 2 h 138"/>
                  <a:gd name="T6" fmla="*/ 1 w 138"/>
                  <a:gd name="T7" fmla="*/ 2 h 138"/>
                  <a:gd name="T8" fmla="*/ 0 w 138"/>
                  <a:gd name="T9" fmla="*/ 2 h 138"/>
                  <a:gd name="T10" fmla="*/ 2 w 138"/>
                  <a:gd name="T11" fmla="*/ 2 h 138"/>
                  <a:gd name="T12" fmla="*/ 2 w 138"/>
                  <a:gd name="T13" fmla="*/ 0 h 13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8"/>
                  <a:gd name="T22" fmla="*/ 0 h 138"/>
                  <a:gd name="T23" fmla="*/ 138 w 138"/>
                  <a:gd name="T24" fmla="*/ 138 h 13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8" h="138">
                    <a:moveTo>
                      <a:pt x="138" y="0"/>
                    </a:moveTo>
                    <a:lnTo>
                      <a:pt x="119" y="19"/>
                    </a:lnTo>
                    <a:lnTo>
                      <a:pt x="119" y="120"/>
                    </a:lnTo>
                    <a:lnTo>
                      <a:pt x="17" y="120"/>
                    </a:lnTo>
                    <a:lnTo>
                      <a:pt x="0" y="138"/>
                    </a:lnTo>
                    <a:lnTo>
                      <a:pt x="138" y="138"/>
                    </a:lnTo>
                    <a:lnTo>
                      <a:pt x="138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07" name="Rectangle 242"/>
              <p:cNvSpPr>
                <a:spLocks noChangeArrowheads="1"/>
              </p:cNvSpPr>
              <p:nvPr/>
            </p:nvSpPr>
            <p:spPr bwMode="auto">
              <a:xfrm>
                <a:off x="3704" y="3171"/>
                <a:ext cx="50" cy="51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08" name="Freeform 243"/>
              <p:cNvSpPr>
                <a:spLocks/>
              </p:cNvSpPr>
              <p:nvPr/>
            </p:nvSpPr>
            <p:spPr bwMode="auto">
              <a:xfrm>
                <a:off x="3720" y="3187"/>
                <a:ext cx="22" cy="18"/>
              </a:xfrm>
              <a:custGeom>
                <a:avLst/>
                <a:gdLst>
                  <a:gd name="T0" fmla="*/ 1 w 44"/>
                  <a:gd name="T1" fmla="*/ 0 h 37"/>
                  <a:gd name="T2" fmla="*/ 1 w 44"/>
                  <a:gd name="T3" fmla="*/ 0 h 37"/>
                  <a:gd name="T4" fmla="*/ 0 w 44"/>
                  <a:gd name="T5" fmla="*/ 0 h 37"/>
                  <a:gd name="T6" fmla="*/ 1 w 44"/>
                  <a:gd name="T7" fmla="*/ 0 h 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4"/>
                  <a:gd name="T13" fmla="*/ 0 h 37"/>
                  <a:gd name="T14" fmla="*/ 44 w 44"/>
                  <a:gd name="T15" fmla="*/ 37 h 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4" h="37">
                    <a:moveTo>
                      <a:pt x="44" y="0"/>
                    </a:moveTo>
                    <a:lnTo>
                      <a:pt x="21" y="37"/>
                    </a:lnTo>
                    <a:lnTo>
                      <a:pt x="0" y="0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09" name="Freeform 244"/>
              <p:cNvSpPr>
                <a:spLocks/>
              </p:cNvSpPr>
              <p:nvPr/>
            </p:nvSpPr>
            <p:spPr bwMode="auto">
              <a:xfrm>
                <a:off x="3695" y="3161"/>
                <a:ext cx="69" cy="69"/>
              </a:xfrm>
              <a:custGeom>
                <a:avLst/>
                <a:gdLst>
                  <a:gd name="T0" fmla="*/ 2 w 138"/>
                  <a:gd name="T1" fmla="*/ 0 h 138"/>
                  <a:gd name="T2" fmla="*/ 2 w 138"/>
                  <a:gd name="T3" fmla="*/ 2 h 138"/>
                  <a:gd name="T4" fmla="*/ 0 w 138"/>
                  <a:gd name="T5" fmla="*/ 2 h 138"/>
                  <a:gd name="T6" fmla="*/ 1 w 138"/>
                  <a:gd name="T7" fmla="*/ 2 h 138"/>
                  <a:gd name="T8" fmla="*/ 2 w 138"/>
                  <a:gd name="T9" fmla="*/ 2 h 138"/>
                  <a:gd name="T10" fmla="*/ 2 w 138"/>
                  <a:gd name="T11" fmla="*/ 1 h 138"/>
                  <a:gd name="T12" fmla="*/ 2 w 138"/>
                  <a:gd name="T13" fmla="*/ 0 h 13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8"/>
                  <a:gd name="T22" fmla="*/ 0 h 138"/>
                  <a:gd name="T23" fmla="*/ 138 w 138"/>
                  <a:gd name="T24" fmla="*/ 138 h 13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8" h="138">
                    <a:moveTo>
                      <a:pt x="138" y="0"/>
                    </a:moveTo>
                    <a:lnTo>
                      <a:pt x="138" y="138"/>
                    </a:lnTo>
                    <a:lnTo>
                      <a:pt x="0" y="138"/>
                    </a:lnTo>
                    <a:lnTo>
                      <a:pt x="8" y="130"/>
                    </a:lnTo>
                    <a:lnTo>
                      <a:pt x="129" y="130"/>
                    </a:lnTo>
                    <a:lnTo>
                      <a:pt x="129" y="9"/>
                    </a:lnTo>
                    <a:lnTo>
                      <a:pt x="13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10" name="Freeform 245"/>
              <p:cNvSpPr>
                <a:spLocks/>
              </p:cNvSpPr>
              <p:nvPr/>
            </p:nvSpPr>
            <p:spPr bwMode="auto">
              <a:xfrm>
                <a:off x="3539" y="2410"/>
                <a:ext cx="59" cy="60"/>
              </a:xfrm>
              <a:custGeom>
                <a:avLst/>
                <a:gdLst>
                  <a:gd name="T0" fmla="*/ 0 w 119"/>
                  <a:gd name="T1" fmla="*/ 2 h 119"/>
                  <a:gd name="T2" fmla="*/ 0 w 119"/>
                  <a:gd name="T3" fmla="*/ 0 h 119"/>
                  <a:gd name="T4" fmla="*/ 0 w 119"/>
                  <a:gd name="T5" fmla="*/ 1 h 119"/>
                  <a:gd name="T6" fmla="*/ 0 w 119"/>
                  <a:gd name="T7" fmla="*/ 1 h 119"/>
                  <a:gd name="T8" fmla="*/ 0 w 119"/>
                  <a:gd name="T9" fmla="*/ 1 h 119"/>
                  <a:gd name="T10" fmla="*/ 0 w 119"/>
                  <a:gd name="T11" fmla="*/ 1 h 119"/>
                  <a:gd name="T12" fmla="*/ 0 w 119"/>
                  <a:gd name="T13" fmla="*/ 1 h 119"/>
                  <a:gd name="T14" fmla="*/ 0 w 119"/>
                  <a:gd name="T15" fmla="*/ 1 h 119"/>
                  <a:gd name="T16" fmla="*/ 0 w 119"/>
                  <a:gd name="T17" fmla="*/ 1 h 119"/>
                  <a:gd name="T18" fmla="*/ 0 w 119"/>
                  <a:gd name="T19" fmla="*/ 1 h 119"/>
                  <a:gd name="T20" fmla="*/ 1 w 119"/>
                  <a:gd name="T21" fmla="*/ 1 h 119"/>
                  <a:gd name="T22" fmla="*/ 1 w 119"/>
                  <a:gd name="T23" fmla="*/ 1 h 119"/>
                  <a:gd name="T24" fmla="*/ 1 w 119"/>
                  <a:gd name="T25" fmla="*/ 1 h 119"/>
                  <a:gd name="T26" fmla="*/ 1 w 119"/>
                  <a:gd name="T27" fmla="*/ 1 h 119"/>
                  <a:gd name="T28" fmla="*/ 1 w 119"/>
                  <a:gd name="T29" fmla="*/ 1 h 119"/>
                  <a:gd name="T30" fmla="*/ 1 w 119"/>
                  <a:gd name="T31" fmla="*/ 1 h 119"/>
                  <a:gd name="T32" fmla="*/ 1 w 119"/>
                  <a:gd name="T33" fmla="*/ 1 h 119"/>
                  <a:gd name="T34" fmla="*/ 1 w 119"/>
                  <a:gd name="T35" fmla="*/ 1 h 119"/>
                  <a:gd name="T36" fmla="*/ 1 w 119"/>
                  <a:gd name="T37" fmla="*/ 0 h 119"/>
                  <a:gd name="T38" fmla="*/ 0 w 119"/>
                  <a:gd name="T39" fmla="*/ 2 h 119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19"/>
                  <a:gd name="T61" fmla="*/ 0 h 119"/>
                  <a:gd name="T62" fmla="*/ 119 w 119"/>
                  <a:gd name="T63" fmla="*/ 119 h 119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19" h="119">
                    <a:moveTo>
                      <a:pt x="60" y="119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14" y="5"/>
                    </a:lnTo>
                    <a:lnTo>
                      <a:pt x="20" y="7"/>
                    </a:lnTo>
                    <a:lnTo>
                      <a:pt x="27" y="9"/>
                    </a:lnTo>
                    <a:lnTo>
                      <a:pt x="35" y="11"/>
                    </a:lnTo>
                    <a:lnTo>
                      <a:pt x="41" y="13"/>
                    </a:lnTo>
                    <a:lnTo>
                      <a:pt x="48" y="13"/>
                    </a:lnTo>
                    <a:lnTo>
                      <a:pt x="56" y="13"/>
                    </a:lnTo>
                    <a:lnTo>
                      <a:pt x="64" y="13"/>
                    </a:lnTo>
                    <a:lnTo>
                      <a:pt x="71" y="13"/>
                    </a:lnTo>
                    <a:lnTo>
                      <a:pt x="77" y="13"/>
                    </a:lnTo>
                    <a:lnTo>
                      <a:pt x="85" y="11"/>
                    </a:lnTo>
                    <a:lnTo>
                      <a:pt x="92" y="9"/>
                    </a:lnTo>
                    <a:lnTo>
                      <a:pt x="98" y="7"/>
                    </a:lnTo>
                    <a:lnTo>
                      <a:pt x="106" y="5"/>
                    </a:lnTo>
                    <a:lnTo>
                      <a:pt x="112" y="4"/>
                    </a:lnTo>
                    <a:lnTo>
                      <a:pt x="119" y="0"/>
                    </a:lnTo>
                    <a:lnTo>
                      <a:pt x="60" y="11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11" name="Line 246"/>
              <p:cNvSpPr>
                <a:spLocks noChangeShapeType="1"/>
              </p:cNvSpPr>
              <p:nvPr/>
            </p:nvSpPr>
            <p:spPr bwMode="auto">
              <a:xfrm>
                <a:off x="2928" y="2832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38947" name="Text Box 247"/>
            <p:cNvSpPr txBox="1">
              <a:spLocks noChangeArrowheads="1"/>
            </p:cNvSpPr>
            <p:nvPr/>
          </p:nvSpPr>
          <p:spPr bwMode="auto">
            <a:xfrm>
              <a:off x="1152" y="1008"/>
              <a:ext cx="302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olidFill>
                    <a:schemeClr val="accent2"/>
                  </a:solidFill>
                  <a:latin typeface="Arial" charset="0"/>
                  <a:cs typeface="Times New Roman" pitchFamily="18" charset="0"/>
                </a:rPr>
                <a:t>Where</a:t>
              </a:r>
              <a:r>
                <a:rPr lang="en-US" sz="2000">
                  <a:latin typeface="Arial" charset="0"/>
                  <a:cs typeface="Times New Roman" pitchFamily="18" charset="0"/>
                </a:rPr>
                <a:t> we measure = </a:t>
              </a:r>
              <a:r>
                <a:rPr lang="en-US" sz="2000" b="1">
                  <a:solidFill>
                    <a:srgbClr val="FF3300"/>
                  </a:solidFill>
                  <a:latin typeface="Arial" charset="0"/>
                  <a:cs typeface="Times New Roman" pitchFamily="18" charset="0"/>
                </a:rPr>
                <a:t>Task</a:t>
              </a:r>
              <a:r>
                <a:rPr lang="en-US" sz="2000" b="1">
                  <a:solidFill>
                    <a:schemeClr val="hlink"/>
                  </a:solidFill>
                  <a:latin typeface="Arial" charset="0"/>
                  <a:cs typeface="Times New Roman" pitchFamily="18" charset="0"/>
                </a:rPr>
                <a:t> </a:t>
              </a:r>
              <a:r>
                <a:rPr lang="en-US" sz="2000">
                  <a:latin typeface="Arial" charset="0"/>
                  <a:cs typeface="Times New Roman" pitchFamily="18" charset="0"/>
                </a:rPr>
                <a:t>Model</a:t>
              </a: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E1249-74C7-48C7-AE5E-70175C83D1C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848600" cy="838200"/>
          </a:xfrm>
        </p:spPr>
        <p:txBody>
          <a:bodyPr/>
          <a:lstStyle/>
          <a:p>
            <a:pPr eaLnBrk="1" hangingPunct="1"/>
            <a:r>
              <a:rPr lang="en-US" sz="3500"/>
              <a:t>Conceptual Assessment Framework (CAF)</a:t>
            </a:r>
          </a:p>
        </p:txBody>
      </p:sp>
      <p:sp>
        <p:nvSpPr>
          <p:cNvPr id="39940" name="Freeform 3"/>
          <p:cNvSpPr>
            <a:spLocks/>
          </p:cNvSpPr>
          <p:nvPr/>
        </p:nvSpPr>
        <p:spPr bwMode="auto">
          <a:xfrm>
            <a:off x="1589088" y="5834063"/>
            <a:ext cx="1428750" cy="57150"/>
          </a:xfrm>
          <a:custGeom>
            <a:avLst/>
            <a:gdLst>
              <a:gd name="T0" fmla="*/ 2147483647 w 1799"/>
              <a:gd name="T1" fmla="*/ 0 h 73"/>
              <a:gd name="T2" fmla="*/ 0 w 1799"/>
              <a:gd name="T3" fmla="*/ 0 h 73"/>
              <a:gd name="T4" fmla="*/ 2147483647 w 1799"/>
              <a:gd name="T5" fmla="*/ 2147483647 h 73"/>
              <a:gd name="T6" fmla="*/ 2147483647 w 1799"/>
              <a:gd name="T7" fmla="*/ 2147483647 h 73"/>
              <a:gd name="T8" fmla="*/ 2147483647 w 1799"/>
              <a:gd name="T9" fmla="*/ 0 h 7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99"/>
              <a:gd name="T16" fmla="*/ 0 h 73"/>
              <a:gd name="T17" fmla="*/ 1799 w 1799"/>
              <a:gd name="T18" fmla="*/ 73 h 7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99" h="73">
                <a:moveTo>
                  <a:pt x="1728" y="0"/>
                </a:moveTo>
                <a:lnTo>
                  <a:pt x="0" y="0"/>
                </a:lnTo>
                <a:lnTo>
                  <a:pt x="73" y="73"/>
                </a:lnTo>
                <a:lnTo>
                  <a:pt x="1799" y="73"/>
                </a:lnTo>
                <a:lnTo>
                  <a:pt x="1728" y="0"/>
                </a:lnTo>
                <a:close/>
              </a:path>
            </a:pathLst>
          </a:custGeom>
          <a:solidFill>
            <a:srgbClr val="C0C0C0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1" name="Freeform 4"/>
          <p:cNvSpPr>
            <a:spLocks/>
          </p:cNvSpPr>
          <p:nvPr/>
        </p:nvSpPr>
        <p:spPr bwMode="auto">
          <a:xfrm>
            <a:off x="2960688" y="4578350"/>
            <a:ext cx="57150" cy="1312863"/>
          </a:xfrm>
          <a:custGeom>
            <a:avLst/>
            <a:gdLst>
              <a:gd name="T0" fmla="*/ 2147483647 w 71"/>
              <a:gd name="T1" fmla="*/ 2147483647 h 1655"/>
              <a:gd name="T2" fmla="*/ 0 w 71"/>
              <a:gd name="T3" fmla="*/ 2147483647 h 1655"/>
              <a:gd name="T4" fmla="*/ 0 w 71"/>
              <a:gd name="T5" fmla="*/ 0 h 1655"/>
              <a:gd name="T6" fmla="*/ 2147483647 w 71"/>
              <a:gd name="T7" fmla="*/ 2147483647 h 1655"/>
              <a:gd name="T8" fmla="*/ 2147483647 w 71"/>
              <a:gd name="T9" fmla="*/ 2147483647 h 16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1"/>
              <a:gd name="T16" fmla="*/ 0 h 1655"/>
              <a:gd name="T17" fmla="*/ 71 w 71"/>
              <a:gd name="T18" fmla="*/ 1655 h 16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1" h="1655">
                <a:moveTo>
                  <a:pt x="71" y="1655"/>
                </a:moveTo>
                <a:lnTo>
                  <a:pt x="0" y="1582"/>
                </a:lnTo>
                <a:lnTo>
                  <a:pt x="0" y="0"/>
                </a:lnTo>
                <a:lnTo>
                  <a:pt x="71" y="73"/>
                </a:lnTo>
                <a:lnTo>
                  <a:pt x="71" y="1655"/>
                </a:lnTo>
                <a:close/>
              </a:path>
            </a:pathLst>
          </a:custGeom>
          <a:solidFill>
            <a:srgbClr val="C0C0C0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2" name="Rectangle 5"/>
          <p:cNvSpPr>
            <a:spLocks noChangeArrowheads="1"/>
          </p:cNvSpPr>
          <p:nvPr/>
        </p:nvSpPr>
        <p:spPr bwMode="auto">
          <a:xfrm>
            <a:off x="1589088" y="4578350"/>
            <a:ext cx="1371600" cy="1255713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3" name="Rectangle 6"/>
          <p:cNvSpPr>
            <a:spLocks noChangeArrowheads="1"/>
          </p:cNvSpPr>
          <p:nvPr/>
        </p:nvSpPr>
        <p:spPr bwMode="auto">
          <a:xfrm>
            <a:off x="1600200" y="4648200"/>
            <a:ext cx="1298575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Proficiency Model(s)</a:t>
            </a:r>
            <a:endParaRPr lang="en-US">
              <a:latin typeface="Tahoma" pitchFamily="34" charset="0"/>
            </a:endParaRPr>
          </a:p>
        </p:txBody>
      </p:sp>
      <p:sp>
        <p:nvSpPr>
          <p:cNvPr id="39944" name="Freeform 7"/>
          <p:cNvSpPr>
            <a:spLocks/>
          </p:cNvSpPr>
          <p:nvPr/>
        </p:nvSpPr>
        <p:spPr bwMode="auto">
          <a:xfrm>
            <a:off x="2247900" y="5056188"/>
            <a:ext cx="114300" cy="114300"/>
          </a:xfrm>
          <a:custGeom>
            <a:avLst/>
            <a:gdLst>
              <a:gd name="T0" fmla="*/ 0 w 144"/>
              <a:gd name="T1" fmla="*/ 2147483647 h 144"/>
              <a:gd name="T2" fmla="*/ 2147483647 w 144"/>
              <a:gd name="T3" fmla="*/ 2147483647 h 144"/>
              <a:gd name="T4" fmla="*/ 2147483647 w 144"/>
              <a:gd name="T5" fmla="*/ 2147483647 h 144"/>
              <a:gd name="T6" fmla="*/ 2147483647 w 144"/>
              <a:gd name="T7" fmla="*/ 2147483647 h 144"/>
              <a:gd name="T8" fmla="*/ 2147483647 w 144"/>
              <a:gd name="T9" fmla="*/ 2147483647 h 144"/>
              <a:gd name="T10" fmla="*/ 2147483647 w 144"/>
              <a:gd name="T11" fmla="*/ 0 h 144"/>
              <a:gd name="T12" fmla="*/ 2147483647 w 144"/>
              <a:gd name="T13" fmla="*/ 2147483647 h 144"/>
              <a:gd name="T14" fmla="*/ 2147483647 w 144"/>
              <a:gd name="T15" fmla="*/ 2147483647 h 144"/>
              <a:gd name="T16" fmla="*/ 2147483647 w 144"/>
              <a:gd name="T17" fmla="*/ 2147483647 h 144"/>
              <a:gd name="T18" fmla="*/ 2147483647 w 144"/>
              <a:gd name="T19" fmla="*/ 2147483647 h 144"/>
              <a:gd name="T20" fmla="*/ 2147483647 w 144"/>
              <a:gd name="T21" fmla="*/ 2147483647 h 144"/>
              <a:gd name="T22" fmla="*/ 2147483647 w 144"/>
              <a:gd name="T23" fmla="*/ 2147483647 h 144"/>
              <a:gd name="T24" fmla="*/ 2147483647 w 144"/>
              <a:gd name="T25" fmla="*/ 2147483647 h 144"/>
              <a:gd name="T26" fmla="*/ 2147483647 w 144"/>
              <a:gd name="T27" fmla="*/ 2147483647 h 144"/>
              <a:gd name="T28" fmla="*/ 2147483647 w 144"/>
              <a:gd name="T29" fmla="*/ 2147483647 h 144"/>
              <a:gd name="T30" fmla="*/ 2147483647 w 144"/>
              <a:gd name="T31" fmla="*/ 2147483647 h 144"/>
              <a:gd name="T32" fmla="*/ 2147483647 w 144"/>
              <a:gd name="T33" fmla="*/ 2147483647 h 144"/>
              <a:gd name="T34" fmla="*/ 2147483647 w 144"/>
              <a:gd name="T35" fmla="*/ 2147483647 h 144"/>
              <a:gd name="T36" fmla="*/ 2147483647 w 144"/>
              <a:gd name="T37" fmla="*/ 2147483647 h 144"/>
              <a:gd name="T38" fmla="*/ 2147483647 w 144"/>
              <a:gd name="T39" fmla="*/ 2147483647 h 144"/>
              <a:gd name="T40" fmla="*/ 0 w 144"/>
              <a:gd name="T41" fmla="*/ 2147483647 h 144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44"/>
              <a:gd name="T64" fmla="*/ 0 h 144"/>
              <a:gd name="T65" fmla="*/ 144 w 144"/>
              <a:gd name="T66" fmla="*/ 144 h 144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44" h="144">
                <a:moveTo>
                  <a:pt x="0" y="73"/>
                </a:moveTo>
                <a:lnTo>
                  <a:pt x="4" y="50"/>
                </a:lnTo>
                <a:lnTo>
                  <a:pt x="16" y="31"/>
                </a:lnTo>
                <a:lnTo>
                  <a:pt x="31" y="13"/>
                </a:lnTo>
                <a:lnTo>
                  <a:pt x="50" y="4"/>
                </a:lnTo>
                <a:lnTo>
                  <a:pt x="73" y="0"/>
                </a:lnTo>
                <a:lnTo>
                  <a:pt x="96" y="4"/>
                </a:lnTo>
                <a:lnTo>
                  <a:pt x="116" y="13"/>
                </a:lnTo>
                <a:lnTo>
                  <a:pt x="131" y="31"/>
                </a:lnTo>
                <a:lnTo>
                  <a:pt x="142" y="50"/>
                </a:lnTo>
                <a:lnTo>
                  <a:pt x="144" y="73"/>
                </a:lnTo>
                <a:lnTo>
                  <a:pt x="142" y="94"/>
                </a:lnTo>
                <a:lnTo>
                  <a:pt x="131" y="115"/>
                </a:lnTo>
                <a:lnTo>
                  <a:pt x="116" y="130"/>
                </a:lnTo>
                <a:lnTo>
                  <a:pt x="96" y="140"/>
                </a:lnTo>
                <a:lnTo>
                  <a:pt x="73" y="144"/>
                </a:lnTo>
                <a:lnTo>
                  <a:pt x="50" y="140"/>
                </a:lnTo>
                <a:lnTo>
                  <a:pt x="31" y="130"/>
                </a:lnTo>
                <a:lnTo>
                  <a:pt x="16" y="115"/>
                </a:lnTo>
                <a:lnTo>
                  <a:pt x="4" y="94"/>
                </a:lnTo>
                <a:lnTo>
                  <a:pt x="0" y="73"/>
                </a:lnTo>
                <a:close/>
              </a:path>
            </a:pathLst>
          </a:custGeom>
          <a:solidFill>
            <a:srgbClr val="008000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5" name="Freeform 8"/>
          <p:cNvSpPr>
            <a:spLocks/>
          </p:cNvSpPr>
          <p:nvPr/>
        </p:nvSpPr>
        <p:spPr bwMode="auto">
          <a:xfrm>
            <a:off x="2247900" y="5341938"/>
            <a:ext cx="114300" cy="114300"/>
          </a:xfrm>
          <a:custGeom>
            <a:avLst/>
            <a:gdLst>
              <a:gd name="T0" fmla="*/ 0 w 144"/>
              <a:gd name="T1" fmla="*/ 2147483647 h 144"/>
              <a:gd name="T2" fmla="*/ 2147483647 w 144"/>
              <a:gd name="T3" fmla="*/ 2147483647 h 144"/>
              <a:gd name="T4" fmla="*/ 2147483647 w 144"/>
              <a:gd name="T5" fmla="*/ 2147483647 h 144"/>
              <a:gd name="T6" fmla="*/ 2147483647 w 144"/>
              <a:gd name="T7" fmla="*/ 2147483647 h 144"/>
              <a:gd name="T8" fmla="*/ 2147483647 w 144"/>
              <a:gd name="T9" fmla="*/ 2147483647 h 144"/>
              <a:gd name="T10" fmla="*/ 2147483647 w 144"/>
              <a:gd name="T11" fmla="*/ 0 h 144"/>
              <a:gd name="T12" fmla="*/ 2147483647 w 144"/>
              <a:gd name="T13" fmla="*/ 2147483647 h 144"/>
              <a:gd name="T14" fmla="*/ 2147483647 w 144"/>
              <a:gd name="T15" fmla="*/ 2147483647 h 144"/>
              <a:gd name="T16" fmla="*/ 2147483647 w 144"/>
              <a:gd name="T17" fmla="*/ 2147483647 h 144"/>
              <a:gd name="T18" fmla="*/ 2147483647 w 144"/>
              <a:gd name="T19" fmla="*/ 2147483647 h 144"/>
              <a:gd name="T20" fmla="*/ 2147483647 w 144"/>
              <a:gd name="T21" fmla="*/ 2147483647 h 144"/>
              <a:gd name="T22" fmla="*/ 2147483647 w 144"/>
              <a:gd name="T23" fmla="*/ 2147483647 h 144"/>
              <a:gd name="T24" fmla="*/ 2147483647 w 144"/>
              <a:gd name="T25" fmla="*/ 2147483647 h 144"/>
              <a:gd name="T26" fmla="*/ 2147483647 w 144"/>
              <a:gd name="T27" fmla="*/ 2147483647 h 144"/>
              <a:gd name="T28" fmla="*/ 2147483647 w 144"/>
              <a:gd name="T29" fmla="*/ 2147483647 h 144"/>
              <a:gd name="T30" fmla="*/ 2147483647 w 144"/>
              <a:gd name="T31" fmla="*/ 2147483647 h 144"/>
              <a:gd name="T32" fmla="*/ 2147483647 w 144"/>
              <a:gd name="T33" fmla="*/ 2147483647 h 144"/>
              <a:gd name="T34" fmla="*/ 2147483647 w 144"/>
              <a:gd name="T35" fmla="*/ 2147483647 h 144"/>
              <a:gd name="T36" fmla="*/ 2147483647 w 144"/>
              <a:gd name="T37" fmla="*/ 2147483647 h 144"/>
              <a:gd name="T38" fmla="*/ 2147483647 w 144"/>
              <a:gd name="T39" fmla="*/ 2147483647 h 144"/>
              <a:gd name="T40" fmla="*/ 0 w 144"/>
              <a:gd name="T41" fmla="*/ 2147483647 h 144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44"/>
              <a:gd name="T64" fmla="*/ 0 h 144"/>
              <a:gd name="T65" fmla="*/ 144 w 144"/>
              <a:gd name="T66" fmla="*/ 144 h 144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44" h="144">
                <a:moveTo>
                  <a:pt x="0" y="71"/>
                </a:moveTo>
                <a:lnTo>
                  <a:pt x="4" y="50"/>
                </a:lnTo>
                <a:lnTo>
                  <a:pt x="16" y="29"/>
                </a:lnTo>
                <a:lnTo>
                  <a:pt x="31" y="14"/>
                </a:lnTo>
                <a:lnTo>
                  <a:pt x="50" y="4"/>
                </a:lnTo>
                <a:lnTo>
                  <a:pt x="73" y="0"/>
                </a:lnTo>
                <a:lnTo>
                  <a:pt x="96" y="4"/>
                </a:lnTo>
                <a:lnTo>
                  <a:pt x="116" y="14"/>
                </a:lnTo>
                <a:lnTo>
                  <a:pt x="131" y="29"/>
                </a:lnTo>
                <a:lnTo>
                  <a:pt x="142" y="50"/>
                </a:lnTo>
                <a:lnTo>
                  <a:pt x="144" y="71"/>
                </a:lnTo>
                <a:lnTo>
                  <a:pt x="142" y="94"/>
                </a:lnTo>
                <a:lnTo>
                  <a:pt x="131" y="114"/>
                </a:lnTo>
                <a:lnTo>
                  <a:pt x="116" y="131"/>
                </a:lnTo>
                <a:lnTo>
                  <a:pt x="96" y="140"/>
                </a:lnTo>
                <a:lnTo>
                  <a:pt x="73" y="144"/>
                </a:lnTo>
                <a:lnTo>
                  <a:pt x="50" y="140"/>
                </a:lnTo>
                <a:lnTo>
                  <a:pt x="31" y="131"/>
                </a:lnTo>
                <a:lnTo>
                  <a:pt x="16" y="114"/>
                </a:lnTo>
                <a:lnTo>
                  <a:pt x="4" y="94"/>
                </a:lnTo>
                <a:lnTo>
                  <a:pt x="0" y="71"/>
                </a:lnTo>
                <a:close/>
              </a:path>
            </a:pathLst>
          </a:custGeom>
          <a:solidFill>
            <a:srgbClr val="008000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6" name="Freeform 9"/>
          <p:cNvSpPr>
            <a:spLocks/>
          </p:cNvSpPr>
          <p:nvPr/>
        </p:nvSpPr>
        <p:spPr bwMode="auto">
          <a:xfrm>
            <a:off x="2647950" y="5056188"/>
            <a:ext cx="114300" cy="114300"/>
          </a:xfrm>
          <a:custGeom>
            <a:avLst/>
            <a:gdLst>
              <a:gd name="T0" fmla="*/ 0 w 144"/>
              <a:gd name="T1" fmla="*/ 2147483647 h 144"/>
              <a:gd name="T2" fmla="*/ 2147483647 w 144"/>
              <a:gd name="T3" fmla="*/ 2147483647 h 144"/>
              <a:gd name="T4" fmla="*/ 2147483647 w 144"/>
              <a:gd name="T5" fmla="*/ 2147483647 h 144"/>
              <a:gd name="T6" fmla="*/ 2147483647 w 144"/>
              <a:gd name="T7" fmla="*/ 2147483647 h 144"/>
              <a:gd name="T8" fmla="*/ 2147483647 w 144"/>
              <a:gd name="T9" fmla="*/ 2147483647 h 144"/>
              <a:gd name="T10" fmla="*/ 2147483647 w 144"/>
              <a:gd name="T11" fmla="*/ 0 h 144"/>
              <a:gd name="T12" fmla="*/ 2147483647 w 144"/>
              <a:gd name="T13" fmla="*/ 2147483647 h 144"/>
              <a:gd name="T14" fmla="*/ 2147483647 w 144"/>
              <a:gd name="T15" fmla="*/ 2147483647 h 144"/>
              <a:gd name="T16" fmla="*/ 2147483647 w 144"/>
              <a:gd name="T17" fmla="*/ 2147483647 h 144"/>
              <a:gd name="T18" fmla="*/ 2147483647 w 144"/>
              <a:gd name="T19" fmla="*/ 2147483647 h 144"/>
              <a:gd name="T20" fmla="*/ 2147483647 w 144"/>
              <a:gd name="T21" fmla="*/ 2147483647 h 144"/>
              <a:gd name="T22" fmla="*/ 2147483647 w 144"/>
              <a:gd name="T23" fmla="*/ 2147483647 h 144"/>
              <a:gd name="T24" fmla="*/ 2147483647 w 144"/>
              <a:gd name="T25" fmla="*/ 2147483647 h 144"/>
              <a:gd name="T26" fmla="*/ 2147483647 w 144"/>
              <a:gd name="T27" fmla="*/ 2147483647 h 144"/>
              <a:gd name="T28" fmla="*/ 2147483647 w 144"/>
              <a:gd name="T29" fmla="*/ 2147483647 h 144"/>
              <a:gd name="T30" fmla="*/ 2147483647 w 144"/>
              <a:gd name="T31" fmla="*/ 2147483647 h 144"/>
              <a:gd name="T32" fmla="*/ 2147483647 w 144"/>
              <a:gd name="T33" fmla="*/ 2147483647 h 144"/>
              <a:gd name="T34" fmla="*/ 2147483647 w 144"/>
              <a:gd name="T35" fmla="*/ 2147483647 h 144"/>
              <a:gd name="T36" fmla="*/ 2147483647 w 144"/>
              <a:gd name="T37" fmla="*/ 2147483647 h 144"/>
              <a:gd name="T38" fmla="*/ 2147483647 w 144"/>
              <a:gd name="T39" fmla="*/ 2147483647 h 144"/>
              <a:gd name="T40" fmla="*/ 0 w 144"/>
              <a:gd name="T41" fmla="*/ 2147483647 h 144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44"/>
              <a:gd name="T64" fmla="*/ 0 h 144"/>
              <a:gd name="T65" fmla="*/ 144 w 144"/>
              <a:gd name="T66" fmla="*/ 144 h 144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44" h="144">
                <a:moveTo>
                  <a:pt x="0" y="73"/>
                </a:moveTo>
                <a:lnTo>
                  <a:pt x="4" y="50"/>
                </a:lnTo>
                <a:lnTo>
                  <a:pt x="13" y="31"/>
                </a:lnTo>
                <a:lnTo>
                  <a:pt x="29" y="13"/>
                </a:lnTo>
                <a:lnTo>
                  <a:pt x="50" y="4"/>
                </a:lnTo>
                <a:lnTo>
                  <a:pt x="73" y="0"/>
                </a:lnTo>
                <a:lnTo>
                  <a:pt x="94" y="4"/>
                </a:lnTo>
                <a:lnTo>
                  <a:pt x="115" y="13"/>
                </a:lnTo>
                <a:lnTo>
                  <a:pt x="130" y="31"/>
                </a:lnTo>
                <a:lnTo>
                  <a:pt x="140" y="50"/>
                </a:lnTo>
                <a:lnTo>
                  <a:pt x="144" y="73"/>
                </a:lnTo>
                <a:lnTo>
                  <a:pt x="140" y="94"/>
                </a:lnTo>
                <a:lnTo>
                  <a:pt x="130" y="115"/>
                </a:lnTo>
                <a:lnTo>
                  <a:pt x="115" y="130"/>
                </a:lnTo>
                <a:lnTo>
                  <a:pt x="94" y="140"/>
                </a:lnTo>
                <a:lnTo>
                  <a:pt x="73" y="144"/>
                </a:lnTo>
                <a:lnTo>
                  <a:pt x="50" y="140"/>
                </a:lnTo>
                <a:lnTo>
                  <a:pt x="29" y="130"/>
                </a:lnTo>
                <a:lnTo>
                  <a:pt x="13" y="115"/>
                </a:lnTo>
                <a:lnTo>
                  <a:pt x="4" y="94"/>
                </a:lnTo>
                <a:lnTo>
                  <a:pt x="0" y="73"/>
                </a:lnTo>
                <a:close/>
              </a:path>
            </a:pathLst>
          </a:custGeom>
          <a:solidFill>
            <a:srgbClr val="008000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7" name="Freeform 10"/>
          <p:cNvSpPr>
            <a:spLocks/>
          </p:cNvSpPr>
          <p:nvPr/>
        </p:nvSpPr>
        <p:spPr bwMode="auto">
          <a:xfrm>
            <a:off x="2647950" y="5227638"/>
            <a:ext cx="114300" cy="114300"/>
          </a:xfrm>
          <a:custGeom>
            <a:avLst/>
            <a:gdLst>
              <a:gd name="T0" fmla="*/ 0 w 144"/>
              <a:gd name="T1" fmla="*/ 2147483647 h 143"/>
              <a:gd name="T2" fmla="*/ 2147483647 w 144"/>
              <a:gd name="T3" fmla="*/ 2147483647 h 143"/>
              <a:gd name="T4" fmla="*/ 2147483647 w 144"/>
              <a:gd name="T5" fmla="*/ 2147483647 h 143"/>
              <a:gd name="T6" fmla="*/ 2147483647 w 144"/>
              <a:gd name="T7" fmla="*/ 2147483647 h 143"/>
              <a:gd name="T8" fmla="*/ 2147483647 w 144"/>
              <a:gd name="T9" fmla="*/ 2147483647 h 143"/>
              <a:gd name="T10" fmla="*/ 2147483647 w 144"/>
              <a:gd name="T11" fmla="*/ 0 h 143"/>
              <a:gd name="T12" fmla="*/ 2147483647 w 144"/>
              <a:gd name="T13" fmla="*/ 2147483647 h 143"/>
              <a:gd name="T14" fmla="*/ 2147483647 w 144"/>
              <a:gd name="T15" fmla="*/ 2147483647 h 143"/>
              <a:gd name="T16" fmla="*/ 2147483647 w 144"/>
              <a:gd name="T17" fmla="*/ 2147483647 h 143"/>
              <a:gd name="T18" fmla="*/ 2147483647 w 144"/>
              <a:gd name="T19" fmla="*/ 2147483647 h 143"/>
              <a:gd name="T20" fmla="*/ 2147483647 w 144"/>
              <a:gd name="T21" fmla="*/ 2147483647 h 143"/>
              <a:gd name="T22" fmla="*/ 2147483647 w 144"/>
              <a:gd name="T23" fmla="*/ 2147483647 h 143"/>
              <a:gd name="T24" fmla="*/ 2147483647 w 144"/>
              <a:gd name="T25" fmla="*/ 2147483647 h 143"/>
              <a:gd name="T26" fmla="*/ 2147483647 w 144"/>
              <a:gd name="T27" fmla="*/ 2147483647 h 143"/>
              <a:gd name="T28" fmla="*/ 2147483647 w 144"/>
              <a:gd name="T29" fmla="*/ 2147483647 h 143"/>
              <a:gd name="T30" fmla="*/ 2147483647 w 144"/>
              <a:gd name="T31" fmla="*/ 2147483647 h 143"/>
              <a:gd name="T32" fmla="*/ 2147483647 w 144"/>
              <a:gd name="T33" fmla="*/ 2147483647 h 143"/>
              <a:gd name="T34" fmla="*/ 2147483647 w 144"/>
              <a:gd name="T35" fmla="*/ 2147483647 h 143"/>
              <a:gd name="T36" fmla="*/ 2147483647 w 144"/>
              <a:gd name="T37" fmla="*/ 2147483647 h 143"/>
              <a:gd name="T38" fmla="*/ 2147483647 w 144"/>
              <a:gd name="T39" fmla="*/ 2147483647 h 143"/>
              <a:gd name="T40" fmla="*/ 0 w 144"/>
              <a:gd name="T41" fmla="*/ 2147483647 h 14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44"/>
              <a:gd name="T64" fmla="*/ 0 h 143"/>
              <a:gd name="T65" fmla="*/ 144 w 144"/>
              <a:gd name="T66" fmla="*/ 143 h 14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44" h="143">
                <a:moveTo>
                  <a:pt x="0" y="71"/>
                </a:moveTo>
                <a:lnTo>
                  <a:pt x="4" y="49"/>
                </a:lnTo>
                <a:lnTo>
                  <a:pt x="13" y="28"/>
                </a:lnTo>
                <a:lnTo>
                  <a:pt x="29" y="13"/>
                </a:lnTo>
                <a:lnTo>
                  <a:pt x="50" y="3"/>
                </a:lnTo>
                <a:lnTo>
                  <a:pt x="73" y="0"/>
                </a:lnTo>
                <a:lnTo>
                  <a:pt x="94" y="3"/>
                </a:lnTo>
                <a:lnTo>
                  <a:pt x="115" y="13"/>
                </a:lnTo>
                <a:lnTo>
                  <a:pt x="130" y="28"/>
                </a:lnTo>
                <a:lnTo>
                  <a:pt x="140" y="49"/>
                </a:lnTo>
                <a:lnTo>
                  <a:pt x="144" y="71"/>
                </a:lnTo>
                <a:lnTo>
                  <a:pt x="140" y="94"/>
                </a:lnTo>
                <a:lnTo>
                  <a:pt x="130" y="113"/>
                </a:lnTo>
                <a:lnTo>
                  <a:pt x="115" y="130"/>
                </a:lnTo>
                <a:lnTo>
                  <a:pt x="94" y="140"/>
                </a:lnTo>
                <a:lnTo>
                  <a:pt x="73" y="143"/>
                </a:lnTo>
                <a:lnTo>
                  <a:pt x="50" y="140"/>
                </a:lnTo>
                <a:lnTo>
                  <a:pt x="29" y="130"/>
                </a:lnTo>
                <a:lnTo>
                  <a:pt x="13" y="113"/>
                </a:lnTo>
                <a:lnTo>
                  <a:pt x="4" y="94"/>
                </a:lnTo>
                <a:lnTo>
                  <a:pt x="0" y="71"/>
                </a:lnTo>
                <a:close/>
              </a:path>
            </a:pathLst>
          </a:custGeom>
          <a:solidFill>
            <a:srgbClr val="008000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8" name="Freeform 11"/>
          <p:cNvSpPr>
            <a:spLocks/>
          </p:cNvSpPr>
          <p:nvPr/>
        </p:nvSpPr>
        <p:spPr bwMode="auto">
          <a:xfrm>
            <a:off x="2476500" y="5341938"/>
            <a:ext cx="114300" cy="114300"/>
          </a:xfrm>
          <a:custGeom>
            <a:avLst/>
            <a:gdLst>
              <a:gd name="T0" fmla="*/ 0 w 146"/>
              <a:gd name="T1" fmla="*/ 2147483647 h 144"/>
              <a:gd name="T2" fmla="*/ 2147483647 w 146"/>
              <a:gd name="T3" fmla="*/ 2147483647 h 144"/>
              <a:gd name="T4" fmla="*/ 2147483647 w 146"/>
              <a:gd name="T5" fmla="*/ 2147483647 h 144"/>
              <a:gd name="T6" fmla="*/ 2147483647 w 146"/>
              <a:gd name="T7" fmla="*/ 2147483647 h 144"/>
              <a:gd name="T8" fmla="*/ 2147483647 w 146"/>
              <a:gd name="T9" fmla="*/ 2147483647 h 144"/>
              <a:gd name="T10" fmla="*/ 2147483647 w 146"/>
              <a:gd name="T11" fmla="*/ 0 h 144"/>
              <a:gd name="T12" fmla="*/ 2147483647 w 146"/>
              <a:gd name="T13" fmla="*/ 2147483647 h 144"/>
              <a:gd name="T14" fmla="*/ 2147483647 w 146"/>
              <a:gd name="T15" fmla="*/ 2147483647 h 144"/>
              <a:gd name="T16" fmla="*/ 2147483647 w 146"/>
              <a:gd name="T17" fmla="*/ 2147483647 h 144"/>
              <a:gd name="T18" fmla="*/ 2147483647 w 146"/>
              <a:gd name="T19" fmla="*/ 2147483647 h 144"/>
              <a:gd name="T20" fmla="*/ 2147483647 w 146"/>
              <a:gd name="T21" fmla="*/ 2147483647 h 144"/>
              <a:gd name="T22" fmla="*/ 2147483647 w 146"/>
              <a:gd name="T23" fmla="*/ 2147483647 h 144"/>
              <a:gd name="T24" fmla="*/ 2147483647 w 146"/>
              <a:gd name="T25" fmla="*/ 2147483647 h 144"/>
              <a:gd name="T26" fmla="*/ 2147483647 w 146"/>
              <a:gd name="T27" fmla="*/ 2147483647 h 144"/>
              <a:gd name="T28" fmla="*/ 2147483647 w 146"/>
              <a:gd name="T29" fmla="*/ 2147483647 h 144"/>
              <a:gd name="T30" fmla="*/ 2147483647 w 146"/>
              <a:gd name="T31" fmla="*/ 2147483647 h 144"/>
              <a:gd name="T32" fmla="*/ 2147483647 w 146"/>
              <a:gd name="T33" fmla="*/ 2147483647 h 144"/>
              <a:gd name="T34" fmla="*/ 2147483647 w 146"/>
              <a:gd name="T35" fmla="*/ 2147483647 h 144"/>
              <a:gd name="T36" fmla="*/ 2147483647 w 146"/>
              <a:gd name="T37" fmla="*/ 2147483647 h 144"/>
              <a:gd name="T38" fmla="*/ 2147483647 w 146"/>
              <a:gd name="T39" fmla="*/ 2147483647 h 144"/>
              <a:gd name="T40" fmla="*/ 0 w 146"/>
              <a:gd name="T41" fmla="*/ 2147483647 h 144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46"/>
              <a:gd name="T64" fmla="*/ 0 h 144"/>
              <a:gd name="T65" fmla="*/ 146 w 146"/>
              <a:gd name="T66" fmla="*/ 144 h 144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46" h="144">
                <a:moveTo>
                  <a:pt x="0" y="71"/>
                </a:moveTo>
                <a:lnTo>
                  <a:pt x="4" y="50"/>
                </a:lnTo>
                <a:lnTo>
                  <a:pt x="15" y="29"/>
                </a:lnTo>
                <a:lnTo>
                  <a:pt x="31" y="14"/>
                </a:lnTo>
                <a:lnTo>
                  <a:pt x="50" y="4"/>
                </a:lnTo>
                <a:lnTo>
                  <a:pt x="73" y="0"/>
                </a:lnTo>
                <a:lnTo>
                  <a:pt x="96" y="4"/>
                </a:lnTo>
                <a:lnTo>
                  <a:pt x="115" y="14"/>
                </a:lnTo>
                <a:lnTo>
                  <a:pt x="131" y="29"/>
                </a:lnTo>
                <a:lnTo>
                  <a:pt x="142" y="50"/>
                </a:lnTo>
                <a:lnTo>
                  <a:pt x="146" y="71"/>
                </a:lnTo>
                <a:lnTo>
                  <a:pt x="142" y="94"/>
                </a:lnTo>
                <a:lnTo>
                  <a:pt x="131" y="114"/>
                </a:lnTo>
                <a:lnTo>
                  <a:pt x="115" y="131"/>
                </a:lnTo>
                <a:lnTo>
                  <a:pt x="96" y="140"/>
                </a:lnTo>
                <a:lnTo>
                  <a:pt x="73" y="144"/>
                </a:lnTo>
                <a:lnTo>
                  <a:pt x="50" y="140"/>
                </a:lnTo>
                <a:lnTo>
                  <a:pt x="31" y="131"/>
                </a:lnTo>
                <a:lnTo>
                  <a:pt x="15" y="114"/>
                </a:lnTo>
                <a:lnTo>
                  <a:pt x="4" y="94"/>
                </a:lnTo>
                <a:lnTo>
                  <a:pt x="0" y="71"/>
                </a:lnTo>
                <a:close/>
              </a:path>
            </a:pathLst>
          </a:custGeom>
          <a:solidFill>
            <a:srgbClr val="008000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9" name="Line 12"/>
          <p:cNvSpPr>
            <a:spLocks noChangeShapeType="1"/>
          </p:cNvSpPr>
          <p:nvPr/>
        </p:nvSpPr>
        <p:spPr bwMode="auto">
          <a:xfrm>
            <a:off x="2362200" y="5113338"/>
            <a:ext cx="231775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0" name="Freeform 13"/>
          <p:cNvSpPr>
            <a:spLocks/>
          </p:cNvSpPr>
          <p:nvPr/>
        </p:nvSpPr>
        <p:spPr bwMode="auto">
          <a:xfrm>
            <a:off x="2578100" y="5078413"/>
            <a:ext cx="69850" cy="69850"/>
          </a:xfrm>
          <a:custGeom>
            <a:avLst/>
            <a:gdLst>
              <a:gd name="T0" fmla="*/ 2147483647 w 88"/>
              <a:gd name="T1" fmla="*/ 2147483647 h 88"/>
              <a:gd name="T2" fmla="*/ 0 w 88"/>
              <a:gd name="T3" fmla="*/ 2147483647 h 88"/>
              <a:gd name="T4" fmla="*/ 2147483647 w 88"/>
              <a:gd name="T5" fmla="*/ 2147483647 h 88"/>
              <a:gd name="T6" fmla="*/ 2147483647 w 88"/>
              <a:gd name="T7" fmla="*/ 2147483647 h 88"/>
              <a:gd name="T8" fmla="*/ 2147483647 w 88"/>
              <a:gd name="T9" fmla="*/ 2147483647 h 88"/>
              <a:gd name="T10" fmla="*/ 2147483647 w 88"/>
              <a:gd name="T11" fmla="*/ 2147483647 h 88"/>
              <a:gd name="T12" fmla="*/ 2147483647 w 88"/>
              <a:gd name="T13" fmla="*/ 2147483647 h 88"/>
              <a:gd name="T14" fmla="*/ 2147483647 w 88"/>
              <a:gd name="T15" fmla="*/ 2147483647 h 88"/>
              <a:gd name="T16" fmla="*/ 2147483647 w 88"/>
              <a:gd name="T17" fmla="*/ 2147483647 h 88"/>
              <a:gd name="T18" fmla="*/ 2147483647 w 88"/>
              <a:gd name="T19" fmla="*/ 2147483647 h 88"/>
              <a:gd name="T20" fmla="*/ 2147483647 w 88"/>
              <a:gd name="T21" fmla="*/ 2147483647 h 88"/>
              <a:gd name="T22" fmla="*/ 2147483647 w 88"/>
              <a:gd name="T23" fmla="*/ 2147483647 h 88"/>
              <a:gd name="T24" fmla="*/ 2147483647 w 88"/>
              <a:gd name="T25" fmla="*/ 2147483647 h 88"/>
              <a:gd name="T26" fmla="*/ 2147483647 w 88"/>
              <a:gd name="T27" fmla="*/ 2147483647 h 88"/>
              <a:gd name="T28" fmla="*/ 2147483647 w 88"/>
              <a:gd name="T29" fmla="*/ 2147483647 h 88"/>
              <a:gd name="T30" fmla="*/ 2147483647 w 88"/>
              <a:gd name="T31" fmla="*/ 2147483647 h 88"/>
              <a:gd name="T32" fmla="*/ 2147483647 w 88"/>
              <a:gd name="T33" fmla="*/ 2147483647 h 88"/>
              <a:gd name="T34" fmla="*/ 2147483647 w 88"/>
              <a:gd name="T35" fmla="*/ 2147483647 h 88"/>
              <a:gd name="T36" fmla="*/ 0 w 88"/>
              <a:gd name="T37" fmla="*/ 0 h 88"/>
              <a:gd name="T38" fmla="*/ 2147483647 w 88"/>
              <a:gd name="T39" fmla="*/ 2147483647 h 8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88"/>
              <a:gd name="T61" fmla="*/ 0 h 88"/>
              <a:gd name="T62" fmla="*/ 88 w 88"/>
              <a:gd name="T63" fmla="*/ 88 h 88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88" h="88">
                <a:moveTo>
                  <a:pt x="88" y="44"/>
                </a:moveTo>
                <a:lnTo>
                  <a:pt x="0" y="88"/>
                </a:lnTo>
                <a:lnTo>
                  <a:pt x="2" y="82"/>
                </a:lnTo>
                <a:lnTo>
                  <a:pt x="3" y="78"/>
                </a:lnTo>
                <a:lnTo>
                  <a:pt x="5" y="73"/>
                </a:lnTo>
                <a:lnTo>
                  <a:pt x="7" y="67"/>
                </a:lnTo>
                <a:lnTo>
                  <a:pt x="9" y="63"/>
                </a:lnTo>
                <a:lnTo>
                  <a:pt x="9" y="57"/>
                </a:lnTo>
                <a:lnTo>
                  <a:pt x="9" y="51"/>
                </a:lnTo>
                <a:lnTo>
                  <a:pt x="9" y="46"/>
                </a:lnTo>
                <a:lnTo>
                  <a:pt x="9" y="40"/>
                </a:lnTo>
                <a:lnTo>
                  <a:pt x="9" y="36"/>
                </a:lnTo>
                <a:lnTo>
                  <a:pt x="9" y="30"/>
                </a:lnTo>
                <a:lnTo>
                  <a:pt x="9" y="25"/>
                </a:lnTo>
                <a:lnTo>
                  <a:pt x="7" y="19"/>
                </a:lnTo>
                <a:lnTo>
                  <a:pt x="5" y="15"/>
                </a:lnTo>
                <a:lnTo>
                  <a:pt x="3" y="9"/>
                </a:lnTo>
                <a:lnTo>
                  <a:pt x="2" y="3"/>
                </a:lnTo>
                <a:lnTo>
                  <a:pt x="0" y="0"/>
                </a:lnTo>
                <a:lnTo>
                  <a:pt x="88" y="4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1" name="Line 14"/>
          <p:cNvSpPr>
            <a:spLocks noChangeShapeType="1"/>
          </p:cNvSpPr>
          <p:nvPr/>
        </p:nvSpPr>
        <p:spPr bwMode="auto">
          <a:xfrm>
            <a:off x="2305050" y="5170488"/>
            <a:ext cx="1588" cy="1190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2" name="Freeform 15"/>
          <p:cNvSpPr>
            <a:spLocks/>
          </p:cNvSpPr>
          <p:nvPr/>
        </p:nvSpPr>
        <p:spPr bwMode="auto">
          <a:xfrm>
            <a:off x="2270125" y="5272088"/>
            <a:ext cx="69850" cy="69850"/>
          </a:xfrm>
          <a:custGeom>
            <a:avLst/>
            <a:gdLst>
              <a:gd name="T0" fmla="*/ 2147483647 w 88"/>
              <a:gd name="T1" fmla="*/ 2147483647 h 88"/>
              <a:gd name="T2" fmla="*/ 0 w 88"/>
              <a:gd name="T3" fmla="*/ 0 h 88"/>
              <a:gd name="T4" fmla="*/ 2147483647 w 88"/>
              <a:gd name="T5" fmla="*/ 2147483647 h 88"/>
              <a:gd name="T6" fmla="*/ 2147483647 w 88"/>
              <a:gd name="T7" fmla="*/ 2147483647 h 88"/>
              <a:gd name="T8" fmla="*/ 2147483647 w 88"/>
              <a:gd name="T9" fmla="*/ 2147483647 h 88"/>
              <a:gd name="T10" fmla="*/ 2147483647 w 88"/>
              <a:gd name="T11" fmla="*/ 2147483647 h 88"/>
              <a:gd name="T12" fmla="*/ 2147483647 w 88"/>
              <a:gd name="T13" fmla="*/ 2147483647 h 88"/>
              <a:gd name="T14" fmla="*/ 2147483647 w 88"/>
              <a:gd name="T15" fmla="*/ 2147483647 h 88"/>
              <a:gd name="T16" fmla="*/ 2147483647 w 88"/>
              <a:gd name="T17" fmla="*/ 2147483647 h 88"/>
              <a:gd name="T18" fmla="*/ 2147483647 w 88"/>
              <a:gd name="T19" fmla="*/ 2147483647 h 88"/>
              <a:gd name="T20" fmla="*/ 2147483647 w 88"/>
              <a:gd name="T21" fmla="*/ 2147483647 h 88"/>
              <a:gd name="T22" fmla="*/ 2147483647 w 88"/>
              <a:gd name="T23" fmla="*/ 2147483647 h 88"/>
              <a:gd name="T24" fmla="*/ 2147483647 w 88"/>
              <a:gd name="T25" fmla="*/ 2147483647 h 88"/>
              <a:gd name="T26" fmla="*/ 2147483647 w 88"/>
              <a:gd name="T27" fmla="*/ 2147483647 h 88"/>
              <a:gd name="T28" fmla="*/ 2147483647 w 88"/>
              <a:gd name="T29" fmla="*/ 2147483647 h 88"/>
              <a:gd name="T30" fmla="*/ 2147483647 w 88"/>
              <a:gd name="T31" fmla="*/ 2147483647 h 88"/>
              <a:gd name="T32" fmla="*/ 2147483647 w 88"/>
              <a:gd name="T33" fmla="*/ 2147483647 h 88"/>
              <a:gd name="T34" fmla="*/ 2147483647 w 88"/>
              <a:gd name="T35" fmla="*/ 2147483647 h 88"/>
              <a:gd name="T36" fmla="*/ 2147483647 w 88"/>
              <a:gd name="T37" fmla="*/ 0 h 88"/>
              <a:gd name="T38" fmla="*/ 2147483647 w 88"/>
              <a:gd name="T39" fmla="*/ 2147483647 h 8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88"/>
              <a:gd name="T61" fmla="*/ 0 h 88"/>
              <a:gd name="T62" fmla="*/ 88 w 88"/>
              <a:gd name="T63" fmla="*/ 88 h 88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88" h="88">
                <a:moveTo>
                  <a:pt x="44" y="88"/>
                </a:moveTo>
                <a:lnTo>
                  <a:pt x="0" y="0"/>
                </a:lnTo>
                <a:lnTo>
                  <a:pt x="6" y="2"/>
                </a:lnTo>
                <a:lnTo>
                  <a:pt x="10" y="4"/>
                </a:lnTo>
                <a:lnTo>
                  <a:pt x="16" y="6"/>
                </a:lnTo>
                <a:lnTo>
                  <a:pt x="19" y="8"/>
                </a:lnTo>
                <a:lnTo>
                  <a:pt x="25" y="8"/>
                </a:lnTo>
                <a:lnTo>
                  <a:pt x="31" y="10"/>
                </a:lnTo>
                <a:lnTo>
                  <a:pt x="37" y="10"/>
                </a:lnTo>
                <a:lnTo>
                  <a:pt x="42" y="10"/>
                </a:lnTo>
                <a:lnTo>
                  <a:pt x="46" y="10"/>
                </a:lnTo>
                <a:lnTo>
                  <a:pt x="52" y="10"/>
                </a:lnTo>
                <a:lnTo>
                  <a:pt x="58" y="10"/>
                </a:lnTo>
                <a:lnTo>
                  <a:pt x="63" y="8"/>
                </a:lnTo>
                <a:lnTo>
                  <a:pt x="67" y="8"/>
                </a:lnTo>
                <a:lnTo>
                  <a:pt x="73" y="6"/>
                </a:lnTo>
                <a:lnTo>
                  <a:pt x="79" y="4"/>
                </a:lnTo>
                <a:lnTo>
                  <a:pt x="83" y="2"/>
                </a:lnTo>
                <a:lnTo>
                  <a:pt x="88" y="0"/>
                </a:lnTo>
                <a:lnTo>
                  <a:pt x="44" y="8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3" name="Line 16"/>
          <p:cNvSpPr>
            <a:spLocks noChangeShapeType="1"/>
          </p:cNvSpPr>
          <p:nvPr/>
        </p:nvSpPr>
        <p:spPr bwMode="auto">
          <a:xfrm>
            <a:off x="2362200" y="5399088"/>
            <a:ext cx="61913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4" name="Freeform 17"/>
          <p:cNvSpPr>
            <a:spLocks/>
          </p:cNvSpPr>
          <p:nvPr/>
        </p:nvSpPr>
        <p:spPr bwMode="auto">
          <a:xfrm>
            <a:off x="2405063" y="5364163"/>
            <a:ext cx="71437" cy="69850"/>
          </a:xfrm>
          <a:custGeom>
            <a:avLst/>
            <a:gdLst>
              <a:gd name="T0" fmla="*/ 2147483647 w 88"/>
              <a:gd name="T1" fmla="*/ 2147483647 h 89"/>
              <a:gd name="T2" fmla="*/ 0 w 88"/>
              <a:gd name="T3" fmla="*/ 2147483647 h 89"/>
              <a:gd name="T4" fmla="*/ 2147483647 w 88"/>
              <a:gd name="T5" fmla="*/ 2147483647 h 89"/>
              <a:gd name="T6" fmla="*/ 2147483647 w 88"/>
              <a:gd name="T7" fmla="*/ 2147483647 h 89"/>
              <a:gd name="T8" fmla="*/ 2147483647 w 88"/>
              <a:gd name="T9" fmla="*/ 2147483647 h 89"/>
              <a:gd name="T10" fmla="*/ 2147483647 w 88"/>
              <a:gd name="T11" fmla="*/ 2147483647 h 89"/>
              <a:gd name="T12" fmla="*/ 2147483647 w 88"/>
              <a:gd name="T13" fmla="*/ 2147483647 h 89"/>
              <a:gd name="T14" fmla="*/ 2147483647 w 88"/>
              <a:gd name="T15" fmla="*/ 2147483647 h 89"/>
              <a:gd name="T16" fmla="*/ 2147483647 w 88"/>
              <a:gd name="T17" fmla="*/ 2147483647 h 89"/>
              <a:gd name="T18" fmla="*/ 2147483647 w 88"/>
              <a:gd name="T19" fmla="*/ 2147483647 h 89"/>
              <a:gd name="T20" fmla="*/ 2147483647 w 88"/>
              <a:gd name="T21" fmla="*/ 2147483647 h 89"/>
              <a:gd name="T22" fmla="*/ 2147483647 w 88"/>
              <a:gd name="T23" fmla="*/ 2147483647 h 89"/>
              <a:gd name="T24" fmla="*/ 2147483647 w 88"/>
              <a:gd name="T25" fmla="*/ 2147483647 h 89"/>
              <a:gd name="T26" fmla="*/ 2147483647 w 88"/>
              <a:gd name="T27" fmla="*/ 2147483647 h 89"/>
              <a:gd name="T28" fmla="*/ 2147483647 w 88"/>
              <a:gd name="T29" fmla="*/ 2147483647 h 89"/>
              <a:gd name="T30" fmla="*/ 2147483647 w 88"/>
              <a:gd name="T31" fmla="*/ 2147483647 h 89"/>
              <a:gd name="T32" fmla="*/ 2147483647 w 88"/>
              <a:gd name="T33" fmla="*/ 2147483647 h 89"/>
              <a:gd name="T34" fmla="*/ 2147483647 w 88"/>
              <a:gd name="T35" fmla="*/ 2147483647 h 89"/>
              <a:gd name="T36" fmla="*/ 0 w 88"/>
              <a:gd name="T37" fmla="*/ 0 h 89"/>
              <a:gd name="T38" fmla="*/ 2147483647 w 88"/>
              <a:gd name="T39" fmla="*/ 2147483647 h 89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88"/>
              <a:gd name="T61" fmla="*/ 0 h 89"/>
              <a:gd name="T62" fmla="*/ 88 w 88"/>
              <a:gd name="T63" fmla="*/ 89 h 89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88" h="89">
                <a:moveTo>
                  <a:pt x="88" y="44"/>
                </a:moveTo>
                <a:lnTo>
                  <a:pt x="0" y="89"/>
                </a:lnTo>
                <a:lnTo>
                  <a:pt x="4" y="85"/>
                </a:lnTo>
                <a:lnTo>
                  <a:pt x="6" y="79"/>
                </a:lnTo>
                <a:lnTo>
                  <a:pt x="8" y="75"/>
                </a:lnTo>
                <a:lnTo>
                  <a:pt x="8" y="69"/>
                </a:lnTo>
                <a:lnTo>
                  <a:pt x="9" y="64"/>
                </a:lnTo>
                <a:lnTo>
                  <a:pt x="9" y="58"/>
                </a:lnTo>
                <a:lnTo>
                  <a:pt x="11" y="54"/>
                </a:lnTo>
                <a:lnTo>
                  <a:pt x="11" y="48"/>
                </a:lnTo>
                <a:lnTo>
                  <a:pt x="11" y="43"/>
                </a:lnTo>
                <a:lnTo>
                  <a:pt x="11" y="37"/>
                </a:lnTo>
                <a:lnTo>
                  <a:pt x="9" y="31"/>
                </a:lnTo>
                <a:lnTo>
                  <a:pt x="9" y="27"/>
                </a:lnTo>
                <a:lnTo>
                  <a:pt x="8" y="21"/>
                </a:lnTo>
                <a:lnTo>
                  <a:pt x="8" y="16"/>
                </a:lnTo>
                <a:lnTo>
                  <a:pt x="6" y="10"/>
                </a:lnTo>
                <a:lnTo>
                  <a:pt x="4" y="6"/>
                </a:lnTo>
                <a:lnTo>
                  <a:pt x="0" y="0"/>
                </a:lnTo>
                <a:lnTo>
                  <a:pt x="88" y="4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5" name="Line 18"/>
          <p:cNvSpPr>
            <a:spLocks noChangeShapeType="1"/>
          </p:cNvSpPr>
          <p:nvPr/>
        </p:nvSpPr>
        <p:spPr bwMode="auto">
          <a:xfrm flipV="1">
            <a:off x="2590800" y="5365750"/>
            <a:ext cx="66675" cy="333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6" name="Freeform 19"/>
          <p:cNvSpPr>
            <a:spLocks/>
          </p:cNvSpPr>
          <p:nvPr/>
        </p:nvSpPr>
        <p:spPr bwMode="auto">
          <a:xfrm>
            <a:off x="2627313" y="5341938"/>
            <a:ext cx="77787" cy="63500"/>
          </a:xfrm>
          <a:custGeom>
            <a:avLst/>
            <a:gdLst>
              <a:gd name="T0" fmla="*/ 2147483647 w 100"/>
              <a:gd name="T1" fmla="*/ 0 h 79"/>
              <a:gd name="T2" fmla="*/ 2147483647 w 100"/>
              <a:gd name="T3" fmla="*/ 2147483647 h 79"/>
              <a:gd name="T4" fmla="*/ 2147483647 w 100"/>
              <a:gd name="T5" fmla="*/ 2147483647 h 79"/>
              <a:gd name="T6" fmla="*/ 2147483647 w 100"/>
              <a:gd name="T7" fmla="*/ 2147483647 h 79"/>
              <a:gd name="T8" fmla="*/ 2147483647 w 100"/>
              <a:gd name="T9" fmla="*/ 2147483647 h 79"/>
              <a:gd name="T10" fmla="*/ 2147483647 w 100"/>
              <a:gd name="T11" fmla="*/ 2147483647 h 79"/>
              <a:gd name="T12" fmla="*/ 2147483647 w 100"/>
              <a:gd name="T13" fmla="*/ 2147483647 h 79"/>
              <a:gd name="T14" fmla="*/ 2147483647 w 100"/>
              <a:gd name="T15" fmla="*/ 2147483647 h 79"/>
              <a:gd name="T16" fmla="*/ 2147483647 w 100"/>
              <a:gd name="T17" fmla="*/ 2147483647 h 79"/>
              <a:gd name="T18" fmla="*/ 2147483647 w 100"/>
              <a:gd name="T19" fmla="*/ 2147483647 h 79"/>
              <a:gd name="T20" fmla="*/ 2147483647 w 100"/>
              <a:gd name="T21" fmla="*/ 2147483647 h 79"/>
              <a:gd name="T22" fmla="*/ 2147483647 w 100"/>
              <a:gd name="T23" fmla="*/ 2147483647 h 79"/>
              <a:gd name="T24" fmla="*/ 2147483647 w 100"/>
              <a:gd name="T25" fmla="*/ 2147483647 h 79"/>
              <a:gd name="T26" fmla="*/ 2147483647 w 100"/>
              <a:gd name="T27" fmla="*/ 2147483647 h 79"/>
              <a:gd name="T28" fmla="*/ 2147483647 w 100"/>
              <a:gd name="T29" fmla="*/ 2147483647 h 79"/>
              <a:gd name="T30" fmla="*/ 2147483647 w 100"/>
              <a:gd name="T31" fmla="*/ 2147483647 h 79"/>
              <a:gd name="T32" fmla="*/ 2147483647 w 100"/>
              <a:gd name="T33" fmla="*/ 2147483647 h 79"/>
              <a:gd name="T34" fmla="*/ 2147483647 w 100"/>
              <a:gd name="T35" fmla="*/ 2147483647 h 79"/>
              <a:gd name="T36" fmla="*/ 0 w 100"/>
              <a:gd name="T37" fmla="*/ 0 h 79"/>
              <a:gd name="T38" fmla="*/ 2147483647 w 100"/>
              <a:gd name="T39" fmla="*/ 0 h 79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00"/>
              <a:gd name="T61" fmla="*/ 0 h 79"/>
              <a:gd name="T62" fmla="*/ 100 w 100"/>
              <a:gd name="T63" fmla="*/ 79 h 79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00" h="79">
                <a:moveTo>
                  <a:pt x="100" y="0"/>
                </a:moveTo>
                <a:lnTo>
                  <a:pt x="40" y="79"/>
                </a:lnTo>
                <a:lnTo>
                  <a:pt x="40" y="73"/>
                </a:lnTo>
                <a:lnTo>
                  <a:pt x="38" y="68"/>
                </a:lnTo>
                <a:lnTo>
                  <a:pt x="38" y="64"/>
                </a:lnTo>
                <a:lnTo>
                  <a:pt x="36" y="58"/>
                </a:lnTo>
                <a:lnTo>
                  <a:pt x="36" y="52"/>
                </a:lnTo>
                <a:lnTo>
                  <a:pt x="35" y="47"/>
                </a:lnTo>
                <a:lnTo>
                  <a:pt x="33" y="43"/>
                </a:lnTo>
                <a:lnTo>
                  <a:pt x="31" y="37"/>
                </a:lnTo>
                <a:lnTo>
                  <a:pt x="29" y="33"/>
                </a:lnTo>
                <a:lnTo>
                  <a:pt x="25" y="27"/>
                </a:lnTo>
                <a:lnTo>
                  <a:pt x="23" y="23"/>
                </a:lnTo>
                <a:lnTo>
                  <a:pt x="19" y="20"/>
                </a:lnTo>
                <a:lnTo>
                  <a:pt x="15" y="16"/>
                </a:lnTo>
                <a:lnTo>
                  <a:pt x="12" y="10"/>
                </a:lnTo>
                <a:lnTo>
                  <a:pt x="8" y="6"/>
                </a:lnTo>
                <a:lnTo>
                  <a:pt x="4" y="4"/>
                </a:lnTo>
                <a:lnTo>
                  <a:pt x="0" y="0"/>
                </a:lnTo>
                <a:lnTo>
                  <a:pt x="10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7" name="Line 20"/>
          <p:cNvSpPr>
            <a:spLocks noChangeShapeType="1"/>
          </p:cNvSpPr>
          <p:nvPr/>
        </p:nvSpPr>
        <p:spPr bwMode="auto">
          <a:xfrm>
            <a:off x="2362200" y="5113338"/>
            <a:ext cx="239713" cy="1444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8" name="Freeform 21"/>
          <p:cNvSpPr>
            <a:spLocks/>
          </p:cNvSpPr>
          <p:nvPr/>
        </p:nvSpPr>
        <p:spPr bwMode="auto">
          <a:xfrm>
            <a:off x="2570163" y="5219700"/>
            <a:ext cx="77787" cy="65088"/>
          </a:xfrm>
          <a:custGeom>
            <a:avLst/>
            <a:gdLst>
              <a:gd name="T0" fmla="*/ 2147483647 w 98"/>
              <a:gd name="T1" fmla="*/ 2147483647 h 83"/>
              <a:gd name="T2" fmla="*/ 0 w 98"/>
              <a:gd name="T3" fmla="*/ 2147483647 h 83"/>
              <a:gd name="T4" fmla="*/ 2147483647 w 98"/>
              <a:gd name="T5" fmla="*/ 2147483647 h 83"/>
              <a:gd name="T6" fmla="*/ 2147483647 w 98"/>
              <a:gd name="T7" fmla="*/ 2147483647 h 83"/>
              <a:gd name="T8" fmla="*/ 2147483647 w 98"/>
              <a:gd name="T9" fmla="*/ 2147483647 h 83"/>
              <a:gd name="T10" fmla="*/ 2147483647 w 98"/>
              <a:gd name="T11" fmla="*/ 2147483647 h 83"/>
              <a:gd name="T12" fmla="*/ 2147483647 w 98"/>
              <a:gd name="T13" fmla="*/ 2147483647 h 83"/>
              <a:gd name="T14" fmla="*/ 2147483647 w 98"/>
              <a:gd name="T15" fmla="*/ 2147483647 h 83"/>
              <a:gd name="T16" fmla="*/ 2147483647 w 98"/>
              <a:gd name="T17" fmla="*/ 2147483647 h 83"/>
              <a:gd name="T18" fmla="*/ 2147483647 w 98"/>
              <a:gd name="T19" fmla="*/ 2147483647 h 83"/>
              <a:gd name="T20" fmla="*/ 2147483647 w 98"/>
              <a:gd name="T21" fmla="*/ 2147483647 h 83"/>
              <a:gd name="T22" fmla="*/ 2147483647 w 98"/>
              <a:gd name="T23" fmla="*/ 2147483647 h 83"/>
              <a:gd name="T24" fmla="*/ 2147483647 w 98"/>
              <a:gd name="T25" fmla="*/ 2147483647 h 83"/>
              <a:gd name="T26" fmla="*/ 2147483647 w 98"/>
              <a:gd name="T27" fmla="*/ 2147483647 h 83"/>
              <a:gd name="T28" fmla="*/ 2147483647 w 98"/>
              <a:gd name="T29" fmla="*/ 2147483647 h 83"/>
              <a:gd name="T30" fmla="*/ 2147483647 w 98"/>
              <a:gd name="T31" fmla="*/ 2147483647 h 83"/>
              <a:gd name="T32" fmla="*/ 2147483647 w 98"/>
              <a:gd name="T33" fmla="*/ 2147483647 h 83"/>
              <a:gd name="T34" fmla="*/ 2147483647 w 98"/>
              <a:gd name="T35" fmla="*/ 2147483647 h 83"/>
              <a:gd name="T36" fmla="*/ 2147483647 w 98"/>
              <a:gd name="T37" fmla="*/ 0 h 83"/>
              <a:gd name="T38" fmla="*/ 2147483647 w 98"/>
              <a:gd name="T39" fmla="*/ 2147483647 h 83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98"/>
              <a:gd name="T61" fmla="*/ 0 h 83"/>
              <a:gd name="T62" fmla="*/ 98 w 98"/>
              <a:gd name="T63" fmla="*/ 83 h 83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98" h="83">
                <a:moveTo>
                  <a:pt x="98" y="83"/>
                </a:moveTo>
                <a:lnTo>
                  <a:pt x="0" y="75"/>
                </a:lnTo>
                <a:lnTo>
                  <a:pt x="4" y="73"/>
                </a:lnTo>
                <a:lnTo>
                  <a:pt x="8" y="69"/>
                </a:lnTo>
                <a:lnTo>
                  <a:pt x="12" y="65"/>
                </a:lnTo>
                <a:lnTo>
                  <a:pt x="15" y="61"/>
                </a:lnTo>
                <a:lnTo>
                  <a:pt x="19" y="58"/>
                </a:lnTo>
                <a:lnTo>
                  <a:pt x="23" y="54"/>
                </a:lnTo>
                <a:lnTo>
                  <a:pt x="27" y="50"/>
                </a:lnTo>
                <a:lnTo>
                  <a:pt x="29" y="46"/>
                </a:lnTo>
                <a:lnTo>
                  <a:pt x="33" y="40"/>
                </a:lnTo>
                <a:lnTo>
                  <a:pt x="35" y="37"/>
                </a:lnTo>
                <a:lnTo>
                  <a:pt x="36" y="31"/>
                </a:lnTo>
                <a:lnTo>
                  <a:pt x="38" y="27"/>
                </a:lnTo>
                <a:lnTo>
                  <a:pt x="40" y="21"/>
                </a:lnTo>
                <a:lnTo>
                  <a:pt x="42" y="15"/>
                </a:lnTo>
                <a:lnTo>
                  <a:pt x="44" y="12"/>
                </a:lnTo>
                <a:lnTo>
                  <a:pt x="44" y="6"/>
                </a:lnTo>
                <a:lnTo>
                  <a:pt x="44" y="0"/>
                </a:lnTo>
                <a:lnTo>
                  <a:pt x="98" y="8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9" name="Rectangle 22"/>
          <p:cNvSpPr>
            <a:spLocks noChangeArrowheads="1"/>
          </p:cNvSpPr>
          <p:nvPr/>
        </p:nvSpPr>
        <p:spPr bwMode="auto">
          <a:xfrm>
            <a:off x="2190750" y="4999038"/>
            <a:ext cx="628650" cy="514350"/>
          </a:xfrm>
          <a:prstGeom prst="rect">
            <a:avLst/>
          </a:prstGeom>
          <a:noFill/>
          <a:ln w="158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0" name="Freeform 23"/>
          <p:cNvSpPr>
            <a:spLocks/>
          </p:cNvSpPr>
          <p:nvPr/>
        </p:nvSpPr>
        <p:spPr bwMode="auto">
          <a:xfrm>
            <a:off x="1731963" y="4914900"/>
            <a:ext cx="119062" cy="114300"/>
          </a:xfrm>
          <a:custGeom>
            <a:avLst/>
            <a:gdLst>
              <a:gd name="T0" fmla="*/ 2147483647 w 152"/>
              <a:gd name="T1" fmla="*/ 2147483647 h 143"/>
              <a:gd name="T2" fmla="*/ 2147483647 w 152"/>
              <a:gd name="T3" fmla="*/ 0 h 143"/>
              <a:gd name="T4" fmla="*/ 2147483647 w 152"/>
              <a:gd name="T5" fmla="*/ 2147483647 h 143"/>
              <a:gd name="T6" fmla="*/ 0 w 152"/>
              <a:gd name="T7" fmla="*/ 2147483647 h 143"/>
              <a:gd name="T8" fmla="*/ 2147483647 w 152"/>
              <a:gd name="T9" fmla="*/ 2147483647 h 143"/>
              <a:gd name="T10" fmla="*/ 2147483647 w 152"/>
              <a:gd name="T11" fmla="*/ 2147483647 h 143"/>
              <a:gd name="T12" fmla="*/ 2147483647 w 152"/>
              <a:gd name="T13" fmla="*/ 2147483647 h 143"/>
              <a:gd name="T14" fmla="*/ 2147483647 w 152"/>
              <a:gd name="T15" fmla="*/ 2147483647 h 143"/>
              <a:gd name="T16" fmla="*/ 2147483647 w 152"/>
              <a:gd name="T17" fmla="*/ 2147483647 h 143"/>
              <a:gd name="T18" fmla="*/ 2147483647 w 152"/>
              <a:gd name="T19" fmla="*/ 2147483647 h 143"/>
              <a:gd name="T20" fmla="*/ 2147483647 w 152"/>
              <a:gd name="T21" fmla="*/ 2147483647 h 14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52"/>
              <a:gd name="T34" fmla="*/ 0 h 143"/>
              <a:gd name="T35" fmla="*/ 152 w 152"/>
              <a:gd name="T36" fmla="*/ 143 h 143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52" h="143">
                <a:moveTo>
                  <a:pt x="92" y="53"/>
                </a:moveTo>
                <a:lnTo>
                  <a:pt x="75" y="0"/>
                </a:lnTo>
                <a:lnTo>
                  <a:pt x="58" y="53"/>
                </a:lnTo>
                <a:lnTo>
                  <a:pt x="0" y="53"/>
                </a:lnTo>
                <a:lnTo>
                  <a:pt x="46" y="88"/>
                </a:lnTo>
                <a:lnTo>
                  <a:pt x="29" y="143"/>
                </a:lnTo>
                <a:lnTo>
                  <a:pt x="75" y="109"/>
                </a:lnTo>
                <a:lnTo>
                  <a:pt x="123" y="143"/>
                </a:lnTo>
                <a:lnTo>
                  <a:pt x="104" y="88"/>
                </a:lnTo>
                <a:lnTo>
                  <a:pt x="152" y="53"/>
                </a:lnTo>
                <a:lnTo>
                  <a:pt x="92" y="53"/>
                </a:lnTo>
                <a:close/>
              </a:path>
            </a:pathLst>
          </a:custGeom>
          <a:solidFill>
            <a:srgbClr val="FFFFFF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61" name="Freeform 24"/>
          <p:cNvSpPr>
            <a:spLocks/>
          </p:cNvSpPr>
          <p:nvPr/>
        </p:nvSpPr>
        <p:spPr bwMode="auto">
          <a:xfrm>
            <a:off x="1958975" y="5143500"/>
            <a:ext cx="120650" cy="114300"/>
          </a:xfrm>
          <a:custGeom>
            <a:avLst/>
            <a:gdLst>
              <a:gd name="T0" fmla="*/ 2147483647 w 151"/>
              <a:gd name="T1" fmla="*/ 2147483647 h 144"/>
              <a:gd name="T2" fmla="*/ 2147483647 w 151"/>
              <a:gd name="T3" fmla="*/ 0 h 144"/>
              <a:gd name="T4" fmla="*/ 2147483647 w 151"/>
              <a:gd name="T5" fmla="*/ 2147483647 h 144"/>
              <a:gd name="T6" fmla="*/ 0 w 151"/>
              <a:gd name="T7" fmla="*/ 2147483647 h 144"/>
              <a:gd name="T8" fmla="*/ 2147483647 w 151"/>
              <a:gd name="T9" fmla="*/ 2147483647 h 144"/>
              <a:gd name="T10" fmla="*/ 2147483647 w 151"/>
              <a:gd name="T11" fmla="*/ 2147483647 h 144"/>
              <a:gd name="T12" fmla="*/ 2147483647 w 151"/>
              <a:gd name="T13" fmla="*/ 2147483647 h 144"/>
              <a:gd name="T14" fmla="*/ 2147483647 w 151"/>
              <a:gd name="T15" fmla="*/ 2147483647 h 144"/>
              <a:gd name="T16" fmla="*/ 2147483647 w 151"/>
              <a:gd name="T17" fmla="*/ 2147483647 h 144"/>
              <a:gd name="T18" fmla="*/ 2147483647 w 151"/>
              <a:gd name="T19" fmla="*/ 2147483647 h 144"/>
              <a:gd name="T20" fmla="*/ 2147483647 w 151"/>
              <a:gd name="T21" fmla="*/ 2147483647 h 14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51"/>
              <a:gd name="T34" fmla="*/ 0 h 144"/>
              <a:gd name="T35" fmla="*/ 151 w 151"/>
              <a:gd name="T36" fmla="*/ 144 h 14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51" h="144">
                <a:moveTo>
                  <a:pt x="92" y="54"/>
                </a:moveTo>
                <a:lnTo>
                  <a:pt x="75" y="0"/>
                </a:lnTo>
                <a:lnTo>
                  <a:pt x="57" y="54"/>
                </a:lnTo>
                <a:lnTo>
                  <a:pt x="0" y="54"/>
                </a:lnTo>
                <a:lnTo>
                  <a:pt x="46" y="88"/>
                </a:lnTo>
                <a:lnTo>
                  <a:pt x="29" y="144"/>
                </a:lnTo>
                <a:lnTo>
                  <a:pt x="75" y="110"/>
                </a:lnTo>
                <a:lnTo>
                  <a:pt x="123" y="144"/>
                </a:lnTo>
                <a:lnTo>
                  <a:pt x="105" y="88"/>
                </a:lnTo>
                <a:lnTo>
                  <a:pt x="151" y="54"/>
                </a:lnTo>
                <a:lnTo>
                  <a:pt x="92" y="54"/>
                </a:lnTo>
                <a:close/>
              </a:path>
            </a:pathLst>
          </a:custGeom>
          <a:solidFill>
            <a:srgbClr val="FFFF00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62" name="Freeform 25"/>
          <p:cNvSpPr>
            <a:spLocks/>
          </p:cNvSpPr>
          <p:nvPr/>
        </p:nvSpPr>
        <p:spPr bwMode="auto">
          <a:xfrm>
            <a:off x="1731963" y="5257800"/>
            <a:ext cx="119062" cy="112713"/>
          </a:xfrm>
          <a:custGeom>
            <a:avLst/>
            <a:gdLst>
              <a:gd name="T0" fmla="*/ 2147483647 w 152"/>
              <a:gd name="T1" fmla="*/ 2147483647 h 144"/>
              <a:gd name="T2" fmla="*/ 2147483647 w 152"/>
              <a:gd name="T3" fmla="*/ 0 h 144"/>
              <a:gd name="T4" fmla="*/ 2147483647 w 152"/>
              <a:gd name="T5" fmla="*/ 2147483647 h 144"/>
              <a:gd name="T6" fmla="*/ 0 w 152"/>
              <a:gd name="T7" fmla="*/ 2147483647 h 144"/>
              <a:gd name="T8" fmla="*/ 2147483647 w 152"/>
              <a:gd name="T9" fmla="*/ 2147483647 h 144"/>
              <a:gd name="T10" fmla="*/ 2147483647 w 152"/>
              <a:gd name="T11" fmla="*/ 2147483647 h 144"/>
              <a:gd name="T12" fmla="*/ 2147483647 w 152"/>
              <a:gd name="T13" fmla="*/ 2147483647 h 144"/>
              <a:gd name="T14" fmla="*/ 2147483647 w 152"/>
              <a:gd name="T15" fmla="*/ 2147483647 h 144"/>
              <a:gd name="T16" fmla="*/ 2147483647 w 152"/>
              <a:gd name="T17" fmla="*/ 2147483647 h 144"/>
              <a:gd name="T18" fmla="*/ 2147483647 w 152"/>
              <a:gd name="T19" fmla="*/ 2147483647 h 144"/>
              <a:gd name="T20" fmla="*/ 2147483647 w 152"/>
              <a:gd name="T21" fmla="*/ 2147483647 h 14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52"/>
              <a:gd name="T34" fmla="*/ 0 h 144"/>
              <a:gd name="T35" fmla="*/ 152 w 152"/>
              <a:gd name="T36" fmla="*/ 144 h 14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52" h="144">
                <a:moveTo>
                  <a:pt x="92" y="54"/>
                </a:moveTo>
                <a:lnTo>
                  <a:pt x="75" y="0"/>
                </a:lnTo>
                <a:lnTo>
                  <a:pt x="58" y="54"/>
                </a:lnTo>
                <a:lnTo>
                  <a:pt x="0" y="54"/>
                </a:lnTo>
                <a:lnTo>
                  <a:pt x="46" y="88"/>
                </a:lnTo>
                <a:lnTo>
                  <a:pt x="29" y="144"/>
                </a:lnTo>
                <a:lnTo>
                  <a:pt x="75" y="109"/>
                </a:lnTo>
                <a:lnTo>
                  <a:pt x="123" y="144"/>
                </a:lnTo>
                <a:lnTo>
                  <a:pt x="104" y="88"/>
                </a:lnTo>
                <a:lnTo>
                  <a:pt x="152" y="54"/>
                </a:lnTo>
                <a:lnTo>
                  <a:pt x="92" y="54"/>
                </a:lnTo>
                <a:close/>
              </a:path>
            </a:pathLst>
          </a:custGeom>
          <a:solidFill>
            <a:srgbClr val="FFFFFF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63" name="Freeform 26"/>
          <p:cNvSpPr>
            <a:spLocks/>
          </p:cNvSpPr>
          <p:nvPr/>
        </p:nvSpPr>
        <p:spPr bwMode="auto">
          <a:xfrm>
            <a:off x="1958975" y="5427663"/>
            <a:ext cx="120650" cy="114300"/>
          </a:xfrm>
          <a:custGeom>
            <a:avLst/>
            <a:gdLst>
              <a:gd name="T0" fmla="*/ 2147483647 w 151"/>
              <a:gd name="T1" fmla="*/ 2147483647 h 144"/>
              <a:gd name="T2" fmla="*/ 2147483647 w 151"/>
              <a:gd name="T3" fmla="*/ 0 h 144"/>
              <a:gd name="T4" fmla="*/ 2147483647 w 151"/>
              <a:gd name="T5" fmla="*/ 2147483647 h 144"/>
              <a:gd name="T6" fmla="*/ 0 w 151"/>
              <a:gd name="T7" fmla="*/ 2147483647 h 144"/>
              <a:gd name="T8" fmla="*/ 2147483647 w 151"/>
              <a:gd name="T9" fmla="*/ 2147483647 h 144"/>
              <a:gd name="T10" fmla="*/ 2147483647 w 151"/>
              <a:gd name="T11" fmla="*/ 2147483647 h 144"/>
              <a:gd name="T12" fmla="*/ 2147483647 w 151"/>
              <a:gd name="T13" fmla="*/ 2147483647 h 144"/>
              <a:gd name="T14" fmla="*/ 2147483647 w 151"/>
              <a:gd name="T15" fmla="*/ 2147483647 h 144"/>
              <a:gd name="T16" fmla="*/ 2147483647 w 151"/>
              <a:gd name="T17" fmla="*/ 2147483647 h 144"/>
              <a:gd name="T18" fmla="*/ 2147483647 w 151"/>
              <a:gd name="T19" fmla="*/ 2147483647 h 144"/>
              <a:gd name="T20" fmla="*/ 2147483647 w 151"/>
              <a:gd name="T21" fmla="*/ 2147483647 h 14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51"/>
              <a:gd name="T34" fmla="*/ 0 h 144"/>
              <a:gd name="T35" fmla="*/ 151 w 151"/>
              <a:gd name="T36" fmla="*/ 144 h 14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51" h="144">
                <a:moveTo>
                  <a:pt x="92" y="56"/>
                </a:moveTo>
                <a:lnTo>
                  <a:pt x="75" y="0"/>
                </a:lnTo>
                <a:lnTo>
                  <a:pt x="57" y="56"/>
                </a:lnTo>
                <a:lnTo>
                  <a:pt x="0" y="56"/>
                </a:lnTo>
                <a:lnTo>
                  <a:pt x="46" y="88"/>
                </a:lnTo>
                <a:lnTo>
                  <a:pt x="29" y="144"/>
                </a:lnTo>
                <a:lnTo>
                  <a:pt x="75" y="109"/>
                </a:lnTo>
                <a:lnTo>
                  <a:pt x="123" y="144"/>
                </a:lnTo>
                <a:lnTo>
                  <a:pt x="105" y="88"/>
                </a:lnTo>
                <a:lnTo>
                  <a:pt x="151" y="56"/>
                </a:lnTo>
                <a:lnTo>
                  <a:pt x="92" y="56"/>
                </a:lnTo>
                <a:close/>
              </a:path>
            </a:pathLst>
          </a:custGeom>
          <a:solidFill>
            <a:srgbClr val="FFFFFF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64" name="Freeform 27"/>
          <p:cNvSpPr>
            <a:spLocks/>
          </p:cNvSpPr>
          <p:nvPr/>
        </p:nvSpPr>
        <p:spPr bwMode="auto">
          <a:xfrm>
            <a:off x="1731963" y="5599113"/>
            <a:ext cx="119062" cy="114300"/>
          </a:xfrm>
          <a:custGeom>
            <a:avLst/>
            <a:gdLst>
              <a:gd name="T0" fmla="*/ 2147483647 w 152"/>
              <a:gd name="T1" fmla="*/ 2147483647 h 143"/>
              <a:gd name="T2" fmla="*/ 2147483647 w 152"/>
              <a:gd name="T3" fmla="*/ 0 h 143"/>
              <a:gd name="T4" fmla="*/ 2147483647 w 152"/>
              <a:gd name="T5" fmla="*/ 2147483647 h 143"/>
              <a:gd name="T6" fmla="*/ 0 w 152"/>
              <a:gd name="T7" fmla="*/ 2147483647 h 143"/>
              <a:gd name="T8" fmla="*/ 2147483647 w 152"/>
              <a:gd name="T9" fmla="*/ 2147483647 h 143"/>
              <a:gd name="T10" fmla="*/ 2147483647 w 152"/>
              <a:gd name="T11" fmla="*/ 2147483647 h 143"/>
              <a:gd name="T12" fmla="*/ 2147483647 w 152"/>
              <a:gd name="T13" fmla="*/ 2147483647 h 143"/>
              <a:gd name="T14" fmla="*/ 2147483647 w 152"/>
              <a:gd name="T15" fmla="*/ 2147483647 h 143"/>
              <a:gd name="T16" fmla="*/ 2147483647 w 152"/>
              <a:gd name="T17" fmla="*/ 2147483647 h 143"/>
              <a:gd name="T18" fmla="*/ 2147483647 w 152"/>
              <a:gd name="T19" fmla="*/ 2147483647 h 143"/>
              <a:gd name="T20" fmla="*/ 2147483647 w 152"/>
              <a:gd name="T21" fmla="*/ 2147483647 h 14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52"/>
              <a:gd name="T34" fmla="*/ 0 h 143"/>
              <a:gd name="T35" fmla="*/ 152 w 152"/>
              <a:gd name="T36" fmla="*/ 143 h 143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52" h="143">
                <a:moveTo>
                  <a:pt x="92" y="53"/>
                </a:moveTo>
                <a:lnTo>
                  <a:pt x="75" y="0"/>
                </a:lnTo>
                <a:lnTo>
                  <a:pt x="58" y="53"/>
                </a:lnTo>
                <a:lnTo>
                  <a:pt x="0" y="53"/>
                </a:lnTo>
                <a:lnTo>
                  <a:pt x="46" y="88"/>
                </a:lnTo>
                <a:lnTo>
                  <a:pt x="29" y="143"/>
                </a:lnTo>
                <a:lnTo>
                  <a:pt x="75" y="109"/>
                </a:lnTo>
                <a:lnTo>
                  <a:pt x="123" y="143"/>
                </a:lnTo>
                <a:lnTo>
                  <a:pt x="104" y="88"/>
                </a:lnTo>
                <a:lnTo>
                  <a:pt x="152" y="53"/>
                </a:lnTo>
                <a:lnTo>
                  <a:pt x="92" y="53"/>
                </a:lnTo>
                <a:close/>
              </a:path>
            </a:pathLst>
          </a:custGeom>
          <a:solidFill>
            <a:srgbClr val="00FF00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65" name="Text Box 28"/>
          <p:cNvSpPr txBox="1">
            <a:spLocks noChangeArrowheads="1"/>
          </p:cNvSpPr>
          <p:nvPr/>
        </p:nvSpPr>
        <p:spPr bwMode="auto">
          <a:xfrm>
            <a:off x="1447800" y="990600"/>
            <a:ext cx="5943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olidFill>
                  <a:schemeClr val="accent2"/>
                </a:solidFill>
                <a:latin typeface="Arial" charset="0"/>
                <a:cs typeface="Times New Roman" pitchFamily="18" charset="0"/>
              </a:rPr>
              <a:t>What</a:t>
            </a:r>
            <a:r>
              <a:rPr lang="en-US" sz="2000">
                <a:solidFill>
                  <a:schemeClr val="accent2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2000">
                <a:latin typeface="Arial" charset="0"/>
                <a:cs typeface="Times New Roman" pitchFamily="18" charset="0"/>
              </a:rPr>
              <a:t>we measure = Student</a:t>
            </a:r>
            <a:r>
              <a:rPr lang="en-US" sz="2000" b="1">
                <a:solidFill>
                  <a:schemeClr val="hlink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2000" b="1">
                <a:solidFill>
                  <a:srgbClr val="FF3300"/>
                </a:solidFill>
                <a:latin typeface="Arial" charset="0"/>
                <a:cs typeface="Times New Roman" pitchFamily="18" charset="0"/>
              </a:rPr>
              <a:t>Proficiency</a:t>
            </a:r>
            <a:r>
              <a:rPr lang="en-US" sz="2000" b="1">
                <a:solidFill>
                  <a:schemeClr val="hlink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2000">
                <a:latin typeface="Arial" charset="0"/>
                <a:cs typeface="Times New Roman" pitchFamily="18" charset="0"/>
              </a:rPr>
              <a:t>Model</a:t>
            </a:r>
          </a:p>
        </p:txBody>
      </p:sp>
      <p:grpSp>
        <p:nvGrpSpPr>
          <p:cNvPr id="39966" name="Group 29"/>
          <p:cNvGrpSpPr>
            <a:grpSpLocks/>
          </p:cNvGrpSpPr>
          <p:nvPr/>
        </p:nvGrpSpPr>
        <p:grpSpPr bwMode="auto">
          <a:xfrm>
            <a:off x="1524000" y="1295400"/>
            <a:ext cx="4419600" cy="4595813"/>
            <a:chOff x="960" y="816"/>
            <a:chExt cx="2784" cy="2895"/>
          </a:xfrm>
        </p:grpSpPr>
        <p:grpSp>
          <p:nvGrpSpPr>
            <p:cNvPr id="40157" name="Group 30"/>
            <p:cNvGrpSpPr>
              <a:grpSpLocks/>
            </p:cNvGrpSpPr>
            <p:nvPr/>
          </p:nvGrpSpPr>
          <p:grpSpPr bwMode="auto">
            <a:xfrm>
              <a:off x="1758" y="2884"/>
              <a:ext cx="1078" cy="827"/>
              <a:chOff x="1824" y="2470"/>
              <a:chExt cx="1078" cy="827"/>
            </a:xfrm>
          </p:grpSpPr>
          <p:sp>
            <p:nvSpPr>
              <p:cNvPr id="40159" name="Freeform 31"/>
              <p:cNvSpPr>
                <a:spLocks/>
              </p:cNvSpPr>
              <p:nvPr/>
            </p:nvSpPr>
            <p:spPr bwMode="auto">
              <a:xfrm>
                <a:off x="2003" y="3261"/>
                <a:ext cx="899" cy="36"/>
              </a:xfrm>
              <a:custGeom>
                <a:avLst/>
                <a:gdLst>
                  <a:gd name="T0" fmla="*/ 27 w 1797"/>
                  <a:gd name="T1" fmla="*/ 0 h 73"/>
                  <a:gd name="T2" fmla="*/ 0 w 1797"/>
                  <a:gd name="T3" fmla="*/ 0 h 73"/>
                  <a:gd name="T4" fmla="*/ 2 w 1797"/>
                  <a:gd name="T5" fmla="*/ 1 h 73"/>
                  <a:gd name="T6" fmla="*/ 29 w 1797"/>
                  <a:gd name="T7" fmla="*/ 1 h 73"/>
                  <a:gd name="T8" fmla="*/ 27 w 1797"/>
                  <a:gd name="T9" fmla="*/ 0 h 7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97"/>
                  <a:gd name="T16" fmla="*/ 0 h 73"/>
                  <a:gd name="T17" fmla="*/ 1797 w 1797"/>
                  <a:gd name="T18" fmla="*/ 73 h 7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97" h="73">
                    <a:moveTo>
                      <a:pt x="1726" y="0"/>
                    </a:moveTo>
                    <a:lnTo>
                      <a:pt x="0" y="0"/>
                    </a:lnTo>
                    <a:lnTo>
                      <a:pt x="71" y="73"/>
                    </a:lnTo>
                    <a:lnTo>
                      <a:pt x="1797" y="73"/>
                    </a:lnTo>
                    <a:lnTo>
                      <a:pt x="1726" y="0"/>
                    </a:lnTo>
                    <a:close/>
                  </a:path>
                </a:pathLst>
              </a:custGeom>
              <a:solidFill>
                <a:srgbClr val="C0C0C0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60" name="Freeform 32"/>
              <p:cNvSpPr>
                <a:spLocks/>
              </p:cNvSpPr>
              <p:nvPr/>
            </p:nvSpPr>
            <p:spPr bwMode="auto">
              <a:xfrm>
                <a:off x="2866" y="2470"/>
                <a:ext cx="36" cy="827"/>
              </a:xfrm>
              <a:custGeom>
                <a:avLst/>
                <a:gdLst>
                  <a:gd name="T0" fmla="*/ 2 w 71"/>
                  <a:gd name="T1" fmla="*/ 25 h 1655"/>
                  <a:gd name="T2" fmla="*/ 0 w 71"/>
                  <a:gd name="T3" fmla="*/ 24 h 1655"/>
                  <a:gd name="T4" fmla="*/ 0 w 71"/>
                  <a:gd name="T5" fmla="*/ 0 h 1655"/>
                  <a:gd name="T6" fmla="*/ 2 w 71"/>
                  <a:gd name="T7" fmla="*/ 1 h 1655"/>
                  <a:gd name="T8" fmla="*/ 2 w 71"/>
                  <a:gd name="T9" fmla="*/ 25 h 16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1"/>
                  <a:gd name="T16" fmla="*/ 0 h 1655"/>
                  <a:gd name="T17" fmla="*/ 71 w 71"/>
                  <a:gd name="T18" fmla="*/ 1655 h 16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1" h="1655">
                    <a:moveTo>
                      <a:pt x="71" y="1655"/>
                    </a:moveTo>
                    <a:lnTo>
                      <a:pt x="0" y="1582"/>
                    </a:lnTo>
                    <a:lnTo>
                      <a:pt x="0" y="0"/>
                    </a:lnTo>
                    <a:lnTo>
                      <a:pt x="71" y="73"/>
                    </a:lnTo>
                    <a:lnTo>
                      <a:pt x="71" y="1655"/>
                    </a:lnTo>
                    <a:close/>
                  </a:path>
                </a:pathLst>
              </a:custGeom>
              <a:solidFill>
                <a:srgbClr val="C0C0C0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61" name="Rectangle 33"/>
              <p:cNvSpPr>
                <a:spLocks noChangeArrowheads="1"/>
              </p:cNvSpPr>
              <p:nvPr/>
            </p:nvSpPr>
            <p:spPr bwMode="auto">
              <a:xfrm>
                <a:off x="2003" y="2470"/>
                <a:ext cx="863" cy="791"/>
              </a:xfrm>
              <a:prstGeom prst="rect">
                <a:avLst/>
              </a:prstGeom>
              <a:solidFill>
                <a:srgbClr val="FFFFFF"/>
              </a:soli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62" name="Rectangle 34"/>
              <p:cNvSpPr>
                <a:spLocks noChangeArrowheads="1"/>
              </p:cNvSpPr>
              <p:nvPr/>
            </p:nvSpPr>
            <p:spPr bwMode="auto">
              <a:xfrm>
                <a:off x="2100" y="2493"/>
                <a:ext cx="669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Evidence Models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0163" name="Freeform 35"/>
              <p:cNvSpPr>
                <a:spLocks/>
              </p:cNvSpPr>
              <p:nvPr/>
            </p:nvSpPr>
            <p:spPr bwMode="auto">
              <a:xfrm>
                <a:off x="2039" y="3144"/>
                <a:ext cx="341" cy="18"/>
              </a:xfrm>
              <a:custGeom>
                <a:avLst/>
                <a:gdLst>
                  <a:gd name="T0" fmla="*/ 11 w 682"/>
                  <a:gd name="T1" fmla="*/ 0 h 36"/>
                  <a:gd name="T2" fmla="*/ 0 w 682"/>
                  <a:gd name="T3" fmla="*/ 0 h 36"/>
                  <a:gd name="T4" fmla="*/ 1 w 682"/>
                  <a:gd name="T5" fmla="*/ 1 h 36"/>
                  <a:gd name="T6" fmla="*/ 11 w 682"/>
                  <a:gd name="T7" fmla="*/ 1 h 36"/>
                  <a:gd name="T8" fmla="*/ 11 w 682"/>
                  <a:gd name="T9" fmla="*/ 0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82"/>
                  <a:gd name="T16" fmla="*/ 0 h 36"/>
                  <a:gd name="T17" fmla="*/ 682 w 682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82" h="36">
                    <a:moveTo>
                      <a:pt x="648" y="0"/>
                    </a:moveTo>
                    <a:lnTo>
                      <a:pt x="0" y="0"/>
                    </a:lnTo>
                    <a:lnTo>
                      <a:pt x="36" y="36"/>
                    </a:lnTo>
                    <a:lnTo>
                      <a:pt x="682" y="36"/>
                    </a:lnTo>
                    <a:lnTo>
                      <a:pt x="648" y="0"/>
                    </a:lnTo>
                    <a:close/>
                  </a:path>
                </a:pathLst>
              </a:custGeom>
              <a:solidFill>
                <a:srgbClr val="C0C0C0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64" name="Freeform 36"/>
              <p:cNvSpPr>
                <a:spLocks/>
              </p:cNvSpPr>
              <p:nvPr/>
            </p:nvSpPr>
            <p:spPr bwMode="auto">
              <a:xfrm>
                <a:off x="2363" y="2659"/>
                <a:ext cx="17" cy="503"/>
              </a:xfrm>
              <a:custGeom>
                <a:avLst/>
                <a:gdLst>
                  <a:gd name="T0" fmla="*/ 1 w 34"/>
                  <a:gd name="T1" fmla="*/ 15 h 1007"/>
                  <a:gd name="T2" fmla="*/ 0 w 34"/>
                  <a:gd name="T3" fmla="*/ 15 h 1007"/>
                  <a:gd name="T4" fmla="*/ 0 w 34"/>
                  <a:gd name="T5" fmla="*/ 0 h 1007"/>
                  <a:gd name="T6" fmla="*/ 1 w 34"/>
                  <a:gd name="T7" fmla="*/ 0 h 1007"/>
                  <a:gd name="T8" fmla="*/ 1 w 34"/>
                  <a:gd name="T9" fmla="*/ 15 h 10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4"/>
                  <a:gd name="T16" fmla="*/ 0 h 1007"/>
                  <a:gd name="T17" fmla="*/ 34 w 34"/>
                  <a:gd name="T18" fmla="*/ 1007 h 10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4" h="1007">
                    <a:moveTo>
                      <a:pt x="34" y="1007"/>
                    </a:moveTo>
                    <a:lnTo>
                      <a:pt x="0" y="971"/>
                    </a:lnTo>
                    <a:lnTo>
                      <a:pt x="0" y="0"/>
                    </a:lnTo>
                    <a:lnTo>
                      <a:pt x="34" y="37"/>
                    </a:lnTo>
                    <a:lnTo>
                      <a:pt x="34" y="1007"/>
                    </a:lnTo>
                    <a:close/>
                  </a:path>
                </a:pathLst>
              </a:custGeom>
              <a:solidFill>
                <a:srgbClr val="C0C0C0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65" name="Rectangle 37"/>
              <p:cNvSpPr>
                <a:spLocks noChangeArrowheads="1"/>
              </p:cNvSpPr>
              <p:nvPr/>
            </p:nvSpPr>
            <p:spPr bwMode="auto">
              <a:xfrm>
                <a:off x="2039" y="2659"/>
                <a:ext cx="324" cy="485"/>
              </a:xfrm>
              <a:prstGeom prst="rect">
                <a:avLst/>
              </a:prstGeom>
              <a:solidFill>
                <a:srgbClr val="FFFFFF"/>
              </a:soli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66" name="Freeform 38"/>
              <p:cNvSpPr>
                <a:spLocks/>
              </p:cNvSpPr>
              <p:nvPr/>
            </p:nvSpPr>
            <p:spPr bwMode="auto">
              <a:xfrm>
                <a:off x="2075" y="2856"/>
                <a:ext cx="72" cy="72"/>
              </a:xfrm>
              <a:custGeom>
                <a:avLst/>
                <a:gdLst>
                  <a:gd name="T0" fmla="*/ 0 w 144"/>
                  <a:gd name="T1" fmla="*/ 2 h 143"/>
                  <a:gd name="T2" fmla="*/ 1 w 144"/>
                  <a:gd name="T3" fmla="*/ 1 h 143"/>
                  <a:gd name="T4" fmla="*/ 1 w 144"/>
                  <a:gd name="T5" fmla="*/ 1 h 143"/>
                  <a:gd name="T6" fmla="*/ 1 w 144"/>
                  <a:gd name="T7" fmla="*/ 1 h 143"/>
                  <a:gd name="T8" fmla="*/ 1 w 144"/>
                  <a:gd name="T9" fmla="*/ 1 h 143"/>
                  <a:gd name="T10" fmla="*/ 1 w 144"/>
                  <a:gd name="T11" fmla="*/ 0 h 143"/>
                  <a:gd name="T12" fmla="*/ 1 w 144"/>
                  <a:gd name="T13" fmla="*/ 1 h 143"/>
                  <a:gd name="T14" fmla="*/ 2 w 144"/>
                  <a:gd name="T15" fmla="*/ 1 h 143"/>
                  <a:gd name="T16" fmla="*/ 2 w 144"/>
                  <a:gd name="T17" fmla="*/ 1 h 143"/>
                  <a:gd name="T18" fmla="*/ 2 w 144"/>
                  <a:gd name="T19" fmla="*/ 1 h 143"/>
                  <a:gd name="T20" fmla="*/ 2 w 144"/>
                  <a:gd name="T21" fmla="*/ 2 h 143"/>
                  <a:gd name="T22" fmla="*/ 2 w 144"/>
                  <a:gd name="T23" fmla="*/ 2 h 143"/>
                  <a:gd name="T24" fmla="*/ 2 w 144"/>
                  <a:gd name="T25" fmla="*/ 2 h 143"/>
                  <a:gd name="T26" fmla="*/ 2 w 144"/>
                  <a:gd name="T27" fmla="*/ 3 h 143"/>
                  <a:gd name="T28" fmla="*/ 1 w 144"/>
                  <a:gd name="T29" fmla="*/ 3 h 143"/>
                  <a:gd name="T30" fmla="*/ 1 w 144"/>
                  <a:gd name="T31" fmla="*/ 3 h 143"/>
                  <a:gd name="T32" fmla="*/ 1 w 144"/>
                  <a:gd name="T33" fmla="*/ 3 h 143"/>
                  <a:gd name="T34" fmla="*/ 1 w 144"/>
                  <a:gd name="T35" fmla="*/ 3 h 143"/>
                  <a:gd name="T36" fmla="*/ 1 w 144"/>
                  <a:gd name="T37" fmla="*/ 2 h 143"/>
                  <a:gd name="T38" fmla="*/ 1 w 144"/>
                  <a:gd name="T39" fmla="*/ 2 h 143"/>
                  <a:gd name="T40" fmla="*/ 0 w 144"/>
                  <a:gd name="T41" fmla="*/ 2 h 143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44"/>
                  <a:gd name="T64" fmla="*/ 0 h 143"/>
                  <a:gd name="T65" fmla="*/ 144 w 144"/>
                  <a:gd name="T66" fmla="*/ 143 h 143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44" h="143">
                    <a:moveTo>
                      <a:pt x="0" y="72"/>
                    </a:moveTo>
                    <a:lnTo>
                      <a:pt x="2" y="49"/>
                    </a:lnTo>
                    <a:lnTo>
                      <a:pt x="14" y="30"/>
                    </a:lnTo>
                    <a:lnTo>
                      <a:pt x="29" y="13"/>
                    </a:lnTo>
                    <a:lnTo>
                      <a:pt x="50" y="3"/>
                    </a:lnTo>
                    <a:lnTo>
                      <a:pt x="71" y="0"/>
                    </a:lnTo>
                    <a:lnTo>
                      <a:pt x="94" y="3"/>
                    </a:lnTo>
                    <a:lnTo>
                      <a:pt x="114" y="13"/>
                    </a:lnTo>
                    <a:lnTo>
                      <a:pt x="129" y="30"/>
                    </a:lnTo>
                    <a:lnTo>
                      <a:pt x="140" y="49"/>
                    </a:lnTo>
                    <a:lnTo>
                      <a:pt x="144" y="72"/>
                    </a:lnTo>
                    <a:lnTo>
                      <a:pt x="140" y="94"/>
                    </a:lnTo>
                    <a:lnTo>
                      <a:pt x="129" y="115"/>
                    </a:lnTo>
                    <a:lnTo>
                      <a:pt x="114" y="130"/>
                    </a:lnTo>
                    <a:lnTo>
                      <a:pt x="94" y="140"/>
                    </a:lnTo>
                    <a:lnTo>
                      <a:pt x="71" y="143"/>
                    </a:lnTo>
                    <a:lnTo>
                      <a:pt x="50" y="140"/>
                    </a:lnTo>
                    <a:lnTo>
                      <a:pt x="29" y="130"/>
                    </a:lnTo>
                    <a:lnTo>
                      <a:pt x="14" y="115"/>
                    </a:lnTo>
                    <a:lnTo>
                      <a:pt x="2" y="94"/>
                    </a:lnTo>
                    <a:lnTo>
                      <a:pt x="0" y="72"/>
                    </a:lnTo>
                    <a:close/>
                  </a:path>
                </a:pathLst>
              </a:custGeom>
              <a:solidFill>
                <a:srgbClr val="008000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67" name="Freeform 39"/>
              <p:cNvSpPr>
                <a:spLocks/>
              </p:cNvSpPr>
              <p:nvPr/>
            </p:nvSpPr>
            <p:spPr bwMode="auto">
              <a:xfrm>
                <a:off x="2075" y="3000"/>
                <a:ext cx="72" cy="72"/>
              </a:xfrm>
              <a:custGeom>
                <a:avLst/>
                <a:gdLst>
                  <a:gd name="T0" fmla="*/ 0 w 144"/>
                  <a:gd name="T1" fmla="*/ 1 h 144"/>
                  <a:gd name="T2" fmla="*/ 1 w 144"/>
                  <a:gd name="T3" fmla="*/ 1 h 144"/>
                  <a:gd name="T4" fmla="*/ 1 w 144"/>
                  <a:gd name="T5" fmla="*/ 1 h 144"/>
                  <a:gd name="T6" fmla="*/ 1 w 144"/>
                  <a:gd name="T7" fmla="*/ 1 h 144"/>
                  <a:gd name="T8" fmla="*/ 1 w 144"/>
                  <a:gd name="T9" fmla="*/ 1 h 144"/>
                  <a:gd name="T10" fmla="*/ 1 w 144"/>
                  <a:gd name="T11" fmla="*/ 0 h 144"/>
                  <a:gd name="T12" fmla="*/ 1 w 144"/>
                  <a:gd name="T13" fmla="*/ 1 h 144"/>
                  <a:gd name="T14" fmla="*/ 2 w 144"/>
                  <a:gd name="T15" fmla="*/ 1 h 144"/>
                  <a:gd name="T16" fmla="*/ 2 w 144"/>
                  <a:gd name="T17" fmla="*/ 1 h 144"/>
                  <a:gd name="T18" fmla="*/ 2 w 144"/>
                  <a:gd name="T19" fmla="*/ 1 h 144"/>
                  <a:gd name="T20" fmla="*/ 2 w 144"/>
                  <a:gd name="T21" fmla="*/ 1 h 144"/>
                  <a:gd name="T22" fmla="*/ 2 w 144"/>
                  <a:gd name="T23" fmla="*/ 1 h 144"/>
                  <a:gd name="T24" fmla="*/ 2 w 144"/>
                  <a:gd name="T25" fmla="*/ 2 h 144"/>
                  <a:gd name="T26" fmla="*/ 2 w 144"/>
                  <a:gd name="T27" fmla="*/ 2 h 144"/>
                  <a:gd name="T28" fmla="*/ 1 w 144"/>
                  <a:gd name="T29" fmla="*/ 2 h 144"/>
                  <a:gd name="T30" fmla="*/ 1 w 144"/>
                  <a:gd name="T31" fmla="*/ 2 h 144"/>
                  <a:gd name="T32" fmla="*/ 1 w 144"/>
                  <a:gd name="T33" fmla="*/ 2 h 144"/>
                  <a:gd name="T34" fmla="*/ 1 w 144"/>
                  <a:gd name="T35" fmla="*/ 2 h 144"/>
                  <a:gd name="T36" fmla="*/ 1 w 144"/>
                  <a:gd name="T37" fmla="*/ 2 h 144"/>
                  <a:gd name="T38" fmla="*/ 1 w 144"/>
                  <a:gd name="T39" fmla="*/ 1 h 144"/>
                  <a:gd name="T40" fmla="*/ 0 w 144"/>
                  <a:gd name="T41" fmla="*/ 1 h 14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44"/>
                  <a:gd name="T64" fmla="*/ 0 h 144"/>
                  <a:gd name="T65" fmla="*/ 144 w 144"/>
                  <a:gd name="T66" fmla="*/ 144 h 14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44" h="144">
                    <a:moveTo>
                      <a:pt x="0" y="73"/>
                    </a:moveTo>
                    <a:lnTo>
                      <a:pt x="2" y="50"/>
                    </a:lnTo>
                    <a:lnTo>
                      <a:pt x="14" y="31"/>
                    </a:lnTo>
                    <a:lnTo>
                      <a:pt x="29" y="14"/>
                    </a:lnTo>
                    <a:lnTo>
                      <a:pt x="50" y="4"/>
                    </a:lnTo>
                    <a:lnTo>
                      <a:pt x="71" y="0"/>
                    </a:lnTo>
                    <a:lnTo>
                      <a:pt x="94" y="4"/>
                    </a:lnTo>
                    <a:lnTo>
                      <a:pt x="114" y="14"/>
                    </a:lnTo>
                    <a:lnTo>
                      <a:pt x="129" y="31"/>
                    </a:lnTo>
                    <a:lnTo>
                      <a:pt x="140" y="50"/>
                    </a:lnTo>
                    <a:lnTo>
                      <a:pt x="144" y="73"/>
                    </a:lnTo>
                    <a:lnTo>
                      <a:pt x="140" y="94"/>
                    </a:lnTo>
                    <a:lnTo>
                      <a:pt x="129" y="115"/>
                    </a:lnTo>
                    <a:lnTo>
                      <a:pt x="114" y="131"/>
                    </a:lnTo>
                    <a:lnTo>
                      <a:pt x="94" y="140"/>
                    </a:lnTo>
                    <a:lnTo>
                      <a:pt x="71" y="144"/>
                    </a:lnTo>
                    <a:lnTo>
                      <a:pt x="50" y="140"/>
                    </a:lnTo>
                    <a:lnTo>
                      <a:pt x="29" y="131"/>
                    </a:lnTo>
                    <a:lnTo>
                      <a:pt x="14" y="115"/>
                    </a:lnTo>
                    <a:lnTo>
                      <a:pt x="2" y="94"/>
                    </a:lnTo>
                    <a:lnTo>
                      <a:pt x="0" y="73"/>
                    </a:lnTo>
                    <a:close/>
                  </a:path>
                </a:pathLst>
              </a:custGeom>
              <a:solidFill>
                <a:srgbClr val="008000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68" name="Rectangle 40"/>
              <p:cNvSpPr>
                <a:spLocks noChangeArrowheads="1"/>
              </p:cNvSpPr>
              <p:nvPr/>
            </p:nvSpPr>
            <p:spPr bwMode="auto">
              <a:xfrm>
                <a:off x="2255" y="2821"/>
                <a:ext cx="71" cy="72"/>
              </a:xfrm>
              <a:prstGeom prst="rect">
                <a:avLst/>
              </a:prstGeom>
              <a:solidFill>
                <a:srgbClr val="FF0000"/>
              </a:soli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69" name="Rectangle 41"/>
              <p:cNvSpPr>
                <a:spLocks noChangeArrowheads="1"/>
              </p:cNvSpPr>
              <p:nvPr/>
            </p:nvSpPr>
            <p:spPr bwMode="auto">
              <a:xfrm>
                <a:off x="2255" y="2928"/>
                <a:ext cx="71" cy="72"/>
              </a:xfrm>
              <a:prstGeom prst="rect">
                <a:avLst/>
              </a:prstGeom>
              <a:solidFill>
                <a:srgbClr val="FF0000"/>
              </a:soli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70" name="Rectangle 42"/>
              <p:cNvSpPr>
                <a:spLocks noChangeArrowheads="1"/>
              </p:cNvSpPr>
              <p:nvPr/>
            </p:nvSpPr>
            <p:spPr bwMode="auto">
              <a:xfrm>
                <a:off x="2255" y="3037"/>
                <a:ext cx="71" cy="72"/>
              </a:xfrm>
              <a:prstGeom prst="rect">
                <a:avLst/>
              </a:prstGeom>
              <a:solidFill>
                <a:srgbClr val="FF0000"/>
              </a:soli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71" name="Line 43"/>
              <p:cNvSpPr>
                <a:spLocks noChangeShapeType="1"/>
              </p:cNvSpPr>
              <p:nvPr/>
            </p:nvSpPr>
            <p:spPr bwMode="auto">
              <a:xfrm flipV="1">
                <a:off x="2147" y="2867"/>
                <a:ext cx="76" cy="26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72" name="Freeform 44"/>
              <p:cNvSpPr>
                <a:spLocks/>
              </p:cNvSpPr>
              <p:nvPr/>
            </p:nvSpPr>
            <p:spPr bwMode="auto">
              <a:xfrm>
                <a:off x="2206" y="2850"/>
                <a:ext cx="49" cy="42"/>
              </a:xfrm>
              <a:custGeom>
                <a:avLst/>
                <a:gdLst>
                  <a:gd name="T0" fmla="*/ 2 w 98"/>
                  <a:gd name="T1" fmla="*/ 0 h 85"/>
                  <a:gd name="T2" fmla="*/ 1 w 98"/>
                  <a:gd name="T3" fmla="*/ 1 h 85"/>
                  <a:gd name="T4" fmla="*/ 1 w 98"/>
                  <a:gd name="T5" fmla="*/ 1 h 85"/>
                  <a:gd name="T6" fmla="*/ 1 w 98"/>
                  <a:gd name="T7" fmla="*/ 1 h 85"/>
                  <a:gd name="T8" fmla="*/ 1 w 98"/>
                  <a:gd name="T9" fmla="*/ 1 h 85"/>
                  <a:gd name="T10" fmla="*/ 1 w 98"/>
                  <a:gd name="T11" fmla="*/ 0 h 85"/>
                  <a:gd name="T12" fmla="*/ 1 w 98"/>
                  <a:gd name="T13" fmla="*/ 0 h 85"/>
                  <a:gd name="T14" fmla="*/ 1 w 98"/>
                  <a:gd name="T15" fmla="*/ 0 h 85"/>
                  <a:gd name="T16" fmla="*/ 1 w 98"/>
                  <a:gd name="T17" fmla="*/ 0 h 85"/>
                  <a:gd name="T18" fmla="*/ 1 w 98"/>
                  <a:gd name="T19" fmla="*/ 0 h 85"/>
                  <a:gd name="T20" fmla="*/ 1 w 98"/>
                  <a:gd name="T21" fmla="*/ 0 h 85"/>
                  <a:gd name="T22" fmla="*/ 1 w 98"/>
                  <a:gd name="T23" fmla="*/ 0 h 85"/>
                  <a:gd name="T24" fmla="*/ 1 w 98"/>
                  <a:gd name="T25" fmla="*/ 0 h 85"/>
                  <a:gd name="T26" fmla="*/ 1 w 98"/>
                  <a:gd name="T27" fmla="*/ 0 h 85"/>
                  <a:gd name="T28" fmla="*/ 1 w 98"/>
                  <a:gd name="T29" fmla="*/ 0 h 85"/>
                  <a:gd name="T30" fmla="*/ 1 w 98"/>
                  <a:gd name="T31" fmla="*/ 0 h 85"/>
                  <a:gd name="T32" fmla="*/ 1 w 98"/>
                  <a:gd name="T33" fmla="*/ 0 h 85"/>
                  <a:gd name="T34" fmla="*/ 1 w 98"/>
                  <a:gd name="T35" fmla="*/ 0 h 85"/>
                  <a:gd name="T36" fmla="*/ 0 w 98"/>
                  <a:gd name="T37" fmla="*/ 0 h 85"/>
                  <a:gd name="T38" fmla="*/ 2 w 98"/>
                  <a:gd name="T39" fmla="*/ 0 h 85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98"/>
                  <a:gd name="T61" fmla="*/ 0 h 85"/>
                  <a:gd name="T62" fmla="*/ 98 w 98"/>
                  <a:gd name="T63" fmla="*/ 85 h 85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98" h="85">
                    <a:moveTo>
                      <a:pt x="98" y="14"/>
                    </a:moveTo>
                    <a:lnTo>
                      <a:pt x="29" y="85"/>
                    </a:lnTo>
                    <a:lnTo>
                      <a:pt x="29" y="79"/>
                    </a:lnTo>
                    <a:lnTo>
                      <a:pt x="29" y="73"/>
                    </a:lnTo>
                    <a:lnTo>
                      <a:pt x="29" y="67"/>
                    </a:lnTo>
                    <a:lnTo>
                      <a:pt x="29" y="62"/>
                    </a:lnTo>
                    <a:lnTo>
                      <a:pt x="29" y="58"/>
                    </a:lnTo>
                    <a:lnTo>
                      <a:pt x="27" y="52"/>
                    </a:lnTo>
                    <a:lnTo>
                      <a:pt x="27" y="46"/>
                    </a:lnTo>
                    <a:lnTo>
                      <a:pt x="25" y="40"/>
                    </a:lnTo>
                    <a:lnTo>
                      <a:pt x="23" y="37"/>
                    </a:lnTo>
                    <a:lnTo>
                      <a:pt x="21" y="31"/>
                    </a:lnTo>
                    <a:lnTo>
                      <a:pt x="19" y="27"/>
                    </a:lnTo>
                    <a:lnTo>
                      <a:pt x="18" y="21"/>
                    </a:lnTo>
                    <a:lnTo>
                      <a:pt x="14" y="17"/>
                    </a:lnTo>
                    <a:lnTo>
                      <a:pt x="12" y="12"/>
                    </a:lnTo>
                    <a:lnTo>
                      <a:pt x="8" y="8"/>
                    </a:lnTo>
                    <a:lnTo>
                      <a:pt x="4" y="4"/>
                    </a:lnTo>
                    <a:lnTo>
                      <a:pt x="0" y="0"/>
                    </a:lnTo>
                    <a:lnTo>
                      <a:pt x="98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73" name="Line 45"/>
              <p:cNvSpPr>
                <a:spLocks noChangeShapeType="1"/>
              </p:cNvSpPr>
              <p:nvPr/>
            </p:nvSpPr>
            <p:spPr bwMode="auto">
              <a:xfrm>
                <a:off x="2147" y="2893"/>
                <a:ext cx="80" cy="52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74" name="Freeform 46"/>
              <p:cNvSpPr>
                <a:spLocks/>
              </p:cNvSpPr>
              <p:nvPr/>
            </p:nvSpPr>
            <p:spPr bwMode="auto">
              <a:xfrm>
                <a:off x="2206" y="2922"/>
                <a:ext cx="49" cy="43"/>
              </a:xfrm>
              <a:custGeom>
                <a:avLst/>
                <a:gdLst>
                  <a:gd name="T0" fmla="*/ 2 w 98"/>
                  <a:gd name="T1" fmla="*/ 1 h 86"/>
                  <a:gd name="T2" fmla="*/ 0 w 98"/>
                  <a:gd name="T3" fmla="*/ 1 h 86"/>
                  <a:gd name="T4" fmla="*/ 1 w 98"/>
                  <a:gd name="T5" fmla="*/ 1 h 86"/>
                  <a:gd name="T6" fmla="*/ 1 w 98"/>
                  <a:gd name="T7" fmla="*/ 1 h 86"/>
                  <a:gd name="T8" fmla="*/ 1 w 98"/>
                  <a:gd name="T9" fmla="*/ 1 h 86"/>
                  <a:gd name="T10" fmla="*/ 1 w 98"/>
                  <a:gd name="T11" fmla="*/ 1 h 86"/>
                  <a:gd name="T12" fmla="*/ 1 w 98"/>
                  <a:gd name="T13" fmla="*/ 1 h 86"/>
                  <a:gd name="T14" fmla="*/ 1 w 98"/>
                  <a:gd name="T15" fmla="*/ 1 h 86"/>
                  <a:gd name="T16" fmla="*/ 1 w 98"/>
                  <a:gd name="T17" fmla="*/ 1 h 86"/>
                  <a:gd name="T18" fmla="*/ 1 w 98"/>
                  <a:gd name="T19" fmla="*/ 1 h 86"/>
                  <a:gd name="T20" fmla="*/ 1 w 98"/>
                  <a:gd name="T21" fmla="*/ 1 h 86"/>
                  <a:gd name="T22" fmla="*/ 1 w 98"/>
                  <a:gd name="T23" fmla="*/ 1 h 86"/>
                  <a:gd name="T24" fmla="*/ 1 w 98"/>
                  <a:gd name="T25" fmla="*/ 1 h 86"/>
                  <a:gd name="T26" fmla="*/ 1 w 98"/>
                  <a:gd name="T27" fmla="*/ 1 h 86"/>
                  <a:gd name="T28" fmla="*/ 1 w 98"/>
                  <a:gd name="T29" fmla="*/ 1 h 86"/>
                  <a:gd name="T30" fmla="*/ 1 w 98"/>
                  <a:gd name="T31" fmla="*/ 1 h 86"/>
                  <a:gd name="T32" fmla="*/ 1 w 98"/>
                  <a:gd name="T33" fmla="*/ 1 h 86"/>
                  <a:gd name="T34" fmla="*/ 1 w 98"/>
                  <a:gd name="T35" fmla="*/ 1 h 86"/>
                  <a:gd name="T36" fmla="*/ 1 w 98"/>
                  <a:gd name="T37" fmla="*/ 0 h 86"/>
                  <a:gd name="T38" fmla="*/ 2 w 98"/>
                  <a:gd name="T39" fmla="*/ 1 h 8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98"/>
                  <a:gd name="T61" fmla="*/ 0 h 86"/>
                  <a:gd name="T62" fmla="*/ 98 w 98"/>
                  <a:gd name="T63" fmla="*/ 86 h 8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98" h="86">
                    <a:moveTo>
                      <a:pt x="98" y="86"/>
                    </a:moveTo>
                    <a:lnTo>
                      <a:pt x="0" y="73"/>
                    </a:lnTo>
                    <a:lnTo>
                      <a:pt x="4" y="71"/>
                    </a:lnTo>
                    <a:lnTo>
                      <a:pt x="10" y="67"/>
                    </a:lnTo>
                    <a:lnTo>
                      <a:pt x="14" y="65"/>
                    </a:lnTo>
                    <a:lnTo>
                      <a:pt x="18" y="61"/>
                    </a:lnTo>
                    <a:lnTo>
                      <a:pt x="21" y="58"/>
                    </a:lnTo>
                    <a:lnTo>
                      <a:pt x="25" y="54"/>
                    </a:lnTo>
                    <a:lnTo>
                      <a:pt x="29" y="50"/>
                    </a:lnTo>
                    <a:lnTo>
                      <a:pt x="33" y="44"/>
                    </a:lnTo>
                    <a:lnTo>
                      <a:pt x="35" y="40"/>
                    </a:lnTo>
                    <a:lnTo>
                      <a:pt x="39" y="36"/>
                    </a:lnTo>
                    <a:lnTo>
                      <a:pt x="41" y="31"/>
                    </a:lnTo>
                    <a:lnTo>
                      <a:pt x="42" y="27"/>
                    </a:lnTo>
                    <a:lnTo>
                      <a:pt x="44" y="21"/>
                    </a:lnTo>
                    <a:lnTo>
                      <a:pt x="46" y="15"/>
                    </a:lnTo>
                    <a:lnTo>
                      <a:pt x="48" y="12"/>
                    </a:lnTo>
                    <a:lnTo>
                      <a:pt x="48" y="6"/>
                    </a:lnTo>
                    <a:lnTo>
                      <a:pt x="50" y="0"/>
                    </a:lnTo>
                    <a:lnTo>
                      <a:pt x="98" y="8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75" name="Line 47"/>
              <p:cNvSpPr>
                <a:spLocks noChangeShapeType="1"/>
              </p:cNvSpPr>
              <p:nvPr/>
            </p:nvSpPr>
            <p:spPr bwMode="auto">
              <a:xfrm flipV="1">
                <a:off x="2147" y="2983"/>
                <a:ext cx="80" cy="54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76" name="Freeform 48"/>
              <p:cNvSpPr>
                <a:spLocks/>
              </p:cNvSpPr>
              <p:nvPr/>
            </p:nvSpPr>
            <p:spPr bwMode="auto">
              <a:xfrm>
                <a:off x="2206" y="2965"/>
                <a:ext cx="49" cy="42"/>
              </a:xfrm>
              <a:custGeom>
                <a:avLst/>
                <a:gdLst>
                  <a:gd name="T0" fmla="*/ 2 w 98"/>
                  <a:gd name="T1" fmla="*/ 0 h 85"/>
                  <a:gd name="T2" fmla="*/ 1 w 98"/>
                  <a:gd name="T3" fmla="*/ 1 h 85"/>
                  <a:gd name="T4" fmla="*/ 1 w 98"/>
                  <a:gd name="T5" fmla="*/ 1 h 85"/>
                  <a:gd name="T6" fmla="*/ 1 w 98"/>
                  <a:gd name="T7" fmla="*/ 1 h 85"/>
                  <a:gd name="T8" fmla="*/ 1 w 98"/>
                  <a:gd name="T9" fmla="*/ 1 h 85"/>
                  <a:gd name="T10" fmla="*/ 1 w 98"/>
                  <a:gd name="T11" fmla="*/ 1 h 85"/>
                  <a:gd name="T12" fmla="*/ 1 w 98"/>
                  <a:gd name="T13" fmla="*/ 0 h 85"/>
                  <a:gd name="T14" fmla="*/ 1 w 98"/>
                  <a:gd name="T15" fmla="*/ 0 h 85"/>
                  <a:gd name="T16" fmla="*/ 1 w 98"/>
                  <a:gd name="T17" fmla="*/ 0 h 85"/>
                  <a:gd name="T18" fmla="*/ 1 w 98"/>
                  <a:gd name="T19" fmla="*/ 0 h 85"/>
                  <a:gd name="T20" fmla="*/ 1 w 98"/>
                  <a:gd name="T21" fmla="*/ 0 h 85"/>
                  <a:gd name="T22" fmla="*/ 1 w 98"/>
                  <a:gd name="T23" fmla="*/ 0 h 85"/>
                  <a:gd name="T24" fmla="*/ 1 w 98"/>
                  <a:gd name="T25" fmla="*/ 0 h 85"/>
                  <a:gd name="T26" fmla="*/ 1 w 98"/>
                  <a:gd name="T27" fmla="*/ 0 h 85"/>
                  <a:gd name="T28" fmla="*/ 1 w 98"/>
                  <a:gd name="T29" fmla="*/ 0 h 85"/>
                  <a:gd name="T30" fmla="*/ 1 w 98"/>
                  <a:gd name="T31" fmla="*/ 0 h 85"/>
                  <a:gd name="T32" fmla="*/ 1 w 98"/>
                  <a:gd name="T33" fmla="*/ 0 h 85"/>
                  <a:gd name="T34" fmla="*/ 1 w 98"/>
                  <a:gd name="T35" fmla="*/ 0 h 85"/>
                  <a:gd name="T36" fmla="*/ 0 w 98"/>
                  <a:gd name="T37" fmla="*/ 0 h 85"/>
                  <a:gd name="T38" fmla="*/ 2 w 98"/>
                  <a:gd name="T39" fmla="*/ 0 h 85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98"/>
                  <a:gd name="T61" fmla="*/ 0 h 85"/>
                  <a:gd name="T62" fmla="*/ 98 w 98"/>
                  <a:gd name="T63" fmla="*/ 85 h 85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98" h="85">
                    <a:moveTo>
                      <a:pt x="98" y="0"/>
                    </a:moveTo>
                    <a:lnTo>
                      <a:pt x="50" y="85"/>
                    </a:lnTo>
                    <a:lnTo>
                      <a:pt x="48" y="81"/>
                    </a:lnTo>
                    <a:lnTo>
                      <a:pt x="48" y="75"/>
                    </a:lnTo>
                    <a:lnTo>
                      <a:pt x="46" y="69"/>
                    </a:lnTo>
                    <a:lnTo>
                      <a:pt x="44" y="64"/>
                    </a:lnTo>
                    <a:lnTo>
                      <a:pt x="42" y="60"/>
                    </a:lnTo>
                    <a:lnTo>
                      <a:pt x="41" y="54"/>
                    </a:lnTo>
                    <a:lnTo>
                      <a:pt x="39" y="50"/>
                    </a:lnTo>
                    <a:lnTo>
                      <a:pt x="35" y="44"/>
                    </a:lnTo>
                    <a:lnTo>
                      <a:pt x="33" y="41"/>
                    </a:lnTo>
                    <a:lnTo>
                      <a:pt x="29" y="37"/>
                    </a:lnTo>
                    <a:lnTo>
                      <a:pt x="25" y="33"/>
                    </a:lnTo>
                    <a:lnTo>
                      <a:pt x="21" y="29"/>
                    </a:lnTo>
                    <a:lnTo>
                      <a:pt x="18" y="25"/>
                    </a:lnTo>
                    <a:lnTo>
                      <a:pt x="14" y="21"/>
                    </a:lnTo>
                    <a:lnTo>
                      <a:pt x="10" y="18"/>
                    </a:lnTo>
                    <a:lnTo>
                      <a:pt x="4" y="16"/>
                    </a:lnTo>
                    <a:lnTo>
                      <a:pt x="0" y="12"/>
                    </a:lnTo>
                    <a:lnTo>
                      <a:pt x="9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77" name="Line 49"/>
              <p:cNvSpPr>
                <a:spLocks noChangeShapeType="1"/>
              </p:cNvSpPr>
              <p:nvPr/>
            </p:nvSpPr>
            <p:spPr bwMode="auto">
              <a:xfrm>
                <a:off x="2291" y="2893"/>
                <a:ext cx="1" cy="2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78" name="Freeform 50"/>
              <p:cNvSpPr>
                <a:spLocks/>
              </p:cNvSpPr>
              <p:nvPr/>
            </p:nvSpPr>
            <p:spPr bwMode="auto">
              <a:xfrm>
                <a:off x="2269" y="2884"/>
                <a:ext cx="44" cy="44"/>
              </a:xfrm>
              <a:custGeom>
                <a:avLst/>
                <a:gdLst>
                  <a:gd name="T0" fmla="*/ 1 w 88"/>
                  <a:gd name="T1" fmla="*/ 1 h 88"/>
                  <a:gd name="T2" fmla="*/ 0 w 88"/>
                  <a:gd name="T3" fmla="*/ 0 h 88"/>
                  <a:gd name="T4" fmla="*/ 1 w 88"/>
                  <a:gd name="T5" fmla="*/ 1 h 88"/>
                  <a:gd name="T6" fmla="*/ 1 w 88"/>
                  <a:gd name="T7" fmla="*/ 1 h 88"/>
                  <a:gd name="T8" fmla="*/ 1 w 88"/>
                  <a:gd name="T9" fmla="*/ 1 h 88"/>
                  <a:gd name="T10" fmla="*/ 1 w 88"/>
                  <a:gd name="T11" fmla="*/ 1 h 88"/>
                  <a:gd name="T12" fmla="*/ 1 w 88"/>
                  <a:gd name="T13" fmla="*/ 1 h 88"/>
                  <a:gd name="T14" fmla="*/ 1 w 88"/>
                  <a:gd name="T15" fmla="*/ 1 h 88"/>
                  <a:gd name="T16" fmla="*/ 1 w 88"/>
                  <a:gd name="T17" fmla="*/ 1 h 88"/>
                  <a:gd name="T18" fmla="*/ 1 w 88"/>
                  <a:gd name="T19" fmla="*/ 1 h 88"/>
                  <a:gd name="T20" fmla="*/ 1 w 88"/>
                  <a:gd name="T21" fmla="*/ 1 h 88"/>
                  <a:gd name="T22" fmla="*/ 1 w 88"/>
                  <a:gd name="T23" fmla="*/ 1 h 88"/>
                  <a:gd name="T24" fmla="*/ 1 w 88"/>
                  <a:gd name="T25" fmla="*/ 1 h 88"/>
                  <a:gd name="T26" fmla="*/ 1 w 88"/>
                  <a:gd name="T27" fmla="*/ 1 h 88"/>
                  <a:gd name="T28" fmla="*/ 1 w 88"/>
                  <a:gd name="T29" fmla="*/ 1 h 88"/>
                  <a:gd name="T30" fmla="*/ 1 w 88"/>
                  <a:gd name="T31" fmla="*/ 1 h 88"/>
                  <a:gd name="T32" fmla="*/ 1 w 88"/>
                  <a:gd name="T33" fmla="*/ 1 h 88"/>
                  <a:gd name="T34" fmla="*/ 1 w 88"/>
                  <a:gd name="T35" fmla="*/ 1 h 88"/>
                  <a:gd name="T36" fmla="*/ 1 w 88"/>
                  <a:gd name="T37" fmla="*/ 0 h 88"/>
                  <a:gd name="T38" fmla="*/ 1 w 88"/>
                  <a:gd name="T39" fmla="*/ 1 h 8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88"/>
                  <a:gd name="T61" fmla="*/ 0 h 88"/>
                  <a:gd name="T62" fmla="*/ 88 w 88"/>
                  <a:gd name="T63" fmla="*/ 88 h 88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88" h="88">
                    <a:moveTo>
                      <a:pt x="44" y="88"/>
                    </a:moveTo>
                    <a:lnTo>
                      <a:pt x="0" y="0"/>
                    </a:lnTo>
                    <a:lnTo>
                      <a:pt x="4" y="2"/>
                    </a:lnTo>
                    <a:lnTo>
                      <a:pt x="9" y="4"/>
                    </a:lnTo>
                    <a:lnTo>
                      <a:pt x="13" y="6"/>
                    </a:lnTo>
                    <a:lnTo>
                      <a:pt x="19" y="8"/>
                    </a:lnTo>
                    <a:lnTo>
                      <a:pt x="25" y="10"/>
                    </a:lnTo>
                    <a:lnTo>
                      <a:pt x="31" y="10"/>
                    </a:lnTo>
                    <a:lnTo>
                      <a:pt x="34" y="10"/>
                    </a:lnTo>
                    <a:lnTo>
                      <a:pt x="40" y="12"/>
                    </a:lnTo>
                    <a:lnTo>
                      <a:pt x="46" y="12"/>
                    </a:lnTo>
                    <a:lnTo>
                      <a:pt x="52" y="10"/>
                    </a:lnTo>
                    <a:lnTo>
                      <a:pt x="57" y="10"/>
                    </a:lnTo>
                    <a:lnTo>
                      <a:pt x="61" y="10"/>
                    </a:lnTo>
                    <a:lnTo>
                      <a:pt x="67" y="8"/>
                    </a:lnTo>
                    <a:lnTo>
                      <a:pt x="73" y="6"/>
                    </a:lnTo>
                    <a:lnTo>
                      <a:pt x="79" y="4"/>
                    </a:lnTo>
                    <a:lnTo>
                      <a:pt x="82" y="2"/>
                    </a:lnTo>
                    <a:lnTo>
                      <a:pt x="88" y="0"/>
                    </a:lnTo>
                    <a:lnTo>
                      <a:pt x="44" y="8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79" name="Line 51"/>
              <p:cNvSpPr>
                <a:spLocks noChangeShapeType="1"/>
              </p:cNvSpPr>
              <p:nvPr/>
            </p:nvSpPr>
            <p:spPr bwMode="auto">
              <a:xfrm>
                <a:off x="2147" y="3037"/>
                <a:ext cx="76" cy="2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80" name="Freeform 52"/>
              <p:cNvSpPr>
                <a:spLocks/>
              </p:cNvSpPr>
              <p:nvPr/>
            </p:nvSpPr>
            <p:spPr bwMode="auto">
              <a:xfrm>
                <a:off x="2206" y="3038"/>
                <a:ext cx="49" cy="42"/>
              </a:xfrm>
              <a:custGeom>
                <a:avLst/>
                <a:gdLst>
                  <a:gd name="T0" fmla="*/ 2 w 98"/>
                  <a:gd name="T1" fmla="*/ 1 h 84"/>
                  <a:gd name="T2" fmla="*/ 0 w 98"/>
                  <a:gd name="T3" fmla="*/ 1 h 84"/>
                  <a:gd name="T4" fmla="*/ 1 w 98"/>
                  <a:gd name="T5" fmla="*/ 1 h 84"/>
                  <a:gd name="T6" fmla="*/ 1 w 98"/>
                  <a:gd name="T7" fmla="*/ 1 h 84"/>
                  <a:gd name="T8" fmla="*/ 1 w 98"/>
                  <a:gd name="T9" fmla="*/ 1 h 84"/>
                  <a:gd name="T10" fmla="*/ 1 w 98"/>
                  <a:gd name="T11" fmla="*/ 1 h 84"/>
                  <a:gd name="T12" fmla="*/ 1 w 98"/>
                  <a:gd name="T13" fmla="*/ 1 h 84"/>
                  <a:gd name="T14" fmla="*/ 1 w 98"/>
                  <a:gd name="T15" fmla="*/ 1 h 84"/>
                  <a:gd name="T16" fmla="*/ 1 w 98"/>
                  <a:gd name="T17" fmla="*/ 1 h 84"/>
                  <a:gd name="T18" fmla="*/ 1 w 98"/>
                  <a:gd name="T19" fmla="*/ 1 h 84"/>
                  <a:gd name="T20" fmla="*/ 1 w 98"/>
                  <a:gd name="T21" fmla="*/ 1 h 84"/>
                  <a:gd name="T22" fmla="*/ 1 w 98"/>
                  <a:gd name="T23" fmla="*/ 1 h 84"/>
                  <a:gd name="T24" fmla="*/ 1 w 98"/>
                  <a:gd name="T25" fmla="*/ 1 h 84"/>
                  <a:gd name="T26" fmla="*/ 1 w 98"/>
                  <a:gd name="T27" fmla="*/ 1 h 84"/>
                  <a:gd name="T28" fmla="*/ 1 w 98"/>
                  <a:gd name="T29" fmla="*/ 1 h 84"/>
                  <a:gd name="T30" fmla="*/ 1 w 98"/>
                  <a:gd name="T31" fmla="*/ 1 h 84"/>
                  <a:gd name="T32" fmla="*/ 1 w 98"/>
                  <a:gd name="T33" fmla="*/ 1 h 84"/>
                  <a:gd name="T34" fmla="*/ 1 w 98"/>
                  <a:gd name="T35" fmla="*/ 1 h 84"/>
                  <a:gd name="T36" fmla="*/ 1 w 98"/>
                  <a:gd name="T37" fmla="*/ 0 h 84"/>
                  <a:gd name="T38" fmla="*/ 2 w 98"/>
                  <a:gd name="T39" fmla="*/ 1 h 84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98"/>
                  <a:gd name="T61" fmla="*/ 0 h 84"/>
                  <a:gd name="T62" fmla="*/ 98 w 98"/>
                  <a:gd name="T63" fmla="*/ 84 h 84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98" h="84">
                    <a:moveTo>
                      <a:pt x="98" y="69"/>
                    </a:moveTo>
                    <a:lnTo>
                      <a:pt x="0" y="84"/>
                    </a:lnTo>
                    <a:lnTo>
                      <a:pt x="4" y="79"/>
                    </a:lnTo>
                    <a:lnTo>
                      <a:pt x="8" y="75"/>
                    </a:lnTo>
                    <a:lnTo>
                      <a:pt x="12" y="71"/>
                    </a:lnTo>
                    <a:lnTo>
                      <a:pt x="14" y="67"/>
                    </a:lnTo>
                    <a:lnTo>
                      <a:pt x="18" y="61"/>
                    </a:lnTo>
                    <a:lnTo>
                      <a:pt x="19" y="58"/>
                    </a:lnTo>
                    <a:lnTo>
                      <a:pt x="21" y="52"/>
                    </a:lnTo>
                    <a:lnTo>
                      <a:pt x="23" y="48"/>
                    </a:lnTo>
                    <a:lnTo>
                      <a:pt x="25" y="42"/>
                    </a:lnTo>
                    <a:lnTo>
                      <a:pt x="27" y="37"/>
                    </a:lnTo>
                    <a:lnTo>
                      <a:pt x="27" y="33"/>
                    </a:lnTo>
                    <a:lnTo>
                      <a:pt x="29" y="27"/>
                    </a:lnTo>
                    <a:lnTo>
                      <a:pt x="29" y="21"/>
                    </a:lnTo>
                    <a:lnTo>
                      <a:pt x="29" y="15"/>
                    </a:lnTo>
                    <a:lnTo>
                      <a:pt x="29" y="10"/>
                    </a:lnTo>
                    <a:lnTo>
                      <a:pt x="29" y="6"/>
                    </a:lnTo>
                    <a:lnTo>
                      <a:pt x="29" y="0"/>
                    </a:lnTo>
                    <a:lnTo>
                      <a:pt x="98" y="6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81" name="Rectangle 53"/>
              <p:cNvSpPr>
                <a:spLocks noChangeArrowheads="1"/>
              </p:cNvSpPr>
              <p:nvPr/>
            </p:nvSpPr>
            <p:spPr bwMode="auto">
              <a:xfrm>
                <a:off x="2150" y="2662"/>
                <a:ext cx="100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800">
                    <a:solidFill>
                      <a:srgbClr val="000000"/>
                    </a:solidFill>
                  </a:rPr>
                  <a:t>Stat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0182" name="Rectangle 54"/>
              <p:cNvSpPr>
                <a:spLocks noChangeArrowheads="1"/>
              </p:cNvSpPr>
              <p:nvPr/>
            </p:nvSpPr>
            <p:spPr bwMode="auto">
              <a:xfrm>
                <a:off x="2120" y="2739"/>
                <a:ext cx="160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800">
                    <a:solidFill>
                      <a:srgbClr val="000000"/>
                    </a:solidFill>
                  </a:rPr>
                  <a:t>model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0183" name="Freeform 55"/>
              <p:cNvSpPr>
                <a:spLocks/>
              </p:cNvSpPr>
              <p:nvPr/>
            </p:nvSpPr>
            <p:spPr bwMode="auto">
              <a:xfrm>
                <a:off x="2452" y="3144"/>
                <a:ext cx="396" cy="18"/>
              </a:xfrm>
              <a:custGeom>
                <a:avLst/>
                <a:gdLst>
                  <a:gd name="T0" fmla="*/ 12 w 792"/>
                  <a:gd name="T1" fmla="*/ 0 h 36"/>
                  <a:gd name="T2" fmla="*/ 0 w 792"/>
                  <a:gd name="T3" fmla="*/ 0 h 36"/>
                  <a:gd name="T4" fmla="*/ 1 w 792"/>
                  <a:gd name="T5" fmla="*/ 1 h 36"/>
                  <a:gd name="T6" fmla="*/ 12 w 792"/>
                  <a:gd name="T7" fmla="*/ 1 h 36"/>
                  <a:gd name="T8" fmla="*/ 12 w 792"/>
                  <a:gd name="T9" fmla="*/ 0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92"/>
                  <a:gd name="T16" fmla="*/ 0 h 36"/>
                  <a:gd name="T17" fmla="*/ 792 w 792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92" h="36">
                    <a:moveTo>
                      <a:pt x="756" y="0"/>
                    </a:moveTo>
                    <a:lnTo>
                      <a:pt x="0" y="0"/>
                    </a:lnTo>
                    <a:lnTo>
                      <a:pt x="37" y="36"/>
                    </a:lnTo>
                    <a:lnTo>
                      <a:pt x="792" y="36"/>
                    </a:lnTo>
                    <a:lnTo>
                      <a:pt x="756" y="0"/>
                    </a:lnTo>
                    <a:close/>
                  </a:path>
                </a:pathLst>
              </a:custGeom>
              <a:solidFill>
                <a:srgbClr val="C0C0C0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84" name="Freeform 56"/>
              <p:cNvSpPr>
                <a:spLocks/>
              </p:cNvSpPr>
              <p:nvPr/>
            </p:nvSpPr>
            <p:spPr bwMode="auto">
              <a:xfrm>
                <a:off x="2830" y="2659"/>
                <a:ext cx="18" cy="503"/>
              </a:xfrm>
              <a:custGeom>
                <a:avLst/>
                <a:gdLst>
                  <a:gd name="T0" fmla="*/ 1 w 36"/>
                  <a:gd name="T1" fmla="*/ 15 h 1007"/>
                  <a:gd name="T2" fmla="*/ 0 w 36"/>
                  <a:gd name="T3" fmla="*/ 15 h 1007"/>
                  <a:gd name="T4" fmla="*/ 0 w 36"/>
                  <a:gd name="T5" fmla="*/ 0 h 1007"/>
                  <a:gd name="T6" fmla="*/ 1 w 36"/>
                  <a:gd name="T7" fmla="*/ 0 h 1007"/>
                  <a:gd name="T8" fmla="*/ 1 w 36"/>
                  <a:gd name="T9" fmla="*/ 15 h 10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6"/>
                  <a:gd name="T16" fmla="*/ 0 h 1007"/>
                  <a:gd name="T17" fmla="*/ 36 w 36"/>
                  <a:gd name="T18" fmla="*/ 1007 h 10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6" h="1007">
                    <a:moveTo>
                      <a:pt x="36" y="1007"/>
                    </a:moveTo>
                    <a:lnTo>
                      <a:pt x="0" y="971"/>
                    </a:lnTo>
                    <a:lnTo>
                      <a:pt x="0" y="0"/>
                    </a:lnTo>
                    <a:lnTo>
                      <a:pt x="36" y="37"/>
                    </a:lnTo>
                    <a:lnTo>
                      <a:pt x="36" y="1007"/>
                    </a:lnTo>
                    <a:close/>
                  </a:path>
                </a:pathLst>
              </a:custGeom>
              <a:solidFill>
                <a:srgbClr val="C0C0C0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85" name="Rectangle 57"/>
              <p:cNvSpPr>
                <a:spLocks noChangeArrowheads="1"/>
              </p:cNvSpPr>
              <p:nvPr/>
            </p:nvSpPr>
            <p:spPr bwMode="auto">
              <a:xfrm>
                <a:off x="2452" y="2659"/>
                <a:ext cx="378" cy="485"/>
              </a:xfrm>
              <a:prstGeom prst="rect">
                <a:avLst/>
              </a:prstGeom>
              <a:solidFill>
                <a:srgbClr val="FFFFFF"/>
              </a:soli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86" name="Rectangle 58"/>
              <p:cNvSpPr>
                <a:spLocks noChangeArrowheads="1"/>
              </p:cNvSpPr>
              <p:nvPr/>
            </p:nvSpPr>
            <p:spPr bwMode="auto">
              <a:xfrm>
                <a:off x="2522" y="2653"/>
                <a:ext cx="238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800">
                    <a:solidFill>
                      <a:srgbClr val="000000"/>
                    </a:solidFill>
                  </a:rPr>
                  <a:t>Evidence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0187" name="Rectangle 59"/>
              <p:cNvSpPr>
                <a:spLocks noChangeArrowheads="1"/>
              </p:cNvSpPr>
              <p:nvPr/>
            </p:nvSpPr>
            <p:spPr bwMode="auto">
              <a:xfrm>
                <a:off x="2568" y="2730"/>
                <a:ext cx="146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800">
                    <a:solidFill>
                      <a:srgbClr val="000000"/>
                    </a:solidFill>
                  </a:rPr>
                  <a:t>Rules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0188" name="Rectangle 60"/>
              <p:cNvSpPr>
                <a:spLocks noChangeArrowheads="1"/>
              </p:cNvSpPr>
              <p:nvPr/>
            </p:nvSpPr>
            <p:spPr bwMode="auto">
              <a:xfrm>
                <a:off x="2480" y="2838"/>
                <a:ext cx="72" cy="72"/>
              </a:xfrm>
              <a:prstGeom prst="rect">
                <a:avLst/>
              </a:prstGeom>
              <a:solidFill>
                <a:srgbClr val="FF0000"/>
              </a:soli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89" name="Rectangle 61"/>
              <p:cNvSpPr>
                <a:spLocks noChangeArrowheads="1"/>
              </p:cNvSpPr>
              <p:nvPr/>
            </p:nvSpPr>
            <p:spPr bwMode="auto">
              <a:xfrm>
                <a:off x="2480" y="2946"/>
                <a:ext cx="72" cy="72"/>
              </a:xfrm>
              <a:prstGeom prst="rect">
                <a:avLst/>
              </a:prstGeom>
              <a:solidFill>
                <a:srgbClr val="FF0000"/>
              </a:soli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90" name="Rectangle 62"/>
              <p:cNvSpPr>
                <a:spLocks noChangeArrowheads="1"/>
              </p:cNvSpPr>
              <p:nvPr/>
            </p:nvSpPr>
            <p:spPr bwMode="auto">
              <a:xfrm>
                <a:off x="2480" y="3054"/>
                <a:ext cx="72" cy="73"/>
              </a:xfrm>
              <a:prstGeom prst="rect">
                <a:avLst/>
              </a:prstGeom>
              <a:solidFill>
                <a:srgbClr val="FF0000"/>
              </a:soli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91" name="Rectangle 63"/>
              <p:cNvSpPr>
                <a:spLocks noChangeArrowheads="1"/>
              </p:cNvSpPr>
              <p:nvPr/>
            </p:nvSpPr>
            <p:spPr bwMode="auto">
              <a:xfrm>
                <a:off x="2677" y="2838"/>
                <a:ext cx="126" cy="306"/>
              </a:xfrm>
              <a:prstGeom prst="rect">
                <a:avLst/>
              </a:prstGeom>
              <a:solidFill>
                <a:srgbClr val="FFFF00"/>
              </a:solidFill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92" name="Freeform 64"/>
              <p:cNvSpPr>
                <a:spLocks/>
              </p:cNvSpPr>
              <p:nvPr/>
            </p:nvSpPr>
            <p:spPr bwMode="auto">
              <a:xfrm>
                <a:off x="2696" y="2856"/>
                <a:ext cx="72" cy="54"/>
              </a:xfrm>
              <a:custGeom>
                <a:avLst/>
                <a:gdLst>
                  <a:gd name="T0" fmla="*/ 1 w 144"/>
                  <a:gd name="T1" fmla="*/ 2 h 107"/>
                  <a:gd name="T2" fmla="*/ 1 w 144"/>
                  <a:gd name="T3" fmla="*/ 2 h 107"/>
                  <a:gd name="T4" fmla="*/ 2 w 144"/>
                  <a:gd name="T5" fmla="*/ 1 h 107"/>
                  <a:gd name="T6" fmla="*/ 1 w 144"/>
                  <a:gd name="T7" fmla="*/ 0 h 107"/>
                  <a:gd name="T8" fmla="*/ 1 w 144"/>
                  <a:gd name="T9" fmla="*/ 0 h 107"/>
                  <a:gd name="T10" fmla="*/ 0 w 144"/>
                  <a:gd name="T11" fmla="*/ 1 h 107"/>
                  <a:gd name="T12" fmla="*/ 1 w 144"/>
                  <a:gd name="T13" fmla="*/ 2 h 10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4"/>
                  <a:gd name="T22" fmla="*/ 0 h 107"/>
                  <a:gd name="T23" fmla="*/ 144 w 144"/>
                  <a:gd name="T24" fmla="*/ 107 h 10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4" h="107">
                    <a:moveTo>
                      <a:pt x="35" y="107"/>
                    </a:moveTo>
                    <a:lnTo>
                      <a:pt x="108" y="107"/>
                    </a:lnTo>
                    <a:lnTo>
                      <a:pt x="144" y="53"/>
                    </a:lnTo>
                    <a:lnTo>
                      <a:pt x="108" y="0"/>
                    </a:lnTo>
                    <a:lnTo>
                      <a:pt x="35" y="0"/>
                    </a:lnTo>
                    <a:lnTo>
                      <a:pt x="0" y="53"/>
                    </a:lnTo>
                    <a:lnTo>
                      <a:pt x="35" y="107"/>
                    </a:lnTo>
                    <a:close/>
                  </a:path>
                </a:pathLst>
              </a:custGeom>
              <a:solidFill>
                <a:srgbClr val="FFFF00"/>
              </a:solidFill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93" name="Freeform 65"/>
              <p:cNvSpPr>
                <a:spLocks/>
              </p:cNvSpPr>
              <p:nvPr/>
            </p:nvSpPr>
            <p:spPr bwMode="auto">
              <a:xfrm>
                <a:off x="2723" y="3072"/>
                <a:ext cx="80" cy="55"/>
              </a:xfrm>
              <a:custGeom>
                <a:avLst/>
                <a:gdLst>
                  <a:gd name="T0" fmla="*/ 0 w 161"/>
                  <a:gd name="T1" fmla="*/ 2 h 109"/>
                  <a:gd name="T2" fmla="*/ 1 w 161"/>
                  <a:gd name="T3" fmla="*/ 2 h 109"/>
                  <a:gd name="T4" fmla="*/ 2 w 161"/>
                  <a:gd name="T5" fmla="*/ 0 h 109"/>
                  <a:gd name="T6" fmla="*/ 0 w 161"/>
                  <a:gd name="T7" fmla="*/ 0 h 109"/>
                  <a:gd name="T8" fmla="*/ 0 w 161"/>
                  <a:gd name="T9" fmla="*/ 2 h 10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1"/>
                  <a:gd name="T16" fmla="*/ 0 h 109"/>
                  <a:gd name="T17" fmla="*/ 161 w 161"/>
                  <a:gd name="T18" fmla="*/ 109 h 10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1" h="109">
                    <a:moveTo>
                      <a:pt x="40" y="109"/>
                    </a:moveTo>
                    <a:lnTo>
                      <a:pt x="121" y="109"/>
                    </a:lnTo>
                    <a:lnTo>
                      <a:pt x="161" y="0"/>
                    </a:lnTo>
                    <a:lnTo>
                      <a:pt x="0" y="0"/>
                    </a:lnTo>
                    <a:lnTo>
                      <a:pt x="40" y="109"/>
                    </a:lnTo>
                    <a:close/>
                  </a:path>
                </a:pathLst>
              </a:custGeom>
              <a:solidFill>
                <a:srgbClr val="FFFF00"/>
              </a:solidFill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94" name="Freeform 66"/>
              <p:cNvSpPr>
                <a:spLocks/>
              </p:cNvSpPr>
              <p:nvPr/>
            </p:nvSpPr>
            <p:spPr bwMode="auto">
              <a:xfrm>
                <a:off x="2696" y="3054"/>
                <a:ext cx="72" cy="55"/>
              </a:xfrm>
              <a:custGeom>
                <a:avLst/>
                <a:gdLst>
                  <a:gd name="T0" fmla="*/ 0 w 144"/>
                  <a:gd name="T1" fmla="*/ 1 h 109"/>
                  <a:gd name="T2" fmla="*/ 1 w 144"/>
                  <a:gd name="T3" fmla="*/ 0 h 109"/>
                  <a:gd name="T4" fmla="*/ 2 w 144"/>
                  <a:gd name="T5" fmla="*/ 1 h 109"/>
                  <a:gd name="T6" fmla="*/ 1 w 144"/>
                  <a:gd name="T7" fmla="*/ 2 h 109"/>
                  <a:gd name="T8" fmla="*/ 0 w 144"/>
                  <a:gd name="T9" fmla="*/ 1 h 10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4"/>
                  <a:gd name="T16" fmla="*/ 0 h 109"/>
                  <a:gd name="T17" fmla="*/ 144 w 144"/>
                  <a:gd name="T18" fmla="*/ 109 h 10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4" h="109">
                    <a:moveTo>
                      <a:pt x="0" y="55"/>
                    </a:moveTo>
                    <a:lnTo>
                      <a:pt x="71" y="0"/>
                    </a:lnTo>
                    <a:lnTo>
                      <a:pt x="144" y="55"/>
                    </a:lnTo>
                    <a:lnTo>
                      <a:pt x="71" y="109"/>
                    </a:lnTo>
                    <a:lnTo>
                      <a:pt x="0" y="55"/>
                    </a:lnTo>
                    <a:close/>
                  </a:path>
                </a:pathLst>
              </a:custGeom>
              <a:solidFill>
                <a:srgbClr val="FFFF00"/>
              </a:solidFill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95" name="Rectangle 67"/>
              <p:cNvSpPr>
                <a:spLocks noChangeArrowheads="1"/>
              </p:cNvSpPr>
              <p:nvPr/>
            </p:nvSpPr>
            <p:spPr bwMode="auto">
              <a:xfrm>
                <a:off x="2696" y="3018"/>
                <a:ext cx="96" cy="36"/>
              </a:xfrm>
              <a:prstGeom prst="rect">
                <a:avLst/>
              </a:prstGeom>
              <a:solidFill>
                <a:srgbClr val="FFFF00"/>
              </a:solidFill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96" name="Freeform 68"/>
              <p:cNvSpPr>
                <a:spLocks/>
              </p:cNvSpPr>
              <p:nvPr/>
            </p:nvSpPr>
            <p:spPr bwMode="auto">
              <a:xfrm>
                <a:off x="2731" y="2893"/>
                <a:ext cx="72" cy="53"/>
              </a:xfrm>
              <a:custGeom>
                <a:avLst/>
                <a:gdLst>
                  <a:gd name="T0" fmla="*/ 1 w 144"/>
                  <a:gd name="T1" fmla="*/ 0 h 108"/>
                  <a:gd name="T2" fmla="*/ 2 w 144"/>
                  <a:gd name="T3" fmla="*/ 0 h 108"/>
                  <a:gd name="T4" fmla="*/ 2 w 144"/>
                  <a:gd name="T5" fmla="*/ 0 h 108"/>
                  <a:gd name="T6" fmla="*/ 2 w 144"/>
                  <a:gd name="T7" fmla="*/ 0 h 108"/>
                  <a:gd name="T8" fmla="*/ 2 w 144"/>
                  <a:gd name="T9" fmla="*/ 1 h 108"/>
                  <a:gd name="T10" fmla="*/ 2 w 144"/>
                  <a:gd name="T11" fmla="*/ 1 h 108"/>
                  <a:gd name="T12" fmla="*/ 1 w 144"/>
                  <a:gd name="T13" fmla="*/ 1 h 108"/>
                  <a:gd name="T14" fmla="*/ 1 w 144"/>
                  <a:gd name="T15" fmla="*/ 1 h 108"/>
                  <a:gd name="T16" fmla="*/ 0 w 144"/>
                  <a:gd name="T17" fmla="*/ 0 h 108"/>
                  <a:gd name="T18" fmla="*/ 1 w 144"/>
                  <a:gd name="T19" fmla="*/ 0 h 108"/>
                  <a:gd name="T20" fmla="*/ 1 w 144"/>
                  <a:gd name="T21" fmla="*/ 0 h 10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44"/>
                  <a:gd name="T34" fmla="*/ 0 h 108"/>
                  <a:gd name="T35" fmla="*/ 144 w 144"/>
                  <a:gd name="T36" fmla="*/ 108 h 10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44" h="108">
                    <a:moveTo>
                      <a:pt x="14" y="0"/>
                    </a:moveTo>
                    <a:lnTo>
                      <a:pt x="144" y="0"/>
                    </a:lnTo>
                    <a:lnTo>
                      <a:pt x="135" y="25"/>
                    </a:lnTo>
                    <a:lnTo>
                      <a:pt x="131" y="54"/>
                    </a:lnTo>
                    <a:lnTo>
                      <a:pt x="135" y="81"/>
                    </a:lnTo>
                    <a:lnTo>
                      <a:pt x="144" y="108"/>
                    </a:lnTo>
                    <a:lnTo>
                      <a:pt x="14" y="108"/>
                    </a:lnTo>
                    <a:lnTo>
                      <a:pt x="4" y="81"/>
                    </a:lnTo>
                    <a:lnTo>
                      <a:pt x="0" y="54"/>
                    </a:lnTo>
                    <a:lnTo>
                      <a:pt x="4" y="25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FFFF00"/>
              </a:solidFill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97" name="Freeform 69"/>
              <p:cNvSpPr>
                <a:spLocks/>
              </p:cNvSpPr>
              <p:nvPr/>
            </p:nvSpPr>
            <p:spPr bwMode="auto">
              <a:xfrm>
                <a:off x="2686" y="2946"/>
                <a:ext cx="82" cy="54"/>
              </a:xfrm>
              <a:custGeom>
                <a:avLst/>
                <a:gdLst>
                  <a:gd name="T0" fmla="*/ 1 w 163"/>
                  <a:gd name="T1" fmla="*/ 2 h 107"/>
                  <a:gd name="T2" fmla="*/ 2 w 163"/>
                  <a:gd name="T3" fmla="*/ 2 h 107"/>
                  <a:gd name="T4" fmla="*/ 3 w 163"/>
                  <a:gd name="T5" fmla="*/ 0 h 107"/>
                  <a:gd name="T6" fmla="*/ 0 w 163"/>
                  <a:gd name="T7" fmla="*/ 0 h 107"/>
                  <a:gd name="T8" fmla="*/ 1 w 163"/>
                  <a:gd name="T9" fmla="*/ 2 h 1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3"/>
                  <a:gd name="T16" fmla="*/ 0 h 107"/>
                  <a:gd name="T17" fmla="*/ 163 w 163"/>
                  <a:gd name="T18" fmla="*/ 107 h 1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3" h="107">
                    <a:moveTo>
                      <a:pt x="40" y="107"/>
                    </a:moveTo>
                    <a:lnTo>
                      <a:pt x="123" y="107"/>
                    </a:lnTo>
                    <a:lnTo>
                      <a:pt x="163" y="0"/>
                    </a:lnTo>
                    <a:lnTo>
                      <a:pt x="0" y="0"/>
                    </a:lnTo>
                    <a:lnTo>
                      <a:pt x="40" y="107"/>
                    </a:lnTo>
                    <a:close/>
                  </a:path>
                </a:pathLst>
              </a:custGeom>
              <a:solidFill>
                <a:srgbClr val="FFFF00"/>
              </a:solidFill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98" name="Line 70"/>
              <p:cNvSpPr>
                <a:spLocks noChangeShapeType="1"/>
              </p:cNvSpPr>
              <p:nvPr/>
            </p:nvSpPr>
            <p:spPr bwMode="auto">
              <a:xfrm flipH="1" flipV="1">
                <a:off x="2596" y="2877"/>
                <a:ext cx="100" cy="6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99" name="Freeform 71"/>
              <p:cNvSpPr>
                <a:spLocks/>
              </p:cNvSpPr>
              <p:nvPr/>
            </p:nvSpPr>
            <p:spPr bwMode="auto">
              <a:xfrm>
                <a:off x="2552" y="2849"/>
                <a:ext cx="60" cy="59"/>
              </a:xfrm>
              <a:custGeom>
                <a:avLst/>
                <a:gdLst>
                  <a:gd name="T0" fmla="*/ 0 w 121"/>
                  <a:gd name="T1" fmla="*/ 0 h 119"/>
                  <a:gd name="T2" fmla="*/ 1 w 121"/>
                  <a:gd name="T3" fmla="*/ 0 h 119"/>
                  <a:gd name="T4" fmla="*/ 1 w 121"/>
                  <a:gd name="T5" fmla="*/ 0 h 119"/>
                  <a:gd name="T6" fmla="*/ 1 w 121"/>
                  <a:gd name="T7" fmla="*/ 0 h 119"/>
                  <a:gd name="T8" fmla="*/ 1 w 121"/>
                  <a:gd name="T9" fmla="*/ 0 h 119"/>
                  <a:gd name="T10" fmla="*/ 1 w 121"/>
                  <a:gd name="T11" fmla="*/ 0 h 119"/>
                  <a:gd name="T12" fmla="*/ 1 w 121"/>
                  <a:gd name="T13" fmla="*/ 0 h 119"/>
                  <a:gd name="T14" fmla="*/ 1 w 121"/>
                  <a:gd name="T15" fmla="*/ 0 h 119"/>
                  <a:gd name="T16" fmla="*/ 1 w 121"/>
                  <a:gd name="T17" fmla="*/ 0 h 119"/>
                  <a:gd name="T18" fmla="*/ 1 w 121"/>
                  <a:gd name="T19" fmla="*/ 0 h 119"/>
                  <a:gd name="T20" fmla="*/ 1 w 121"/>
                  <a:gd name="T21" fmla="*/ 0 h 119"/>
                  <a:gd name="T22" fmla="*/ 1 w 121"/>
                  <a:gd name="T23" fmla="*/ 1 h 119"/>
                  <a:gd name="T24" fmla="*/ 1 w 121"/>
                  <a:gd name="T25" fmla="*/ 1 h 119"/>
                  <a:gd name="T26" fmla="*/ 1 w 121"/>
                  <a:gd name="T27" fmla="*/ 1 h 119"/>
                  <a:gd name="T28" fmla="*/ 1 w 121"/>
                  <a:gd name="T29" fmla="*/ 1 h 119"/>
                  <a:gd name="T30" fmla="*/ 1 w 121"/>
                  <a:gd name="T31" fmla="*/ 1 h 119"/>
                  <a:gd name="T32" fmla="*/ 1 w 121"/>
                  <a:gd name="T33" fmla="*/ 1 h 119"/>
                  <a:gd name="T34" fmla="*/ 1 w 121"/>
                  <a:gd name="T35" fmla="*/ 1 h 119"/>
                  <a:gd name="T36" fmla="*/ 1 w 121"/>
                  <a:gd name="T37" fmla="*/ 1 h 119"/>
                  <a:gd name="T38" fmla="*/ 0 w 121"/>
                  <a:gd name="T39" fmla="*/ 0 h 119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21"/>
                  <a:gd name="T61" fmla="*/ 0 h 119"/>
                  <a:gd name="T62" fmla="*/ 121 w 121"/>
                  <a:gd name="T63" fmla="*/ 119 h 119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21" h="119">
                    <a:moveTo>
                      <a:pt x="0" y="52"/>
                    </a:moveTo>
                    <a:lnTo>
                      <a:pt x="121" y="0"/>
                    </a:lnTo>
                    <a:lnTo>
                      <a:pt x="119" y="6"/>
                    </a:lnTo>
                    <a:lnTo>
                      <a:pt x="115" y="14"/>
                    </a:lnTo>
                    <a:lnTo>
                      <a:pt x="113" y="19"/>
                    </a:lnTo>
                    <a:lnTo>
                      <a:pt x="109" y="27"/>
                    </a:lnTo>
                    <a:lnTo>
                      <a:pt x="107" y="33"/>
                    </a:lnTo>
                    <a:lnTo>
                      <a:pt x="105" y="41"/>
                    </a:lnTo>
                    <a:lnTo>
                      <a:pt x="105" y="48"/>
                    </a:lnTo>
                    <a:lnTo>
                      <a:pt x="103" y="54"/>
                    </a:lnTo>
                    <a:lnTo>
                      <a:pt x="103" y="62"/>
                    </a:lnTo>
                    <a:lnTo>
                      <a:pt x="103" y="69"/>
                    </a:lnTo>
                    <a:lnTo>
                      <a:pt x="103" y="77"/>
                    </a:lnTo>
                    <a:lnTo>
                      <a:pt x="105" y="85"/>
                    </a:lnTo>
                    <a:lnTo>
                      <a:pt x="105" y="90"/>
                    </a:lnTo>
                    <a:lnTo>
                      <a:pt x="107" y="98"/>
                    </a:lnTo>
                    <a:lnTo>
                      <a:pt x="109" y="106"/>
                    </a:lnTo>
                    <a:lnTo>
                      <a:pt x="111" y="111"/>
                    </a:lnTo>
                    <a:lnTo>
                      <a:pt x="115" y="119"/>
                    </a:lnTo>
                    <a:lnTo>
                      <a:pt x="0" y="5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200" name="Line 72"/>
              <p:cNvSpPr>
                <a:spLocks noChangeShapeType="1"/>
              </p:cNvSpPr>
              <p:nvPr/>
            </p:nvSpPr>
            <p:spPr bwMode="auto">
              <a:xfrm flipH="1" flipV="1">
                <a:off x="2596" y="2986"/>
                <a:ext cx="81" cy="6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201" name="Freeform 73"/>
              <p:cNvSpPr>
                <a:spLocks/>
              </p:cNvSpPr>
              <p:nvPr/>
            </p:nvSpPr>
            <p:spPr bwMode="auto">
              <a:xfrm>
                <a:off x="2552" y="2957"/>
                <a:ext cx="61" cy="59"/>
              </a:xfrm>
              <a:custGeom>
                <a:avLst/>
                <a:gdLst>
                  <a:gd name="T0" fmla="*/ 0 w 122"/>
                  <a:gd name="T1" fmla="*/ 0 h 119"/>
                  <a:gd name="T2" fmla="*/ 2 w 122"/>
                  <a:gd name="T3" fmla="*/ 0 h 119"/>
                  <a:gd name="T4" fmla="*/ 2 w 122"/>
                  <a:gd name="T5" fmla="*/ 0 h 119"/>
                  <a:gd name="T6" fmla="*/ 2 w 122"/>
                  <a:gd name="T7" fmla="*/ 0 h 119"/>
                  <a:gd name="T8" fmla="*/ 2 w 122"/>
                  <a:gd name="T9" fmla="*/ 0 h 119"/>
                  <a:gd name="T10" fmla="*/ 2 w 122"/>
                  <a:gd name="T11" fmla="*/ 0 h 119"/>
                  <a:gd name="T12" fmla="*/ 2 w 122"/>
                  <a:gd name="T13" fmla="*/ 0 h 119"/>
                  <a:gd name="T14" fmla="*/ 2 w 122"/>
                  <a:gd name="T15" fmla="*/ 0 h 119"/>
                  <a:gd name="T16" fmla="*/ 2 w 122"/>
                  <a:gd name="T17" fmla="*/ 0 h 119"/>
                  <a:gd name="T18" fmla="*/ 2 w 122"/>
                  <a:gd name="T19" fmla="*/ 0 h 119"/>
                  <a:gd name="T20" fmla="*/ 2 w 122"/>
                  <a:gd name="T21" fmla="*/ 0 h 119"/>
                  <a:gd name="T22" fmla="*/ 2 w 122"/>
                  <a:gd name="T23" fmla="*/ 1 h 119"/>
                  <a:gd name="T24" fmla="*/ 2 w 122"/>
                  <a:gd name="T25" fmla="*/ 1 h 119"/>
                  <a:gd name="T26" fmla="*/ 2 w 122"/>
                  <a:gd name="T27" fmla="*/ 1 h 119"/>
                  <a:gd name="T28" fmla="*/ 2 w 122"/>
                  <a:gd name="T29" fmla="*/ 1 h 119"/>
                  <a:gd name="T30" fmla="*/ 2 w 122"/>
                  <a:gd name="T31" fmla="*/ 1 h 119"/>
                  <a:gd name="T32" fmla="*/ 2 w 122"/>
                  <a:gd name="T33" fmla="*/ 1 h 119"/>
                  <a:gd name="T34" fmla="*/ 2 w 122"/>
                  <a:gd name="T35" fmla="*/ 1 h 119"/>
                  <a:gd name="T36" fmla="*/ 2 w 122"/>
                  <a:gd name="T37" fmla="*/ 1 h 119"/>
                  <a:gd name="T38" fmla="*/ 0 w 122"/>
                  <a:gd name="T39" fmla="*/ 0 h 119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22"/>
                  <a:gd name="T61" fmla="*/ 0 h 119"/>
                  <a:gd name="T62" fmla="*/ 122 w 122"/>
                  <a:gd name="T63" fmla="*/ 119 h 119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22" h="119">
                    <a:moveTo>
                      <a:pt x="0" y="50"/>
                    </a:moveTo>
                    <a:lnTo>
                      <a:pt x="122" y="0"/>
                    </a:lnTo>
                    <a:lnTo>
                      <a:pt x="119" y="6"/>
                    </a:lnTo>
                    <a:lnTo>
                      <a:pt x="115" y="13"/>
                    </a:lnTo>
                    <a:lnTo>
                      <a:pt x="113" y="19"/>
                    </a:lnTo>
                    <a:lnTo>
                      <a:pt x="109" y="27"/>
                    </a:lnTo>
                    <a:lnTo>
                      <a:pt x="107" y="33"/>
                    </a:lnTo>
                    <a:lnTo>
                      <a:pt x="105" y="40"/>
                    </a:lnTo>
                    <a:lnTo>
                      <a:pt x="105" y="48"/>
                    </a:lnTo>
                    <a:lnTo>
                      <a:pt x="103" y="54"/>
                    </a:lnTo>
                    <a:lnTo>
                      <a:pt x="103" y="61"/>
                    </a:lnTo>
                    <a:lnTo>
                      <a:pt x="103" y="69"/>
                    </a:lnTo>
                    <a:lnTo>
                      <a:pt x="103" y="77"/>
                    </a:lnTo>
                    <a:lnTo>
                      <a:pt x="103" y="84"/>
                    </a:lnTo>
                    <a:lnTo>
                      <a:pt x="105" y="90"/>
                    </a:lnTo>
                    <a:lnTo>
                      <a:pt x="107" y="98"/>
                    </a:lnTo>
                    <a:lnTo>
                      <a:pt x="109" y="105"/>
                    </a:lnTo>
                    <a:lnTo>
                      <a:pt x="111" y="111"/>
                    </a:lnTo>
                    <a:lnTo>
                      <a:pt x="113" y="119"/>
                    </a:lnTo>
                    <a:lnTo>
                      <a:pt x="0" y="5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202" name="Line 74"/>
              <p:cNvSpPr>
                <a:spLocks noChangeShapeType="1"/>
              </p:cNvSpPr>
              <p:nvPr/>
            </p:nvSpPr>
            <p:spPr bwMode="auto">
              <a:xfrm flipH="1">
                <a:off x="2596" y="3082"/>
                <a:ext cx="100" cy="5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203" name="Freeform 75"/>
              <p:cNvSpPr>
                <a:spLocks/>
              </p:cNvSpPr>
              <p:nvPr/>
            </p:nvSpPr>
            <p:spPr bwMode="auto">
              <a:xfrm>
                <a:off x="2552" y="3057"/>
                <a:ext cx="60" cy="59"/>
              </a:xfrm>
              <a:custGeom>
                <a:avLst/>
                <a:gdLst>
                  <a:gd name="T0" fmla="*/ 0 w 121"/>
                  <a:gd name="T1" fmla="*/ 1 h 119"/>
                  <a:gd name="T2" fmla="*/ 1 w 121"/>
                  <a:gd name="T3" fmla="*/ 0 h 119"/>
                  <a:gd name="T4" fmla="*/ 1 w 121"/>
                  <a:gd name="T5" fmla="*/ 0 h 119"/>
                  <a:gd name="T6" fmla="*/ 1 w 121"/>
                  <a:gd name="T7" fmla="*/ 0 h 119"/>
                  <a:gd name="T8" fmla="*/ 1 w 121"/>
                  <a:gd name="T9" fmla="*/ 0 h 119"/>
                  <a:gd name="T10" fmla="*/ 1 w 121"/>
                  <a:gd name="T11" fmla="*/ 0 h 119"/>
                  <a:gd name="T12" fmla="*/ 1 w 121"/>
                  <a:gd name="T13" fmla="*/ 0 h 119"/>
                  <a:gd name="T14" fmla="*/ 1 w 121"/>
                  <a:gd name="T15" fmla="*/ 0 h 119"/>
                  <a:gd name="T16" fmla="*/ 1 w 121"/>
                  <a:gd name="T17" fmla="*/ 0 h 119"/>
                  <a:gd name="T18" fmla="*/ 1 w 121"/>
                  <a:gd name="T19" fmla="*/ 0 h 119"/>
                  <a:gd name="T20" fmla="*/ 1 w 121"/>
                  <a:gd name="T21" fmla="*/ 1 h 119"/>
                  <a:gd name="T22" fmla="*/ 1 w 121"/>
                  <a:gd name="T23" fmla="*/ 1 h 119"/>
                  <a:gd name="T24" fmla="*/ 1 w 121"/>
                  <a:gd name="T25" fmla="*/ 1 h 119"/>
                  <a:gd name="T26" fmla="*/ 1 w 121"/>
                  <a:gd name="T27" fmla="*/ 1 h 119"/>
                  <a:gd name="T28" fmla="*/ 1 w 121"/>
                  <a:gd name="T29" fmla="*/ 1 h 119"/>
                  <a:gd name="T30" fmla="*/ 1 w 121"/>
                  <a:gd name="T31" fmla="*/ 1 h 119"/>
                  <a:gd name="T32" fmla="*/ 1 w 121"/>
                  <a:gd name="T33" fmla="*/ 1 h 119"/>
                  <a:gd name="T34" fmla="*/ 1 w 121"/>
                  <a:gd name="T35" fmla="*/ 1 h 119"/>
                  <a:gd name="T36" fmla="*/ 1 w 121"/>
                  <a:gd name="T37" fmla="*/ 1 h 119"/>
                  <a:gd name="T38" fmla="*/ 0 w 121"/>
                  <a:gd name="T39" fmla="*/ 1 h 119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21"/>
                  <a:gd name="T61" fmla="*/ 0 h 119"/>
                  <a:gd name="T62" fmla="*/ 121 w 121"/>
                  <a:gd name="T63" fmla="*/ 119 h 119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21" h="119">
                    <a:moveTo>
                      <a:pt x="0" y="68"/>
                    </a:moveTo>
                    <a:lnTo>
                      <a:pt x="115" y="0"/>
                    </a:lnTo>
                    <a:lnTo>
                      <a:pt x="111" y="8"/>
                    </a:lnTo>
                    <a:lnTo>
                      <a:pt x="109" y="14"/>
                    </a:lnTo>
                    <a:lnTo>
                      <a:pt x="107" y="22"/>
                    </a:lnTo>
                    <a:lnTo>
                      <a:pt x="105" y="29"/>
                    </a:lnTo>
                    <a:lnTo>
                      <a:pt x="105" y="35"/>
                    </a:lnTo>
                    <a:lnTo>
                      <a:pt x="103" y="43"/>
                    </a:lnTo>
                    <a:lnTo>
                      <a:pt x="103" y="50"/>
                    </a:lnTo>
                    <a:lnTo>
                      <a:pt x="103" y="58"/>
                    </a:lnTo>
                    <a:lnTo>
                      <a:pt x="103" y="64"/>
                    </a:lnTo>
                    <a:lnTo>
                      <a:pt x="105" y="71"/>
                    </a:lnTo>
                    <a:lnTo>
                      <a:pt x="105" y="79"/>
                    </a:lnTo>
                    <a:lnTo>
                      <a:pt x="107" y="87"/>
                    </a:lnTo>
                    <a:lnTo>
                      <a:pt x="109" y="93"/>
                    </a:lnTo>
                    <a:lnTo>
                      <a:pt x="113" y="100"/>
                    </a:lnTo>
                    <a:lnTo>
                      <a:pt x="115" y="106"/>
                    </a:lnTo>
                    <a:lnTo>
                      <a:pt x="119" y="114"/>
                    </a:lnTo>
                    <a:lnTo>
                      <a:pt x="121" y="119"/>
                    </a:lnTo>
                    <a:lnTo>
                      <a:pt x="0" y="6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204" name="Line 76"/>
              <p:cNvSpPr>
                <a:spLocks noChangeShapeType="1"/>
              </p:cNvSpPr>
              <p:nvPr/>
            </p:nvSpPr>
            <p:spPr bwMode="auto">
              <a:xfrm>
                <a:off x="2363" y="2901"/>
                <a:ext cx="89" cy="1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205" name="Rectangle 77"/>
              <p:cNvSpPr>
                <a:spLocks noChangeArrowheads="1"/>
              </p:cNvSpPr>
              <p:nvPr/>
            </p:nvSpPr>
            <p:spPr bwMode="auto">
              <a:xfrm>
                <a:off x="2340" y="2879"/>
                <a:ext cx="45" cy="4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206" name="Rectangle 78"/>
              <p:cNvSpPr>
                <a:spLocks noChangeArrowheads="1"/>
              </p:cNvSpPr>
              <p:nvPr/>
            </p:nvSpPr>
            <p:spPr bwMode="auto">
              <a:xfrm>
                <a:off x="2430" y="2879"/>
                <a:ext cx="45" cy="4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207" name="Line 79"/>
              <p:cNvSpPr>
                <a:spLocks noChangeShapeType="1"/>
              </p:cNvSpPr>
              <p:nvPr/>
            </p:nvSpPr>
            <p:spPr bwMode="auto">
              <a:xfrm>
                <a:off x="1824" y="2832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40158" name="Text Box 80"/>
            <p:cNvSpPr txBox="1">
              <a:spLocks noChangeArrowheads="1"/>
            </p:cNvSpPr>
            <p:nvPr/>
          </p:nvSpPr>
          <p:spPr bwMode="auto">
            <a:xfrm>
              <a:off x="960" y="816"/>
              <a:ext cx="278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olidFill>
                    <a:schemeClr val="accent2"/>
                  </a:solidFill>
                  <a:latin typeface="Arial" charset="0"/>
                  <a:cs typeface="Times New Roman" pitchFamily="18" charset="0"/>
                </a:rPr>
                <a:t>How</a:t>
              </a:r>
              <a:r>
                <a:rPr lang="en-US" sz="2000">
                  <a:latin typeface="Arial" charset="0"/>
                  <a:cs typeface="Times New Roman" pitchFamily="18" charset="0"/>
                </a:rPr>
                <a:t> we measure = </a:t>
              </a:r>
              <a:r>
                <a:rPr lang="en-US" sz="2000" b="1">
                  <a:solidFill>
                    <a:srgbClr val="FF3300"/>
                  </a:solidFill>
                  <a:latin typeface="Arial" charset="0"/>
                  <a:cs typeface="Times New Roman" pitchFamily="18" charset="0"/>
                </a:rPr>
                <a:t>Evidence</a:t>
              </a:r>
              <a:r>
                <a:rPr lang="en-US" sz="2000" b="1">
                  <a:solidFill>
                    <a:schemeClr val="hlink"/>
                  </a:solidFill>
                  <a:latin typeface="Arial" charset="0"/>
                  <a:cs typeface="Times New Roman" pitchFamily="18" charset="0"/>
                </a:rPr>
                <a:t> </a:t>
              </a:r>
              <a:r>
                <a:rPr lang="en-US" sz="2000">
                  <a:latin typeface="Arial" charset="0"/>
                  <a:cs typeface="Times New Roman" pitchFamily="18" charset="0"/>
                </a:rPr>
                <a:t>Model</a:t>
              </a:r>
            </a:p>
          </p:txBody>
        </p:sp>
      </p:grpSp>
      <p:grpSp>
        <p:nvGrpSpPr>
          <p:cNvPr id="39967" name="Group 81"/>
          <p:cNvGrpSpPr>
            <a:grpSpLocks/>
          </p:cNvGrpSpPr>
          <p:nvPr/>
        </p:nvGrpSpPr>
        <p:grpSpPr bwMode="auto">
          <a:xfrm>
            <a:off x="1828800" y="1600200"/>
            <a:ext cx="4800600" cy="4291013"/>
            <a:chOff x="1152" y="1008"/>
            <a:chExt cx="3024" cy="2703"/>
          </a:xfrm>
        </p:grpSpPr>
        <p:grpSp>
          <p:nvGrpSpPr>
            <p:cNvPr id="39991" name="Group 82"/>
            <p:cNvGrpSpPr>
              <a:grpSpLocks/>
            </p:cNvGrpSpPr>
            <p:nvPr/>
          </p:nvGrpSpPr>
          <p:grpSpPr bwMode="auto">
            <a:xfrm>
              <a:off x="2862" y="2824"/>
              <a:ext cx="1107" cy="887"/>
              <a:chOff x="2928" y="2410"/>
              <a:chExt cx="1107" cy="887"/>
            </a:xfrm>
          </p:grpSpPr>
          <p:sp>
            <p:nvSpPr>
              <p:cNvPr id="39993" name="Freeform 83"/>
              <p:cNvSpPr>
                <a:spLocks/>
              </p:cNvSpPr>
              <p:nvPr/>
            </p:nvSpPr>
            <p:spPr bwMode="auto">
              <a:xfrm>
                <a:off x="3945" y="2827"/>
                <a:ext cx="90" cy="59"/>
              </a:xfrm>
              <a:custGeom>
                <a:avLst/>
                <a:gdLst>
                  <a:gd name="T0" fmla="*/ 3 w 178"/>
                  <a:gd name="T1" fmla="*/ 1 h 119"/>
                  <a:gd name="T2" fmla="*/ 0 w 178"/>
                  <a:gd name="T3" fmla="*/ 0 h 119"/>
                  <a:gd name="T4" fmla="*/ 3 w 178"/>
                  <a:gd name="T5" fmla="*/ 0 h 119"/>
                  <a:gd name="T6" fmla="*/ 3 w 178"/>
                  <a:gd name="T7" fmla="*/ 1 h 11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78"/>
                  <a:gd name="T13" fmla="*/ 0 h 119"/>
                  <a:gd name="T14" fmla="*/ 178 w 178"/>
                  <a:gd name="T15" fmla="*/ 119 h 11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78" h="119">
                    <a:moveTo>
                      <a:pt x="178" y="119"/>
                    </a:moveTo>
                    <a:lnTo>
                      <a:pt x="0" y="60"/>
                    </a:lnTo>
                    <a:lnTo>
                      <a:pt x="178" y="0"/>
                    </a:lnTo>
                    <a:lnTo>
                      <a:pt x="178" y="11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94" name="Freeform 84"/>
              <p:cNvSpPr>
                <a:spLocks/>
              </p:cNvSpPr>
              <p:nvPr/>
            </p:nvSpPr>
            <p:spPr bwMode="auto">
              <a:xfrm>
                <a:off x="3137" y="3261"/>
                <a:ext cx="898" cy="36"/>
              </a:xfrm>
              <a:custGeom>
                <a:avLst/>
                <a:gdLst>
                  <a:gd name="T0" fmla="*/ 26 w 1797"/>
                  <a:gd name="T1" fmla="*/ 0 h 73"/>
                  <a:gd name="T2" fmla="*/ 0 w 1797"/>
                  <a:gd name="T3" fmla="*/ 0 h 73"/>
                  <a:gd name="T4" fmla="*/ 1 w 1797"/>
                  <a:gd name="T5" fmla="*/ 1 h 73"/>
                  <a:gd name="T6" fmla="*/ 28 w 1797"/>
                  <a:gd name="T7" fmla="*/ 1 h 73"/>
                  <a:gd name="T8" fmla="*/ 26 w 1797"/>
                  <a:gd name="T9" fmla="*/ 0 h 7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97"/>
                  <a:gd name="T16" fmla="*/ 0 h 73"/>
                  <a:gd name="T17" fmla="*/ 1797 w 1797"/>
                  <a:gd name="T18" fmla="*/ 73 h 7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97" h="73">
                    <a:moveTo>
                      <a:pt x="1726" y="0"/>
                    </a:moveTo>
                    <a:lnTo>
                      <a:pt x="0" y="0"/>
                    </a:lnTo>
                    <a:lnTo>
                      <a:pt x="71" y="73"/>
                    </a:lnTo>
                    <a:lnTo>
                      <a:pt x="1797" y="73"/>
                    </a:lnTo>
                    <a:lnTo>
                      <a:pt x="1726" y="0"/>
                    </a:lnTo>
                    <a:close/>
                  </a:path>
                </a:pathLst>
              </a:custGeom>
              <a:solidFill>
                <a:srgbClr val="C0C0C0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95" name="Freeform 85"/>
              <p:cNvSpPr>
                <a:spLocks/>
              </p:cNvSpPr>
              <p:nvPr/>
            </p:nvSpPr>
            <p:spPr bwMode="auto">
              <a:xfrm>
                <a:off x="4000" y="2470"/>
                <a:ext cx="35" cy="827"/>
              </a:xfrm>
              <a:custGeom>
                <a:avLst/>
                <a:gdLst>
                  <a:gd name="T0" fmla="*/ 1 w 71"/>
                  <a:gd name="T1" fmla="*/ 25 h 1655"/>
                  <a:gd name="T2" fmla="*/ 0 w 71"/>
                  <a:gd name="T3" fmla="*/ 24 h 1655"/>
                  <a:gd name="T4" fmla="*/ 0 w 71"/>
                  <a:gd name="T5" fmla="*/ 0 h 1655"/>
                  <a:gd name="T6" fmla="*/ 1 w 71"/>
                  <a:gd name="T7" fmla="*/ 1 h 1655"/>
                  <a:gd name="T8" fmla="*/ 1 w 71"/>
                  <a:gd name="T9" fmla="*/ 25 h 16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1"/>
                  <a:gd name="T16" fmla="*/ 0 h 1655"/>
                  <a:gd name="T17" fmla="*/ 71 w 71"/>
                  <a:gd name="T18" fmla="*/ 1655 h 16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1" h="1655">
                    <a:moveTo>
                      <a:pt x="71" y="1655"/>
                    </a:moveTo>
                    <a:lnTo>
                      <a:pt x="0" y="1582"/>
                    </a:lnTo>
                    <a:lnTo>
                      <a:pt x="0" y="0"/>
                    </a:lnTo>
                    <a:lnTo>
                      <a:pt x="71" y="73"/>
                    </a:lnTo>
                    <a:lnTo>
                      <a:pt x="71" y="1655"/>
                    </a:lnTo>
                    <a:close/>
                  </a:path>
                </a:pathLst>
              </a:custGeom>
              <a:solidFill>
                <a:srgbClr val="C0C0C0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96" name="Rectangle 86"/>
              <p:cNvSpPr>
                <a:spLocks noChangeArrowheads="1"/>
              </p:cNvSpPr>
              <p:nvPr/>
            </p:nvSpPr>
            <p:spPr bwMode="auto">
              <a:xfrm>
                <a:off x="3137" y="2470"/>
                <a:ext cx="863" cy="791"/>
              </a:xfrm>
              <a:prstGeom prst="rect">
                <a:avLst/>
              </a:prstGeom>
              <a:solidFill>
                <a:srgbClr val="FFFFFF"/>
              </a:soli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97" name="Rectangle 87"/>
              <p:cNvSpPr>
                <a:spLocks noChangeArrowheads="1"/>
              </p:cNvSpPr>
              <p:nvPr/>
            </p:nvSpPr>
            <p:spPr bwMode="auto">
              <a:xfrm>
                <a:off x="3312" y="2496"/>
                <a:ext cx="499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Task Models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39998" name="Rectangle 88"/>
              <p:cNvSpPr>
                <a:spLocks noChangeArrowheads="1"/>
              </p:cNvSpPr>
              <p:nvPr/>
            </p:nvSpPr>
            <p:spPr bwMode="auto">
              <a:xfrm>
                <a:off x="3382" y="2594"/>
                <a:ext cx="93" cy="226"/>
              </a:xfrm>
              <a:prstGeom prst="rect">
                <a:avLst/>
              </a:prstGeom>
              <a:solidFill>
                <a:srgbClr val="FFFF00"/>
              </a:solidFill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99" name="Freeform 89"/>
              <p:cNvSpPr>
                <a:spLocks/>
              </p:cNvSpPr>
              <p:nvPr/>
            </p:nvSpPr>
            <p:spPr bwMode="auto">
              <a:xfrm>
                <a:off x="3395" y="2606"/>
                <a:ext cx="54" cy="40"/>
              </a:xfrm>
              <a:custGeom>
                <a:avLst/>
                <a:gdLst>
                  <a:gd name="T0" fmla="*/ 1 w 107"/>
                  <a:gd name="T1" fmla="*/ 1 h 81"/>
                  <a:gd name="T2" fmla="*/ 2 w 107"/>
                  <a:gd name="T3" fmla="*/ 1 h 81"/>
                  <a:gd name="T4" fmla="*/ 2 w 107"/>
                  <a:gd name="T5" fmla="*/ 0 h 81"/>
                  <a:gd name="T6" fmla="*/ 2 w 107"/>
                  <a:gd name="T7" fmla="*/ 0 h 81"/>
                  <a:gd name="T8" fmla="*/ 1 w 107"/>
                  <a:gd name="T9" fmla="*/ 0 h 81"/>
                  <a:gd name="T10" fmla="*/ 0 w 107"/>
                  <a:gd name="T11" fmla="*/ 0 h 81"/>
                  <a:gd name="T12" fmla="*/ 1 w 107"/>
                  <a:gd name="T13" fmla="*/ 1 h 8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07"/>
                  <a:gd name="T22" fmla="*/ 0 h 81"/>
                  <a:gd name="T23" fmla="*/ 107 w 107"/>
                  <a:gd name="T24" fmla="*/ 81 h 8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07" h="81">
                    <a:moveTo>
                      <a:pt x="27" y="81"/>
                    </a:moveTo>
                    <a:lnTo>
                      <a:pt x="80" y="81"/>
                    </a:lnTo>
                    <a:lnTo>
                      <a:pt x="107" y="40"/>
                    </a:lnTo>
                    <a:lnTo>
                      <a:pt x="80" y="0"/>
                    </a:lnTo>
                    <a:lnTo>
                      <a:pt x="27" y="0"/>
                    </a:lnTo>
                    <a:lnTo>
                      <a:pt x="0" y="40"/>
                    </a:lnTo>
                    <a:lnTo>
                      <a:pt x="27" y="81"/>
                    </a:lnTo>
                    <a:close/>
                  </a:path>
                </a:pathLst>
              </a:custGeom>
              <a:solidFill>
                <a:srgbClr val="FFFF00"/>
              </a:solidFill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00" name="Freeform 90"/>
              <p:cNvSpPr>
                <a:spLocks/>
              </p:cNvSpPr>
              <p:nvPr/>
            </p:nvSpPr>
            <p:spPr bwMode="auto">
              <a:xfrm>
                <a:off x="3415" y="2766"/>
                <a:ext cx="60" cy="40"/>
              </a:xfrm>
              <a:custGeom>
                <a:avLst/>
                <a:gdLst>
                  <a:gd name="T0" fmla="*/ 0 w 121"/>
                  <a:gd name="T1" fmla="*/ 1 h 81"/>
                  <a:gd name="T2" fmla="*/ 1 w 121"/>
                  <a:gd name="T3" fmla="*/ 1 h 81"/>
                  <a:gd name="T4" fmla="*/ 1 w 121"/>
                  <a:gd name="T5" fmla="*/ 0 h 81"/>
                  <a:gd name="T6" fmla="*/ 0 w 121"/>
                  <a:gd name="T7" fmla="*/ 0 h 81"/>
                  <a:gd name="T8" fmla="*/ 0 w 121"/>
                  <a:gd name="T9" fmla="*/ 1 h 8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1"/>
                  <a:gd name="T16" fmla="*/ 0 h 81"/>
                  <a:gd name="T17" fmla="*/ 121 w 121"/>
                  <a:gd name="T18" fmla="*/ 81 h 8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1" h="81">
                    <a:moveTo>
                      <a:pt x="31" y="81"/>
                    </a:moveTo>
                    <a:lnTo>
                      <a:pt x="90" y="81"/>
                    </a:lnTo>
                    <a:lnTo>
                      <a:pt x="121" y="0"/>
                    </a:lnTo>
                    <a:lnTo>
                      <a:pt x="0" y="0"/>
                    </a:lnTo>
                    <a:lnTo>
                      <a:pt x="31" y="81"/>
                    </a:lnTo>
                    <a:close/>
                  </a:path>
                </a:pathLst>
              </a:custGeom>
              <a:solidFill>
                <a:srgbClr val="FFFF00"/>
              </a:solidFill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01" name="Freeform 91"/>
              <p:cNvSpPr>
                <a:spLocks/>
              </p:cNvSpPr>
              <p:nvPr/>
            </p:nvSpPr>
            <p:spPr bwMode="auto">
              <a:xfrm>
                <a:off x="3395" y="2753"/>
                <a:ext cx="54" cy="40"/>
              </a:xfrm>
              <a:custGeom>
                <a:avLst/>
                <a:gdLst>
                  <a:gd name="T0" fmla="*/ 0 w 107"/>
                  <a:gd name="T1" fmla="*/ 0 h 81"/>
                  <a:gd name="T2" fmla="*/ 1 w 107"/>
                  <a:gd name="T3" fmla="*/ 0 h 81"/>
                  <a:gd name="T4" fmla="*/ 2 w 107"/>
                  <a:gd name="T5" fmla="*/ 0 h 81"/>
                  <a:gd name="T6" fmla="*/ 1 w 107"/>
                  <a:gd name="T7" fmla="*/ 1 h 81"/>
                  <a:gd name="T8" fmla="*/ 0 w 107"/>
                  <a:gd name="T9" fmla="*/ 0 h 8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7"/>
                  <a:gd name="T16" fmla="*/ 0 h 81"/>
                  <a:gd name="T17" fmla="*/ 107 w 107"/>
                  <a:gd name="T18" fmla="*/ 81 h 8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7" h="81">
                    <a:moveTo>
                      <a:pt x="0" y="41"/>
                    </a:moveTo>
                    <a:lnTo>
                      <a:pt x="53" y="0"/>
                    </a:lnTo>
                    <a:lnTo>
                      <a:pt x="107" y="41"/>
                    </a:lnTo>
                    <a:lnTo>
                      <a:pt x="53" y="81"/>
                    </a:lnTo>
                    <a:lnTo>
                      <a:pt x="0" y="41"/>
                    </a:lnTo>
                    <a:close/>
                  </a:path>
                </a:pathLst>
              </a:custGeom>
              <a:solidFill>
                <a:srgbClr val="FFFF00"/>
              </a:solidFill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02" name="Rectangle 92"/>
              <p:cNvSpPr>
                <a:spLocks noChangeArrowheads="1"/>
              </p:cNvSpPr>
              <p:nvPr/>
            </p:nvSpPr>
            <p:spPr bwMode="auto">
              <a:xfrm>
                <a:off x="3395" y="2726"/>
                <a:ext cx="71" cy="27"/>
              </a:xfrm>
              <a:prstGeom prst="rect">
                <a:avLst/>
              </a:prstGeom>
              <a:solidFill>
                <a:srgbClr val="FFFF00"/>
              </a:solidFill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03" name="Freeform 93"/>
              <p:cNvSpPr>
                <a:spLocks/>
              </p:cNvSpPr>
              <p:nvPr/>
            </p:nvSpPr>
            <p:spPr bwMode="auto">
              <a:xfrm>
                <a:off x="3422" y="2633"/>
                <a:ext cx="53" cy="40"/>
              </a:xfrm>
              <a:custGeom>
                <a:avLst/>
                <a:gdLst>
                  <a:gd name="T0" fmla="*/ 0 w 108"/>
                  <a:gd name="T1" fmla="*/ 0 h 80"/>
                  <a:gd name="T2" fmla="*/ 1 w 108"/>
                  <a:gd name="T3" fmla="*/ 0 h 80"/>
                  <a:gd name="T4" fmla="*/ 1 w 108"/>
                  <a:gd name="T5" fmla="*/ 1 h 80"/>
                  <a:gd name="T6" fmla="*/ 1 w 108"/>
                  <a:gd name="T7" fmla="*/ 1 h 80"/>
                  <a:gd name="T8" fmla="*/ 1 w 108"/>
                  <a:gd name="T9" fmla="*/ 1 h 80"/>
                  <a:gd name="T10" fmla="*/ 1 w 108"/>
                  <a:gd name="T11" fmla="*/ 1 h 80"/>
                  <a:gd name="T12" fmla="*/ 0 w 108"/>
                  <a:gd name="T13" fmla="*/ 1 h 80"/>
                  <a:gd name="T14" fmla="*/ 0 w 108"/>
                  <a:gd name="T15" fmla="*/ 1 h 80"/>
                  <a:gd name="T16" fmla="*/ 0 w 108"/>
                  <a:gd name="T17" fmla="*/ 1 h 80"/>
                  <a:gd name="T18" fmla="*/ 0 w 108"/>
                  <a:gd name="T19" fmla="*/ 1 h 80"/>
                  <a:gd name="T20" fmla="*/ 0 w 108"/>
                  <a:gd name="T21" fmla="*/ 0 h 8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08"/>
                  <a:gd name="T34" fmla="*/ 0 h 80"/>
                  <a:gd name="T35" fmla="*/ 108 w 108"/>
                  <a:gd name="T36" fmla="*/ 80 h 80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08" h="80">
                    <a:moveTo>
                      <a:pt x="10" y="0"/>
                    </a:moveTo>
                    <a:lnTo>
                      <a:pt x="108" y="0"/>
                    </a:lnTo>
                    <a:lnTo>
                      <a:pt x="100" y="19"/>
                    </a:lnTo>
                    <a:lnTo>
                      <a:pt x="98" y="40"/>
                    </a:lnTo>
                    <a:lnTo>
                      <a:pt x="100" y="61"/>
                    </a:lnTo>
                    <a:lnTo>
                      <a:pt x="108" y="80"/>
                    </a:lnTo>
                    <a:lnTo>
                      <a:pt x="10" y="80"/>
                    </a:lnTo>
                    <a:lnTo>
                      <a:pt x="4" y="61"/>
                    </a:lnTo>
                    <a:lnTo>
                      <a:pt x="0" y="40"/>
                    </a:lnTo>
                    <a:lnTo>
                      <a:pt x="4" y="19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FFFF00"/>
              </a:solidFill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04" name="Freeform 94"/>
              <p:cNvSpPr>
                <a:spLocks/>
              </p:cNvSpPr>
              <p:nvPr/>
            </p:nvSpPr>
            <p:spPr bwMode="auto">
              <a:xfrm>
                <a:off x="3389" y="2673"/>
                <a:ext cx="60" cy="40"/>
              </a:xfrm>
              <a:custGeom>
                <a:avLst/>
                <a:gdLst>
                  <a:gd name="T0" fmla="*/ 1 w 119"/>
                  <a:gd name="T1" fmla="*/ 1 h 81"/>
                  <a:gd name="T2" fmla="*/ 2 w 119"/>
                  <a:gd name="T3" fmla="*/ 1 h 81"/>
                  <a:gd name="T4" fmla="*/ 2 w 119"/>
                  <a:gd name="T5" fmla="*/ 0 h 81"/>
                  <a:gd name="T6" fmla="*/ 0 w 119"/>
                  <a:gd name="T7" fmla="*/ 0 h 81"/>
                  <a:gd name="T8" fmla="*/ 1 w 119"/>
                  <a:gd name="T9" fmla="*/ 1 h 8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9"/>
                  <a:gd name="T16" fmla="*/ 0 h 81"/>
                  <a:gd name="T17" fmla="*/ 119 w 119"/>
                  <a:gd name="T18" fmla="*/ 81 h 8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9" h="81">
                    <a:moveTo>
                      <a:pt x="29" y="81"/>
                    </a:moveTo>
                    <a:lnTo>
                      <a:pt x="88" y="81"/>
                    </a:lnTo>
                    <a:lnTo>
                      <a:pt x="119" y="0"/>
                    </a:lnTo>
                    <a:lnTo>
                      <a:pt x="0" y="0"/>
                    </a:lnTo>
                    <a:lnTo>
                      <a:pt x="29" y="81"/>
                    </a:lnTo>
                    <a:close/>
                  </a:path>
                </a:pathLst>
              </a:custGeom>
              <a:solidFill>
                <a:srgbClr val="FFFF00"/>
              </a:solidFill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05" name="Freeform 95"/>
              <p:cNvSpPr>
                <a:spLocks/>
              </p:cNvSpPr>
              <p:nvPr/>
            </p:nvSpPr>
            <p:spPr bwMode="auto">
              <a:xfrm>
                <a:off x="3669" y="2846"/>
                <a:ext cx="91" cy="29"/>
              </a:xfrm>
              <a:custGeom>
                <a:avLst/>
                <a:gdLst>
                  <a:gd name="T0" fmla="*/ 3 w 182"/>
                  <a:gd name="T1" fmla="*/ 1 h 58"/>
                  <a:gd name="T2" fmla="*/ 3 w 182"/>
                  <a:gd name="T3" fmla="*/ 1 h 58"/>
                  <a:gd name="T4" fmla="*/ 3 w 182"/>
                  <a:gd name="T5" fmla="*/ 1 h 58"/>
                  <a:gd name="T6" fmla="*/ 3 w 182"/>
                  <a:gd name="T7" fmla="*/ 1 h 58"/>
                  <a:gd name="T8" fmla="*/ 3 w 182"/>
                  <a:gd name="T9" fmla="*/ 1 h 58"/>
                  <a:gd name="T10" fmla="*/ 3 w 182"/>
                  <a:gd name="T11" fmla="*/ 1 h 58"/>
                  <a:gd name="T12" fmla="*/ 3 w 182"/>
                  <a:gd name="T13" fmla="*/ 1 h 58"/>
                  <a:gd name="T14" fmla="*/ 3 w 182"/>
                  <a:gd name="T15" fmla="*/ 1 h 58"/>
                  <a:gd name="T16" fmla="*/ 3 w 182"/>
                  <a:gd name="T17" fmla="*/ 1 h 58"/>
                  <a:gd name="T18" fmla="*/ 3 w 182"/>
                  <a:gd name="T19" fmla="*/ 1 h 58"/>
                  <a:gd name="T20" fmla="*/ 3 w 182"/>
                  <a:gd name="T21" fmla="*/ 1 h 58"/>
                  <a:gd name="T22" fmla="*/ 3 w 182"/>
                  <a:gd name="T23" fmla="*/ 1 h 58"/>
                  <a:gd name="T24" fmla="*/ 3 w 182"/>
                  <a:gd name="T25" fmla="*/ 1 h 58"/>
                  <a:gd name="T26" fmla="*/ 3 w 182"/>
                  <a:gd name="T27" fmla="*/ 1 h 58"/>
                  <a:gd name="T28" fmla="*/ 3 w 182"/>
                  <a:gd name="T29" fmla="*/ 1 h 58"/>
                  <a:gd name="T30" fmla="*/ 3 w 182"/>
                  <a:gd name="T31" fmla="*/ 1 h 58"/>
                  <a:gd name="T32" fmla="*/ 3 w 182"/>
                  <a:gd name="T33" fmla="*/ 1 h 58"/>
                  <a:gd name="T34" fmla="*/ 3 w 182"/>
                  <a:gd name="T35" fmla="*/ 1 h 58"/>
                  <a:gd name="T36" fmla="*/ 3 w 182"/>
                  <a:gd name="T37" fmla="*/ 1 h 58"/>
                  <a:gd name="T38" fmla="*/ 3 w 182"/>
                  <a:gd name="T39" fmla="*/ 1 h 58"/>
                  <a:gd name="T40" fmla="*/ 3 w 182"/>
                  <a:gd name="T41" fmla="*/ 1 h 58"/>
                  <a:gd name="T42" fmla="*/ 1 w 182"/>
                  <a:gd name="T43" fmla="*/ 1 h 58"/>
                  <a:gd name="T44" fmla="*/ 1 w 182"/>
                  <a:gd name="T45" fmla="*/ 1 h 58"/>
                  <a:gd name="T46" fmla="*/ 1 w 182"/>
                  <a:gd name="T47" fmla="*/ 1 h 58"/>
                  <a:gd name="T48" fmla="*/ 1 w 182"/>
                  <a:gd name="T49" fmla="*/ 1 h 58"/>
                  <a:gd name="T50" fmla="*/ 1 w 182"/>
                  <a:gd name="T51" fmla="*/ 1 h 58"/>
                  <a:gd name="T52" fmla="*/ 1 w 182"/>
                  <a:gd name="T53" fmla="*/ 1 h 58"/>
                  <a:gd name="T54" fmla="*/ 1 w 182"/>
                  <a:gd name="T55" fmla="*/ 1 h 58"/>
                  <a:gd name="T56" fmla="*/ 1 w 182"/>
                  <a:gd name="T57" fmla="*/ 1 h 58"/>
                  <a:gd name="T58" fmla="*/ 1 w 182"/>
                  <a:gd name="T59" fmla="*/ 1 h 58"/>
                  <a:gd name="T60" fmla="*/ 1 w 182"/>
                  <a:gd name="T61" fmla="*/ 1 h 58"/>
                  <a:gd name="T62" fmla="*/ 1 w 182"/>
                  <a:gd name="T63" fmla="*/ 1 h 58"/>
                  <a:gd name="T64" fmla="*/ 1 w 182"/>
                  <a:gd name="T65" fmla="*/ 1 h 58"/>
                  <a:gd name="T66" fmla="*/ 2 w 182"/>
                  <a:gd name="T67" fmla="*/ 1 h 58"/>
                  <a:gd name="T68" fmla="*/ 2 w 182"/>
                  <a:gd name="T69" fmla="*/ 1 h 58"/>
                  <a:gd name="T70" fmla="*/ 3 w 182"/>
                  <a:gd name="T71" fmla="*/ 1 h 58"/>
                  <a:gd name="T72" fmla="*/ 3 w 182"/>
                  <a:gd name="T73" fmla="*/ 1 h 58"/>
                  <a:gd name="T74" fmla="*/ 3 w 182"/>
                  <a:gd name="T75" fmla="*/ 1 h 58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182"/>
                  <a:gd name="T115" fmla="*/ 0 h 58"/>
                  <a:gd name="T116" fmla="*/ 182 w 182"/>
                  <a:gd name="T117" fmla="*/ 58 h 58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182" h="58">
                    <a:moveTo>
                      <a:pt x="148" y="58"/>
                    </a:moveTo>
                    <a:lnTo>
                      <a:pt x="148" y="58"/>
                    </a:lnTo>
                    <a:lnTo>
                      <a:pt x="150" y="56"/>
                    </a:lnTo>
                    <a:lnTo>
                      <a:pt x="154" y="56"/>
                    </a:lnTo>
                    <a:lnTo>
                      <a:pt x="156" y="54"/>
                    </a:lnTo>
                    <a:lnTo>
                      <a:pt x="159" y="52"/>
                    </a:lnTo>
                    <a:lnTo>
                      <a:pt x="163" y="50"/>
                    </a:lnTo>
                    <a:lnTo>
                      <a:pt x="165" y="48"/>
                    </a:lnTo>
                    <a:lnTo>
                      <a:pt x="167" y="48"/>
                    </a:lnTo>
                    <a:lnTo>
                      <a:pt x="169" y="47"/>
                    </a:lnTo>
                    <a:lnTo>
                      <a:pt x="171" y="47"/>
                    </a:lnTo>
                    <a:lnTo>
                      <a:pt x="171" y="45"/>
                    </a:lnTo>
                    <a:lnTo>
                      <a:pt x="173" y="43"/>
                    </a:lnTo>
                    <a:lnTo>
                      <a:pt x="173" y="41"/>
                    </a:lnTo>
                    <a:lnTo>
                      <a:pt x="173" y="39"/>
                    </a:lnTo>
                    <a:lnTo>
                      <a:pt x="175" y="37"/>
                    </a:lnTo>
                    <a:lnTo>
                      <a:pt x="175" y="33"/>
                    </a:lnTo>
                    <a:lnTo>
                      <a:pt x="177" y="29"/>
                    </a:lnTo>
                    <a:lnTo>
                      <a:pt x="179" y="24"/>
                    </a:lnTo>
                    <a:lnTo>
                      <a:pt x="179" y="20"/>
                    </a:lnTo>
                    <a:lnTo>
                      <a:pt x="181" y="14"/>
                    </a:lnTo>
                    <a:lnTo>
                      <a:pt x="181" y="12"/>
                    </a:lnTo>
                    <a:lnTo>
                      <a:pt x="182" y="10"/>
                    </a:lnTo>
                    <a:lnTo>
                      <a:pt x="181" y="12"/>
                    </a:lnTo>
                    <a:lnTo>
                      <a:pt x="179" y="16"/>
                    </a:lnTo>
                    <a:lnTo>
                      <a:pt x="177" y="20"/>
                    </a:lnTo>
                    <a:lnTo>
                      <a:pt x="175" y="25"/>
                    </a:lnTo>
                    <a:lnTo>
                      <a:pt x="171" y="29"/>
                    </a:lnTo>
                    <a:lnTo>
                      <a:pt x="169" y="35"/>
                    </a:lnTo>
                    <a:lnTo>
                      <a:pt x="167" y="39"/>
                    </a:lnTo>
                    <a:lnTo>
                      <a:pt x="165" y="41"/>
                    </a:lnTo>
                    <a:lnTo>
                      <a:pt x="163" y="43"/>
                    </a:lnTo>
                    <a:lnTo>
                      <a:pt x="159" y="43"/>
                    </a:lnTo>
                    <a:lnTo>
                      <a:pt x="156" y="45"/>
                    </a:lnTo>
                    <a:lnTo>
                      <a:pt x="152" y="47"/>
                    </a:lnTo>
                    <a:lnTo>
                      <a:pt x="150" y="48"/>
                    </a:lnTo>
                    <a:lnTo>
                      <a:pt x="148" y="48"/>
                    </a:lnTo>
                    <a:lnTo>
                      <a:pt x="146" y="48"/>
                    </a:lnTo>
                    <a:lnTo>
                      <a:pt x="0" y="0"/>
                    </a:lnTo>
                    <a:lnTo>
                      <a:pt x="2" y="2"/>
                    </a:lnTo>
                    <a:lnTo>
                      <a:pt x="4" y="4"/>
                    </a:lnTo>
                    <a:lnTo>
                      <a:pt x="6" y="4"/>
                    </a:lnTo>
                    <a:lnTo>
                      <a:pt x="10" y="6"/>
                    </a:lnTo>
                    <a:lnTo>
                      <a:pt x="14" y="6"/>
                    </a:lnTo>
                    <a:lnTo>
                      <a:pt x="17" y="8"/>
                    </a:lnTo>
                    <a:lnTo>
                      <a:pt x="21" y="10"/>
                    </a:lnTo>
                    <a:lnTo>
                      <a:pt x="27" y="12"/>
                    </a:lnTo>
                    <a:lnTo>
                      <a:pt x="31" y="12"/>
                    </a:lnTo>
                    <a:lnTo>
                      <a:pt x="37" y="14"/>
                    </a:lnTo>
                    <a:lnTo>
                      <a:pt x="41" y="16"/>
                    </a:lnTo>
                    <a:lnTo>
                      <a:pt x="46" y="18"/>
                    </a:lnTo>
                    <a:lnTo>
                      <a:pt x="52" y="20"/>
                    </a:lnTo>
                    <a:lnTo>
                      <a:pt x="58" y="22"/>
                    </a:lnTo>
                    <a:lnTo>
                      <a:pt x="62" y="24"/>
                    </a:lnTo>
                    <a:lnTo>
                      <a:pt x="67" y="25"/>
                    </a:lnTo>
                    <a:lnTo>
                      <a:pt x="73" y="27"/>
                    </a:lnTo>
                    <a:lnTo>
                      <a:pt x="79" y="29"/>
                    </a:lnTo>
                    <a:lnTo>
                      <a:pt x="85" y="33"/>
                    </a:lnTo>
                    <a:lnTo>
                      <a:pt x="90" y="35"/>
                    </a:lnTo>
                    <a:lnTo>
                      <a:pt x="96" y="37"/>
                    </a:lnTo>
                    <a:lnTo>
                      <a:pt x="102" y="39"/>
                    </a:lnTo>
                    <a:lnTo>
                      <a:pt x="108" y="41"/>
                    </a:lnTo>
                    <a:lnTo>
                      <a:pt x="111" y="43"/>
                    </a:lnTo>
                    <a:lnTo>
                      <a:pt x="117" y="45"/>
                    </a:lnTo>
                    <a:lnTo>
                      <a:pt x="121" y="47"/>
                    </a:lnTo>
                    <a:lnTo>
                      <a:pt x="127" y="48"/>
                    </a:lnTo>
                    <a:lnTo>
                      <a:pt x="131" y="50"/>
                    </a:lnTo>
                    <a:lnTo>
                      <a:pt x="134" y="52"/>
                    </a:lnTo>
                    <a:lnTo>
                      <a:pt x="138" y="54"/>
                    </a:lnTo>
                    <a:lnTo>
                      <a:pt x="142" y="54"/>
                    </a:lnTo>
                    <a:lnTo>
                      <a:pt x="144" y="56"/>
                    </a:lnTo>
                    <a:lnTo>
                      <a:pt x="148" y="5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06" name="Freeform 96"/>
              <p:cNvSpPr>
                <a:spLocks/>
              </p:cNvSpPr>
              <p:nvPr/>
            </p:nvSpPr>
            <p:spPr bwMode="auto">
              <a:xfrm>
                <a:off x="3660" y="2793"/>
                <a:ext cx="106" cy="73"/>
              </a:xfrm>
              <a:custGeom>
                <a:avLst/>
                <a:gdLst>
                  <a:gd name="T0" fmla="*/ 0 w 213"/>
                  <a:gd name="T1" fmla="*/ 1 h 146"/>
                  <a:gd name="T2" fmla="*/ 0 w 213"/>
                  <a:gd name="T3" fmla="*/ 1 h 146"/>
                  <a:gd name="T4" fmla="*/ 0 w 213"/>
                  <a:gd name="T5" fmla="*/ 1 h 146"/>
                  <a:gd name="T6" fmla="*/ 0 w 213"/>
                  <a:gd name="T7" fmla="*/ 1 h 146"/>
                  <a:gd name="T8" fmla="*/ 0 w 213"/>
                  <a:gd name="T9" fmla="*/ 1 h 146"/>
                  <a:gd name="T10" fmla="*/ 3 w 213"/>
                  <a:gd name="T11" fmla="*/ 1 h 146"/>
                  <a:gd name="T12" fmla="*/ 3 w 213"/>
                  <a:gd name="T13" fmla="*/ 1 h 146"/>
                  <a:gd name="T14" fmla="*/ 3 w 213"/>
                  <a:gd name="T15" fmla="*/ 1 h 146"/>
                  <a:gd name="T16" fmla="*/ 3 w 213"/>
                  <a:gd name="T17" fmla="*/ 1 h 146"/>
                  <a:gd name="T18" fmla="*/ 3 w 213"/>
                  <a:gd name="T19" fmla="*/ 1 h 146"/>
                  <a:gd name="T20" fmla="*/ 3 w 213"/>
                  <a:gd name="T21" fmla="*/ 1 h 146"/>
                  <a:gd name="T22" fmla="*/ 3 w 213"/>
                  <a:gd name="T23" fmla="*/ 1 h 146"/>
                  <a:gd name="T24" fmla="*/ 3 w 213"/>
                  <a:gd name="T25" fmla="*/ 1 h 146"/>
                  <a:gd name="T26" fmla="*/ 3 w 213"/>
                  <a:gd name="T27" fmla="*/ 1 h 146"/>
                  <a:gd name="T28" fmla="*/ 2 w 213"/>
                  <a:gd name="T29" fmla="*/ 2 h 146"/>
                  <a:gd name="T30" fmla="*/ 2 w 213"/>
                  <a:gd name="T31" fmla="*/ 2 h 146"/>
                  <a:gd name="T32" fmla="*/ 2 w 213"/>
                  <a:gd name="T33" fmla="*/ 2 h 146"/>
                  <a:gd name="T34" fmla="*/ 2 w 213"/>
                  <a:gd name="T35" fmla="*/ 2 h 146"/>
                  <a:gd name="T36" fmla="*/ 2 w 213"/>
                  <a:gd name="T37" fmla="*/ 2 h 146"/>
                  <a:gd name="T38" fmla="*/ 2 w 213"/>
                  <a:gd name="T39" fmla="*/ 2 h 146"/>
                  <a:gd name="T40" fmla="*/ 2 w 213"/>
                  <a:gd name="T41" fmla="*/ 2 h 146"/>
                  <a:gd name="T42" fmla="*/ 2 w 213"/>
                  <a:gd name="T43" fmla="*/ 2 h 146"/>
                  <a:gd name="T44" fmla="*/ 2 w 213"/>
                  <a:gd name="T45" fmla="*/ 2 h 146"/>
                  <a:gd name="T46" fmla="*/ 2 w 213"/>
                  <a:gd name="T47" fmla="*/ 2 h 146"/>
                  <a:gd name="T48" fmla="*/ 2 w 213"/>
                  <a:gd name="T49" fmla="*/ 2 h 146"/>
                  <a:gd name="T50" fmla="*/ 2 w 213"/>
                  <a:gd name="T51" fmla="*/ 2 h 146"/>
                  <a:gd name="T52" fmla="*/ 2 w 213"/>
                  <a:gd name="T53" fmla="*/ 2 h 146"/>
                  <a:gd name="T54" fmla="*/ 2 w 213"/>
                  <a:gd name="T55" fmla="*/ 2 h 146"/>
                  <a:gd name="T56" fmla="*/ 2 w 213"/>
                  <a:gd name="T57" fmla="*/ 2 h 146"/>
                  <a:gd name="T58" fmla="*/ 2 w 213"/>
                  <a:gd name="T59" fmla="*/ 2 h 146"/>
                  <a:gd name="T60" fmla="*/ 2 w 213"/>
                  <a:gd name="T61" fmla="*/ 2 h 146"/>
                  <a:gd name="T62" fmla="*/ 1 w 213"/>
                  <a:gd name="T63" fmla="*/ 2 h 146"/>
                  <a:gd name="T64" fmla="*/ 1 w 213"/>
                  <a:gd name="T65" fmla="*/ 2 h 146"/>
                  <a:gd name="T66" fmla="*/ 1 w 213"/>
                  <a:gd name="T67" fmla="*/ 2 h 146"/>
                  <a:gd name="T68" fmla="*/ 1 w 213"/>
                  <a:gd name="T69" fmla="*/ 2 h 146"/>
                  <a:gd name="T70" fmla="*/ 0 w 213"/>
                  <a:gd name="T71" fmla="*/ 1 h 146"/>
                  <a:gd name="T72" fmla="*/ 0 w 213"/>
                  <a:gd name="T73" fmla="*/ 1 h 146"/>
                  <a:gd name="T74" fmla="*/ 0 w 213"/>
                  <a:gd name="T75" fmla="*/ 1 h 146"/>
                  <a:gd name="T76" fmla="*/ 0 w 213"/>
                  <a:gd name="T77" fmla="*/ 1 h 146"/>
                  <a:gd name="T78" fmla="*/ 0 w 213"/>
                  <a:gd name="T79" fmla="*/ 1 h 146"/>
                  <a:gd name="T80" fmla="*/ 0 w 213"/>
                  <a:gd name="T81" fmla="*/ 1 h 146"/>
                  <a:gd name="T82" fmla="*/ 0 w 213"/>
                  <a:gd name="T83" fmla="*/ 1 h 146"/>
                  <a:gd name="T84" fmla="*/ 0 w 213"/>
                  <a:gd name="T85" fmla="*/ 1 h 146"/>
                  <a:gd name="T86" fmla="*/ 0 w 213"/>
                  <a:gd name="T87" fmla="*/ 1 h 146"/>
                  <a:gd name="T88" fmla="*/ 0 w 213"/>
                  <a:gd name="T89" fmla="*/ 1 h 146"/>
                  <a:gd name="T90" fmla="*/ 0 w 213"/>
                  <a:gd name="T91" fmla="*/ 1 h 146"/>
                  <a:gd name="T92" fmla="*/ 0 w 213"/>
                  <a:gd name="T93" fmla="*/ 1 h 146"/>
                  <a:gd name="T94" fmla="*/ 0 w 213"/>
                  <a:gd name="T95" fmla="*/ 1 h 146"/>
                  <a:gd name="T96" fmla="*/ 0 w 213"/>
                  <a:gd name="T97" fmla="*/ 1 h 146"/>
                  <a:gd name="T98" fmla="*/ 0 w 213"/>
                  <a:gd name="T99" fmla="*/ 1 h 146"/>
                  <a:gd name="T100" fmla="*/ 0 w 213"/>
                  <a:gd name="T101" fmla="*/ 1 h 146"/>
                  <a:gd name="T102" fmla="*/ 0 w 213"/>
                  <a:gd name="T103" fmla="*/ 1 h 146"/>
                  <a:gd name="T104" fmla="*/ 0 w 213"/>
                  <a:gd name="T105" fmla="*/ 1 h 146"/>
                  <a:gd name="T106" fmla="*/ 0 w 213"/>
                  <a:gd name="T107" fmla="*/ 1 h 14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213"/>
                  <a:gd name="T163" fmla="*/ 0 h 146"/>
                  <a:gd name="T164" fmla="*/ 213 w 213"/>
                  <a:gd name="T165" fmla="*/ 146 h 146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213" h="146">
                    <a:moveTo>
                      <a:pt x="23" y="19"/>
                    </a:moveTo>
                    <a:lnTo>
                      <a:pt x="23" y="17"/>
                    </a:lnTo>
                    <a:lnTo>
                      <a:pt x="23" y="15"/>
                    </a:lnTo>
                    <a:lnTo>
                      <a:pt x="25" y="12"/>
                    </a:lnTo>
                    <a:lnTo>
                      <a:pt x="27" y="10"/>
                    </a:lnTo>
                    <a:lnTo>
                      <a:pt x="27" y="8"/>
                    </a:lnTo>
                    <a:lnTo>
                      <a:pt x="38" y="2"/>
                    </a:lnTo>
                    <a:lnTo>
                      <a:pt x="40" y="0"/>
                    </a:lnTo>
                    <a:lnTo>
                      <a:pt x="213" y="52"/>
                    </a:lnTo>
                    <a:lnTo>
                      <a:pt x="213" y="56"/>
                    </a:lnTo>
                    <a:lnTo>
                      <a:pt x="211" y="58"/>
                    </a:lnTo>
                    <a:lnTo>
                      <a:pt x="209" y="61"/>
                    </a:lnTo>
                    <a:lnTo>
                      <a:pt x="209" y="65"/>
                    </a:lnTo>
                    <a:lnTo>
                      <a:pt x="207" y="69"/>
                    </a:lnTo>
                    <a:lnTo>
                      <a:pt x="205" y="73"/>
                    </a:lnTo>
                    <a:lnTo>
                      <a:pt x="205" y="75"/>
                    </a:lnTo>
                    <a:lnTo>
                      <a:pt x="205" y="77"/>
                    </a:lnTo>
                    <a:lnTo>
                      <a:pt x="203" y="77"/>
                    </a:lnTo>
                    <a:lnTo>
                      <a:pt x="201" y="86"/>
                    </a:lnTo>
                    <a:lnTo>
                      <a:pt x="198" y="96"/>
                    </a:lnTo>
                    <a:lnTo>
                      <a:pt x="196" y="104"/>
                    </a:lnTo>
                    <a:lnTo>
                      <a:pt x="192" y="113"/>
                    </a:lnTo>
                    <a:lnTo>
                      <a:pt x="190" y="121"/>
                    </a:lnTo>
                    <a:lnTo>
                      <a:pt x="188" y="127"/>
                    </a:lnTo>
                    <a:lnTo>
                      <a:pt x="186" y="130"/>
                    </a:lnTo>
                    <a:lnTo>
                      <a:pt x="186" y="132"/>
                    </a:lnTo>
                    <a:lnTo>
                      <a:pt x="184" y="134"/>
                    </a:lnTo>
                    <a:lnTo>
                      <a:pt x="184" y="136"/>
                    </a:lnTo>
                    <a:lnTo>
                      <a:pt x="182" y="136"/>
                    </a:lnTo>
                    <a:lnTo>
                      <a:pt x="182" y="138"/>
                    </a:lnTo>
                    <a:lnTo>
                      <a:pt x="180" y="138"/>
                    </a:lnTo>
                    <a:lnTo>
                      <a:pt x="178" y="140"/>
                    </a:lnTo>
                    <a:lnTo>
                      <a:pt x="177" y="140"/>
                    </a:lnTo>
                    <a:lnTo>
                      <a:pt x="175" y="142"/>
                    </a:lnTo>
                    <a:lnTo>
                      <a:pt x="173" y="142"/>
                    </a:lnTo>
                    <a:lnTo>
                      <a:pt x="171" y="144"/>
                    </a:lnTo>
                    <a:lnTo>
                      <a:pt x="169" y="144"/>
                    </a:lnTo>
                    <a:lnTo>
                      <a:pt x="167" y="144"/>
                    </a:lnTo>
                    <a:lnTo>
                      <a:pt x="167" y="146"/>
                    </a:lnTo>
                    <a:lnTo>
                      <a:pt x="165" y="144"/>
                    </a:lnTo>
                    <a:lnTo>
                      <a:pt x="163" y="144"/>
                    </a:lnTo>
                    <a:lnTo>
                      <a:pt x="159" y="144"/>
                    </a:lnTo>
                    <a:lnTo>
                      <a:pt x="157" y="142"/>
                    </a:lnTo>
                    <a:lnTo>
                      <a:pt x="152" y="142"/>
                    </a:lnTo>
                    <a:lnTo>
                      <a:pt x="148" y="140"/>
                    </a:lnTo>
                    <a:lnTo>
                      <a:pt x="142" y="138"/>
                    </a:lnTo>
                    <a:lnTo>
                      <a:pt x="136" y="136"/>
                    </a:lnTo>
                    <a:lnTo>
                      <a:pt x="130" y="134"/>
                    </a:lnTo>
                    <a:lnTo>
                      <a:pt x="125" y="132"/>
                    </a:lnTo>
                    <a:lnTo>
                      <a:pt x="117" y="130"/>
                    </a:lnTo>
                    <a:lnTo>
                      <a:pt x="111" y="129"/>
                    </a:lnTo>
                    <a:lnTo>
                      <a:pt x="104" y="127"/>
                    </a:lnTo>
                    <a:lnTo>
                      <a:pt x="96" y="125"/>
                    </a:lnTo>
                    <a:lnTo>
                      <a:pt x="88" y="123"/>
                    </a:lnTo>
                    <a:lnTo>
                      <a:pt x="83" y="121"/>
                    </a:lnTo>
                    <a:lnTo>
                      <a:pt x="75" y="119"/>
                    </a:lnTo>
                    <a:lnTo>
                      <a:pt x="67" y="115"/>
                    </a:lnTo>
                    <a:lnTo>
                      <a:pt x="60" y="113"/>
                    </a:lnTo>
                    <a:lnTo>
                      <a:pt x="54" y="111"/>
                    </a:lnTo>
                    <a:lnTo>
                      <a:pt x="46" y="109"/>
                    </a:lnTo>
                    <a:lnTo>
                      <a:pt x="40" y="107"/>
                    </a:lnTo>
                    <a:lnTo>
                      <a:pt x="35" y="105"/>
                    </a:lnTo>
                    <a:lnTo>
                      <a:pt x="29" y="105"/>
                    </a:lnTo>
                    <a:lnTo>
                      <a:pt x="23" y="104"/>
                    </a:lnTo>
                    <a:lnTo>
                      <a:pt x="19" y="102"/>
                    </a:lnTo>
                    <a:lnTo>
                      <a:pt x="15" y="100"/>
                    </a:lnTo>
                    <a:lnTo>
                      <a:pt x="12" y="100"/>
                    </a:lnTo>
                    <a:lnTo>
                      <a:pt x="10" y="100"/>
                    </a:lnTo>
                    <a:lnTo>
                      <a:pt x="8" y="98"/>
                    </a:lnTo>
                    <a:lnTo>
                      <a:pt x="6" y="98"/>
                    </a:lnTo>
                    <a:lnTo>
                      <a:pt x="4" y="98"/>
                    </a:lnTo>
                    <a:lnTo>
                      <a:pt x="4" y="96"/>
                    </a:lnTo>
                    <a:lnTo>
                      <a:pt x="2" y="96"/>
                    </a:lnTo>
                    <a:lnTo>
                      <a:pt x="0" y="94"/>
                    </a:lnTo>
                    <a:lnTo>
                      <a:pt x="0" y="92"/>
                    </a:lnTo>
                    <a:lnTo>
                      <a:pt x="0" y="88"/>
                    </a:lnTo>
                    <a:lnTo>
                      <a:pt x="0" y="84"/>
                    </a:lnTo>
                    <a:lnTo>
                      <a:pt x="2" y="81"/>
                    </a:lnTo>
                    <a:lnTo>
                      <a:pt x="2" y="79"/>
                    </a:lnTo>
                    <a:lnTo>
                      <a:pt x="4" y="71"/>
                    </a:lnTo>
                    <a:lnTo>
                      <a:pt x="8" y="63"/>
                    </a:lnTo>
                    <a:lnTo>
                      <a:pt x="10" y="56"/>
                    </a:lnTo>
                    <a:lnTo>
                      <a:pt x="13" y="46"/>
                    </a:lnTo>
                    <a:lnTo>
                      <a:pt x="17" y="36"/>
                    </a:lnTo>
                    <a:lnTo>
                      <a:pt x="21" y="27"/>
                    </a:lnTo>
                    <a:lnTo>
                      <a:pt x="23" y="1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07" name="Freeform 97"/>
              <p:cNvSpPr>
                <a:spLocks/>
              </p:cNvSpPr>
              <p:nvPr/>
            </p:nvSpPr>
            <p:spPr bwMode="auto">
              <a:xfrm>
                <a:off x="3660" y="2793"/>
                <a:ext cx="103" cy="70"/>
              </a:xfrm>
              <a:custGeom>
                <a:avLst/>
                <a:gdLst>
                  <a:gd name="T0" fmla="*/ 0 w 207"/>
                  <a:gd name="T1" fmla="*/ 1 h 140"/>
                  <a:gd name="T2" fmla="*/ 0 w 207"/>
                  <a:gd name="T3" fmla="*/ 1 h 140"/>
                  <a:gd name="T4" fmla="*/ 1 w 207"/>
                  <a:gd name="T5" fmla="*/ 1 h 140"/>
                  <a:gd name="T6" fmla="*/ 1 w 207"/>
                  <a:gd name="T7" fmla="*/ 1 h 140"/>
                  <a:gd name="T8" fmla="*/ 2 w 207"/>
                  <a:gd name="T9" fmla="*/ 1 h 140"/>
                  <a:gd name="T10" fmla="*/ 2 w 207"/>
                  <a:gd name="T11" fmla="*/ 1 h 140"/>
                  <a:gd name="T12" fmla="*/ 3 w 207"/>
                  <a:gd name="T13" fmla="*/ 1 h 140"/>
                  <a:gd name="T14" fmla="*/ 3 w 207"/>
                  <a:gd name="T15" fmla="*/ 1 h 140"/>
                  <a:gd name="T16" fmla="*/ 3 w 207"/>
                  <a:gd name="T17" fmla="*/ 1 h 140"/>
                  <a:gd name="T18" fmla="*/ 3 w 207"/>
                  <a:gd name="T19" fmla="*/ 1 h 140"/>
                  <a:gd name="T20" fmla="*/ 0 w 207"/>
                  <a:gd name="T21" fmla="*/ 1 h 140"/>
                  <a:gd name="T22" fmla="*/ 0 w 207"/>
                  <a:gd name="T23" fmla="*/ 1 h 140"/>
                  <a:gd name="T24" fmla="*/ 0 w 207"/>
                  <a:gd name="T25" fmla="*/ 1 h 140"/>
                  <a:gd name="T26" fmla="*/ 0 w 207"/>
                  <a:gd name="T27" fmla="*/ 1 h 140"/>
                  <a:gd name="T28" fmla="*/ 0 w 207"/>
                  <a:gd name="T29" fmla="*/ 1 h 140"/>
                  <a:gd name="T30" fmla="*/ 0 w 207"/>
                  <a:gd name="T31" fmla="*/ 1 h 140"/>
                  <a:gd name="T32" fmla="*/ 0 w 207"/>
                  <a:gd name="T33" fmla="*/ 1 h 140"/>
                  <a:gd name="T34" fmla="*/ 1 w 207"/>
                  <a:gd name="T35" fmla="*/ 1 h 140"/>
                  <a:gd name="T36" fmla="*/ 1 w 207"/>
                  <a:gd name="T37" fmla="*/ 1 h 140"/>
                  <a:gd name="T38" fmla="*/ 1 w 207"/>
                  <a:gd name="T39" fmla="*/ 2 h 140"/>
                  <a:gd name="T40" fmla="*/ 2 w 207"/>
                  <a:gd name="T41" fmla="*/ 2 h 140"/>
                  <a:gd name="T42" fmla="*/ 2 w 207"/>
                  <a:gd name="T43" fmla="*/ 2 h 140"/>
                  <a:gd name="T44" fmla="*/ 2 w 207"/>
                  <a:gd name="T45" fmla="*/ 2 h 140"/>
                  <a:gd name="T46" fmla="*/ 2 w 207"/>
                  <a:gd name="T47" fmla="*/ 2 h 140"/>
                  <a:gd name="T48" fmla="*/ 2 w 207"/>
                  <a:gd name="T49" fmla="*/ 2 h 140"/>
                  <a:gd name="T50" fmla="*/ 2 w 207"/>
                  <a:gd name="T51" fmla="*/ 2 h 140"/>
                  <a:gd name="T52" fmla="*/ 2 w 207"/>
                  <a:gd name="T53" fmla="*/ 2 h 140"/>
                  <a:gd name="T54" fmla="*/ 2 w 207"/>
                  <a:gd name="T55" fmla="*/ 2 h 140"/>
                  <a:gd name="T56" fmla="*/ 2 w 207"/>
                  <a:gd name="T57" fmla="*/ 2 h 140"/>
                  <a:gd name="T58" fmla="*/ 2 w 207"/>
                  <a:gd name="T59" fmla="*/ 2 h 140"/>
                  <a:gd name="T60" fmla="*/ 2 w 207"/>
                  <a:gd name="T61" fmla="*/ 2 h 140"/>
                  <a:gd name="T62" fmla="*/ 1 w 207"/>
                  <a:gd name="T63" fmla="*/ 2 h 140"/>
                  <a:gd name="T64" fmla="*/ 1 w 207"/>
                  <a:gd name="T65" fmla="*/ 2 h 140"/>
                  <a:gd name="T66" fmla="*/ 0 w 207"/>
                  <a:gd name="T67" fmla="*/ 1 h 140"/>
                  <a:gd name="T68" fmla="*/ 0 w 207"/>
                  <a:gd name="T69" fmla="*/ 1 h 140"/>
                  <a:gd name="T70" fmla="*/ 0 w 207"/>
                  <a:gd name="T71" fmla="*/ 1 h 140"/>
                  <a:gd name="T72" fmla="*/ 0 w 207"/>
                  <a:gd name="T73" fmla="*/ 1 h 140"/>
                  <a:gd name="T74" fmla="*/ 0 w 207"/>
                  <a:gd name="T75" fmla="*/ 1 h 140"/>
                  <a:gd name="T76" fmla="*/ 0 w 207"/>
                  <a:gd name="T77" fmla="*/ 1 h 140"/>
                  <a:gd name="T78" fmla="*/ 0 w 207"/>
                  <a:gd name="T79" fmla="*/ 1 h 140"/>
                  <a:gd name="T80" fmla="*/ 0 w 207"/>
                  <a:gd name="T81" fmla="*/ 1 h 140"/>
                  <a:gd name="T82" fmla="*/ 0 w 207"/>
                  <a:gd name="T83" fmla="*/ 1 h 140"/>
                  <a:gd name="T84" fmla="*/ 0 w 207"/>
                  <a:gd name="T85" fmla="*/ 1 h 140"/>
                  <a:gd name="T86" fmla="*/ 0 w 207"/>
                  <a:gd name="T87" fmla="*/ 1 h 140"/>
                  <a:gd name="T88" fmla="*/ 0 w 207"/>
                  <a:gd name="T89" fmla="*/ 1 h 140"/>
                  <a:gd name="T90" fmla="*/ 0 w 207"/>
                  <a:gd name="T91" fmla="*/ 1 h 140"/>
                  <a:gd name="T92" fmla="*/ 0 w 207"/>
                  <a:gd name="T93" fmla="*/ 1 h 140"/>
                  <a:gd name="T94" fmla="*/ 0 w 207"/>
                  <a:gd name="T95" fmla="*/ 1 h 140"/>
                  <a:gd name="T96" fmla="*/ 0 w 207"/>
                  <a:gd name="T97" fmla="*/ 1 h 140"/>
                  <a:gd name="T98" fmla="*/ 0 w 207"/>
                  <a:gd name="T99" fmla="*/ 1 h 140"/>
                  <a:gd name="T100" fmla="*/ 0 w 207"/>
                  <a:gd name="T101" fmla="*/ 0 h 140"/>
                  <a:gd name="T102" fmla="*/ 0 w 207"/>
                  <a:gd name="T103" fmla="*/ 1 h 140"/>
                  <a:gd name="T104" fmla="*/ 0 w 207"/>
                  <a:gd name="T105" fmla="*/ 1 h 140"/>
                  <a:gd name="T106" fmla="*/ 0 w 207"/>
                  <a:gd name="T107" fmla="*/ 1 h 140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207"/>
                  <a:gd name="T163" fmla="*/ 0 h 140"/>
                  <a:gd name="T164" fmla="*/ 207 w 207"/>
                  <a:gd name="T165" fmla="*/ 140 h 140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207" h="140">
                    <a:moveTo>
                      <a:pt x="38" y="13"/>
                    </a:moveTo>
                    <a:lnTo>
                      <a:pt x="38" y="13"/>
                    </a:lnTo>
                    <a:lnTo>
                      <a:pt x="40" y="13"/>
                    </a:lnTo>
                    <a:lnTo>
                      <a:pt x="44" y="15"/>
                    </a:lnTo>
                    <a:lnTo>
                      <a:pt x="46" y="15"/>
                    </a:lnTo>
                    <a:lnTo>
                      <a:pt x="50" y="17"/>
                    </a:lnTo>
                    <a:lnTo>
                      <a:pt x="56" y="17"/>
                    </a:lnTo>
                    <a:lnTo>
                      <a:pt x="60" y="19"/>
                    </a:lnTo>
                    <a:lnTo>
                      <a:pt x="65" y="21"/>
                    </a:lnTo>
                    <a:lnTo>
                      <a:pt x="73" y="23"/>
                    </a:lnTo>
                    <a:lnTo>
                      <a:pt x="79" y="25"/>
                    </a:lnTo>
                    <a:lnTo>
                      <a:pt x="86" y="27"/>
                    </a:lnTo>
                    <a:lnTo>
                      <a:pt x="92" y="29"/>
                    </a:lnTo>
                    <a:lnTo>
                      <a:pt x="100" y="31"/>
                    </a:lnTo>
                    <a:lnTo>
                      <a:pt x="107" y="33"/>
                    </a:lnTo>
                    <a:lnTo>
                      <a:pt x="115" y="36"/>
                    </a:lnTo>
                    <a:lnTo>
                      <a:pt x="123" y="38"/>
                    </a:lnTo>
                    <a:lnTo>
                      <a:pt x="132" y="40"/>
                    </a:lnTo>
                    <a:lnTo>
                      <a:pt x="140" y="42"/>
                    </a:lnTo>
                    <a:lnTo>
                      <a:pt x="148" y="44"/>
                    </a:lnTo>
                    <a:lnTo>
                      <a:pt x="153" y="48"/>
                    </a:lnTo>
                    <a:lnTo>
                      <a:pt x="161" y="50"/>
                    </a:lnTo>
                    <a:lnTo>
                      <a:pt x="169" y="52"/>
                    </a:lnTo>
                    <a:lnTo>
                      <a:pt x="175" y="54"/>
                    </a:lnTo>
                    <a:lnTo>
                      <a:pt x="180" y="56"/>
                    </a:lnTo>
                    <a:lnTo>
                      <a:pt x="186" y="58"/>
                    </a:lnTo>
                    <a:lnTo>
                      <a:pt x="192" y="58"/>
                    </a:lnTo>
                    <a:lnTo>
                      <a:pt x="196" y="59"/>
                    </a:lnTo>
                    <a:lnTo>
                      <a:pt x="200" y="61"/>
                    </a:lnTo>
                    <a:lnTo>
                      <a:pt x="203" y="61"/>
                    </a:lnTo>
                    <a:lnTo>
                      <a:pt x="205" y="61"/>
                    </a:lnTo>
                    <a:lnTo>
                      <a:pt x="207" y="63"/>
                    </a:lnTo>
                    <a:lnTo>
                      <a:pt x="203" y="73"/>
                    </a:lnTo>
                    <a:lnTo>
                      <a:pt x="205" y="73"/>
                    </a:lnTo>
                    <a:lnTo>
                      <a:pt x="205" y="75"/>
                    </a:lnTo>
                    <a:lnTo>
                      <a:pt x="205" y="77"/>
                    </a:lnTo>
                    <a:lnTo>
                      <a:pt x="203" y="77"/>
                    </a:lnTo>
                    <a:lnTo>
                      <a:pt x="201" y="77"/>
                    </a:lnTo>
                    <a:lnTo>
                      <a:pt x="205" y="63"/>
                    </a:lnTo>
                    <a:lnTo>
                      <a:pt x="40" y="15"/>
                    </a:lnTo>
                    <a:lnTo>
                      <a:pt x="35" y="27"/>
                    </a:lnTo>
                    <a:lnTo>
                      <a:pt x="33" y="27"/>
                    </a:lnTo>
                    <a:lnTo>
                      <a:pt x="29" y="35"/>
                    </a:lnTo>
                    <a:lnTo>
                      <a:pt x="27" y="44"/>
                    </a:lnTo>
                    <a:lnTo>
                      <a:pt x="23" y="54"/>
                    </a:lnTo>
                    <a:lnTo>
                      <a:pt x="21" y="61"/>
                    </a:lnTo>
                    <a:lnTo>
                      <a:pt x="17" y="69"/>
                    </a:lnTo>
                    <a:lnTo>
                      <a:pt x="15" y="75"/>
                    </a:lnTo>
                    <a:lnTo>
                      <a:pt x="13" y="79"/>
                    </a:lnTo>
                    <a:lnTo>
                      <a:pt x="13" y="82"/>
                    </a:lnTo>
                    <a:lnTo>
                      <a:pt x="13" y="84"/>
                    </a:lnTo>
                    <a:lnTo>
                      <a:pt x="12" y="86"/>
                    </a:lnTo>
                    <a:lnTo>
                      <a:pt x="13" y="88"/>
                    </a:lnTo>
                    <a:lnTo>
                      <a:pt x="15" y="90"/>
                    </a:lnTo>
                    <a:lnTo>
                      <a:pt x="17" y="90"/>
                    </a:lnTo>
                    <a:lnTo>
                      <a:pt x="19" y="90"/>
                    </a:lnTo>
                    <a:lnTo>
                      <a:pt x="21" y="92"/>
                    </a:lnTo>
                    <a:lnTo>
                      <a:pt x="23" y="92"/>
                    </a:lnTo>
                    <a:lnTo>
                      <a:pt x="27" y="92"/>
                    </a:lnTo>
                    <a:lnTo>
                      <a:pt x="31" y="94"/>
                    </a:lnTo>
                    <a:lnTo>
                      <a:pt x="35" y="96"/>
                    </a:lnTo>
                    <a:lnTo>
                      <a:pt x="38" y="96"/>
                    </a:lnTo>
                    <a:lnTo>
                      <a:pt x="44" y="98"/>
                    </a:lnTo>
                    <a:lnTo>
                      <a:pt x="50" y="100"/>
                    </a:lnTo>
                    <a:lnTo>
                      <a:pt x="56" y="102"/>
                    </a:lnTo>
                    <a:lnTo>
                      <a:pt x="61" y="104"/>
                    </a:lnTo>
                    <a:lnTo>
                      <a:pt x="69" y="105"/>
                    </a:lnTo>
                    <a:lnTo>
                      <a:pt x="75" y="107"/>
                    </a:lnTo>
                    <a:lnTo>
                      <a:pt x="83" y="109"/>
                    </a:lnTo>
                    <a:lnTo>
                      <a:pt x="88" y="111"/>
                    </a:lnTo>
                    <a:lnTo>
                      <a:pt x="96" y="113"/>
                    </a:lnTo>
                    <a:lnTo>
                      <a:pt x="104" y="115"/>
                    </a:lnTo>
                    <a:lnTo>
                      <a:pt x="109" y="117"/>
                    </a:lnTo>
                    <a:lnTo>
                      <a:pt x="117" y="119"/>
                    </a:lnTo>
                    <a:lnTo>
                      <a:pt x="123" y="121"/>
                    </a:lnTo>
                    <a:lnTo>
                      <a:pt x="129" y="123"/>
                    </a:lnTo>
                    <a:lnTo>
                      <a:pt x="136" y="125"/>
                    </a:lnTo>
                    <a:lnTo>
                      <a:pt x="142" y="127"/>
                    </a:lnTo>
                    <a:lnTo>
                      <a:pt x="146" y="129"/>
                    </a:lnTo>
                    <a:lnTo>
                      <a:pt x="152" y="130"/>
                    </a:lnTo>
                    <a:lnTo>
                      <a:pt x="155" y="130"/>
                    </a:lnTo>
                    <a:lnTo>
                      <a:pt x="161" y="132"/>
                    </a:lnTo>
                    <a:lnTo>
                      <a:pt x="163" y="134"/>
                    </a:lnTo>
                    <a:lnTo>
                      <a:pt x="167" y="134"/>
                    </a:lnTo>
                    <a:lnTo>
                      <a:pt x="169" y="134"/>
                    </a:lnTo>
                    <a:lnTo>
                      <a:pt x="171" y="134"/>
                    </a:lnTo>
                    <a:lnTo>
                      <a:pt x="171" y="136"/>
                    </a:lnTo>
                    <a:lnTo>
                      <a:pt x="173" y="136"/>
                    </a:lnTo>
                    <a:lnTo>
                      <a:pt x="175" y="136"/>
                    </a:lnTo>
                    <a:lnTo>
                      <a:pt x="177" y="136"/>
                    </a:lnTo>
                    <a:lnTo>
                      <a:pt x="178" y="136"/>
                    </a:lnTo>
                    <a:lnTo>
                      <a:pt x="180" y="136"/>
                    </a:lnTo>
                    <a:lnTo>
                      <a:pt x="182" y="136"/>
                    </a:lnTo>
                    <a:lnTo>
                      <a:pt x="184" y="136"/>
                    </a:lnTo>
                    <a:lnTo>
                      <a:pt x="182" y="136"/>
                    </a:lnTo>
                    <a:lnTo>
                      <a:pt x="182" y="138"/>
                    </a:lnTo>
                    <a:lnTo>
                      <a:pt x="180" y="138"/>
                    </a:lnTo>
                    <a:lnTo>
                      <a:pt x="178" y="140"/>
                    </a:lnTo>
                    <a:lnTo>
                      <a:pt x="177" y="140"/>
                    </a:lnTo>
                    <a:lnTo>
                      <a:pt x="175" y="138"/>
                    </a:lnTo>
                    <a:lnTo>
                      <a:pt x="173" y="138"/>
                    </a:lnTo>
                    <a:lnTo>
                      <a:pt x="171" y="138"/>
                    </a:lnTo>
                    <a:lnTo>
                      <a:pt x="169" y="138"/>
                    </a:lnTo>
                    <a:lnTo>
                      <a:pt x="167" y="136"/>
                    </a:lnTo>
                    <a:lnTo>
                      <a:pt x="165" y="136"/>
                    </a:lnTo>
                    <a:lnTo>
                      <a:pt x="163" y="136"/>
                    </a:lnTo>
                    <a:lnTo>
                      <a:pt x="159" y="134"/>
                    </a:lnTo>
                    <a:lnTo>
                      <a:pt x="155" y="134"/>
                    </a:lnTo>
                    <a:lnTo>
                      <a:pt x="152" y="132"/>
                    </a:lnTo>
                    <a:lnTo>
                      <a:pt x="148" y="130"/>
                    </a:lnTo>
                    <a:lnTo>
                      <a:pt x="142" y="130"/>
                    </a:lnTo>
                    <a:lnTo>
                      <a:pt x="136" y="129"/>
                    </a:lnTo>
                    <a:lnTo>
                      <a:pt x="130" y="127"/>
                    </a:lnTo>
                    <a:lnTo>
                      <a:pt x="125" y="125"/>
                    </a:lnTo>
                    <a:lnTo>
                      <a:pt x="119" y="123"/>
                    </a:lnTo>
                    <a:lnTo>
                      <a:pt x="111" y="121"/>
                    </a:lnTo>
                    <a:lnTo>
                      <a:pt x="106" y="119"/>
                    </a:lnTo>
                    <a:lnTo>
                      <a:pt x="98" y="117"/>
                    </a:lnTo>
                    <a:lnTo>
                      <a:pt x="92" y="115"/>
                    </a:lnTo>
                    <a:lnTo>
                      <a:pt x="84" y="113"/>
                    </a:lnTo>
                    <a:lnTo>
                      <a:pt x="77" y="111"/>
                    </a:lnTo>
                    <a:lnTo>
                      <a:pt x="71" y="107"/>
                    </a:lnTo>
                    <a:lnTo>
                      <a:pt x="63" y="105"/>
                    </a:lnTo>
                    <a:lnTo>
                      <a:pt x="58" y="104"/>
                    </a:lnTo>
                    <a:lnTo>
                      <a:pt x="52" y="102"/>
                    </a:lnTo>
                    <a:lnTo>
                      <a:pt x="46" y="102"/>
                    </a:lnTo>
                    <a:lnTo>
                      <a:pt x="40" y="100"/>
                    </a:lnTo>
                    <a:lnTo>
                      <a:pt x="35" y="98"/>
                    </a:lnTo>
                    <a:lnTo>
                      <a:pt x="31" y="96"/>
                    </a:lnTo>
                    <a:lnTo>
                      <a:pt x="27" y="96"/>
                    </a:lnTo>
                    <a:lnTo>
                      <a:pt x="23" y="94"/>
                    </a:lnTo>
                    <a:lnTo>
                      <a:pt x="21" y="94"/>
                    </a:lnTo>
                    <a:lnTo>
                      <a:pt x="19" y="92"/>
                    </a:lnTo>
                    <a:lnTo>
                      <a:pt x="17" y="92"/>
                    </a:lnTo>
                    <a:lnTo>
                      <a:pt x="15" y="92"/>
                    </a:lnTo>
                    <a:lnTo>
                      <a:pt x="13" y="92"/>
                    </a:lnTo>
                    <a:lnTo>
                      <a:pt x="13" y="90"/>
                    </a:lnTo>
                    <a:lnTo>
                      <a:pt x="12" y="90"/>
                    </a:lnTo>
                    <a:lnTo>
                      <a:pt x="2" y="96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10" y="88"/>
                    </a:lnTo>
                    <a:lnTo>
                      <a:pt x="10" y="86"/>
                    </a:lnTo>
                    <a:lnTo>
                      <a:pt x="10" y="84"/>
                    </a:lnTo>
                    <a:lnTo>
                      <a:pt x="12" y="82"/>
                    </a:lnTo>
                    <a:lnTo>
                      <a:pt x="12" y="81"/>
                    </a:lnTo>
                    <a:lnTo>
                      <a:pt x="13" y="77"/>
                    </a:lnTo>
                    <a:lnTo>
                      <a:pt x="15" y="69"/>
                    </a:lnTo>
                    <a:lnTo>
                      <a:pt x="17" y="61"/>
                    </a:lnTo>
                    <a:lnTo>
                      <a:pt x="21" y="54"/>
                    </a:lnTo>
                    <a:lnTo>
                      <a:pt x="25" y="44"/>
                    </a:lnTo>
                    <a:lnTo>
                      <a:pt x="27" y="35"/>
                    </a:lnTo>
                    <a:lnTo>
                      <a:pt x="31" y="25"/>
                    </a:lnTo>
                    <a:lnTo>
                      <a:pt x="29" y="25"/>
                    </a:lnTo>
                    <a:lnTo>
                      <a:pt x="27" y="23"/>
                    </a:lnTo>
                    <a:lnTo>
                      <a:pt x="27" y="21"/>
                    </a:lnTo>
                    <a:lnTo>
                      <a:pt x="25" y="21"/>
                    </a:lnTo>
                    <a:lnTo>
                      <a:pt x="25" y="19"/>
                    </a:lnTo>
                    <a:lnTo>
                      <a:pt x="23" y="19"/>
                    </a:lnTo>
                    <a:lnTo>
                      <a:pt x="23" y="17"/>
                    </a:lnTo>
                    <a:lnTo>
                      <a:pt x="23" y="15"/>
                    </a:lnTo>
                    <a:lnTo>
                      <a:pt x="25" y="17"/>
                    </a:lnTo>
                    <a:lnTo>
                      <a:pt x="27" y="17"/>
                    </a:lnTo>
                    <a:lnTo>
                      <a:pt x="27" y="19"/>
                    </a:lnTo>
                    <a:lnTo>
                      <a:pt x="29" y="21"/>
                    </a:lnTo>
                    <a:lnTo>
                      <a:pt x="31" y="21"/>
                    </a:lnTo>
                    <a:lnTo>
                      <a:pt x="31" y="23"/>
                    </a:lnTo>
                    <a:lnTo>
                      <a:pt x="33" y="23"/>
                    </a:lnTo>
                    <a:lnTo>
                      <a:pt x="33" y="17"/>
                    </a:lnTo>
                    <a:lnTo>
                      <a:pt x="35" y="13"/>
                    </a:lnTo>
                    <a:lnTo>
                      <a:pt x="36" y="10"/>
                    </a:lnTo>
                    <a:lnTo>
                      <a:pt x="36" y="8"/>
                    </a:lnTo>
                    <a:lnTo>
                      <a:pt x="38" y="4"/>
                    </a:lnTo>
                    <a:lnTo>
                      <a:pt x="38" y="2"/>
                    </a:lnTo>
                    <a:lnTo>
                      <a:pt x="40" y="0"/>
                    </a:lnTo>
                    <a:lnTo>
                      <a:pt x="40" y="2"/>
                    </a:lnTo>
                    <a:lnTo>
                      <a:pt x="40" y="4"/>
                    </a:lnTo>
                    <a:lnTo>
                      <a:pt x="38" y="6"/>
                    </a:lnTo>
                    <a:lnTo>
                      <a:pt x="38" y="10"/>
                    </a:lnTo>
                    <a:lnTo>
                      <a:pt x="36" y="13"/>
                    </a:lnTo>
                    <a:lnTo>
                      <a:pt x="35" y="17"/>
                    </a:lnTo>
                    <a:lnTo>
                      <a:pt x="33" y="23"/>
                    </a:lnTo>
                    <a:lnTo>
                      <a:pt x="35" y="23"/>
                    </a:lnTo>
                    <a:lnTo>
                      <a:pt x="35" y="21"/>
                    </a:lnTo>
                    <a:lnTo>
                      <a:pt x="36" y="19"/>
                    </a:lnTo>
                    <a:lnTo>
                      <a:pt x="38" y="15"/>
                    </a:lnTo>
                    <a:lnTo>
                      <a:pt x="38" y="1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08" name="Freeform 98"/>
              <p:cNvSpPr>
                <a:spLocks/>
              </p:cNvSpPr>
              <p:nvPr/>
            </p:nvSpPr>
            <p:spPr bwMode="auto">
              <a:xfrm>
                <a:off x="3673" y="2831"/>
                <a:ext cx="76" cy="23"/>
              </a:xfrm>
              <a:custGeom>
                <a:avLst/>
                <a:gdLst>
                  <a:gd name="T0" fmla="*/ 0 w 151"/>
                  <a:gd name="T1" fmla="*/ 0 h 46"/>
                  <a:gd name="T2" fmla="*/ 1 w 151"/>
                  <a:gd name="T3" fmla="*/ 1 h 46"/>
                  <a:gd name="T4" fmla="*/ 1 w 151"/>
                  <a:gd name="T5" fmla="*/ 1 h 46"/>
                  <a:gd name="T6" fmla="*/ 1 w 151"/>
                  <a:gd name="T7" fmla="*/ 1 h 46"/>
                  <a:gd name="T8" fmla="*/ 1 w 151"/>
                  <a:gd name="T9" fmla="*/ 1 h 46"/>
                  <a:gd name="T10" fmla="*/ 1 w 151"/>
                  <a:gd name="T11" fmla="*/ 1 h 46"/>
                  <a:gd name="T12" fmla="*/ 1 w 151"/>
                  <a:gd name="T13" fmla="*/ 1 h 46"/>
                  <a:gd name="T14" fmla="*/ 2 w 151"/>
                  <a:gd name="T15" fmla="*/ 1 h 46"/>
                  <a:gd name="T16" fmla="*/ 2 w 151"/>
                  <a:gd name="T17" fmla="*/ 1 h 46"/>
                  <a:gd name="T18" fmla="*/ 2 w 151"/>
                  <a:gd name="T19" fmla="*/ 1 h 46"/>
                  <a:gd name="T20" fmla="*/ 2 w 151"/>
                  <a:gd name="T21" fmla="*/ 1 h 46"/>
                  <a:gd name="T22" fmla="*/ 2 w 151"/>
                  <a:gd name="T23" fmla="*/ 1 h 46"/>
                  <a:gd name="T24" fmla="*/ 3 w 151"/>
                  <a:gd name="T25" fmla="*/ 1 h 46"/>
                  <a:gd name="T26" fmla="*/ 3 w 151"/>
                  <a:gd name="T27" fmla="*/ 1 h 46"/>
                  <a:gd name="T28" fmla="*/ 3 w 151"/>
                  <a:gd name="T29" fmla="*/ 1 h 46"/>
                  <a:gd name="T30" fmla="*/ 3 w 151"/>
                  <a:gd name="T31" fmla="*/ 1 h 46"/>
                  <a:gd name="T32" fmla="*/ 3 w 151"/>
                  <a:gd name="T33" fmla="*/ 1 h 46"/>
                  <a:gd name="T34" fmla="*/ 3 w 151"/>
                  <a:gd name="T35" fmla="*/ 1 h 46"/>
                  <a:gd name="T36" fmla="*/ 3 w 151"/>
                  <a:gd name="T37" fmla="*/ 1 h 46"/>
                  <a:gd name="T38" fmla="*/ 3 w 151"/>
                  <a:gd name="T39" fmla="*/ 1 h 46"/>
                  <a:gd name="T40" fmla="*/ 2 w 151"/>
                  <a:gd name="T41" fmla="*/ 1 h 46"/>
                  <a:gd name="T42" fmla="*/ 2 w 151"/>
                  <a:gd name="T43" fmla="*/ 1 h 46"/>
                  <a:gd name="T44" fmla="*/ 2 w 151"/>
                  <a:gd name="T45" fmla="*/ 1 h 46"/>
                  <a:gd name="T46" fmla="*/ 2 w 151"/>
                  <a:gd name="T47" fmla="*/ 1 h 46"/>
                  <a:gd name="T48" fmla="*/ 2 w 151"/>
                  <a:gd name="T49" fmla="*/ 1 h 46"/>
                  <a:gd name="T50" fmla="*/ 1 w 151"/>
                  <a:gd name="T51" fmla="*/ 1 h 46"/>
                  <a:gd name="T52" fmla="*/ 1 w 151"/>
                  <a:gd name="T53" fmla="*/ 1 h 46"/>
                  <a:gd name="T54" fmla="*/ 1 w 151"/>
                  <a:gd name="T55" fmla="*/ 1 h 46"/>
                  <a:gd name="T56" fmla="*/ 1 w 151"/>
                  <a:gd name="T57" fmla="*/ 1 h 46"/>
                  <a:gd name="T58" fmla="*/ 1 w 151"/>
                  <a:gd name="T59" fmla="*/ 1 h 46"/>
                  <a:gd name="T60" fmla="*/ 1 w 151"/>
                  <a:gd name="T61" fmla="*/ 1 h 46"/>
                  <a:gd name="T62" fmla="*/ 1 w 151"/>
                  <a:gd name="T63" fmla="*/ 1 h 46"/>
                  <a:gd name="T64" fmla="*/ 0 w 151"/>
                  <a:gd name="T65" fmla="*/ 1 h 4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51"/>
                  <a:gd name="T100" fmla="*/ 0 h 46"/>
                  <a:gd name="T101" fmla="*/ 151 w 151"/>
                  <a:gd name="T102" fmla="*/ 46 h 4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51" h="46">
                    <a:moveTo>
                      <a:pt x="0" y="0"/>
                    </a:moveTo>
                    <a:lnTo>
                      <a:pt x="0" y="0"/>
                    </a:lnTo>
                    <a:lnTo>
                      <a:pt x="2" y="2"/>
                    </a:lnTo>
                    <a:lnTo>
                      <a:pt x="6" y="2"/>
                    </a:lnTo>
                    <a:lnTo>
                      <a:pt x="8" y="2"/>
                    </a:lnTo>
                    <a:lnTo>
                      <a:pt x="11" y="4"/>
                    </a:lnTo>
                    <a:lnTo>
                      <a:pt x="15" y="5"/>
                    </a:lnTo>
                    <a:lnTo>
                      <a:pt x="21" y="5"/>
                    </a:lnTo>
                    <a:lnTo>
                      <a:pt x="25" y="7"/>
                    </a:lnTo>
                    <a:lnTo>
                      <a:pt x="31" y="9"/>
                    </a:lnTo>
                    <a:lnTo>
                      <a:pt x="36" y="11"/>
                    </a:lnTo>
                    <a:lnTo>
                      <a:pt x="44" y="13"/>
                    </a:lnTo>
                    <a:lnTo>
                      <a:pt x="50" y="15"/>
                    </a:lnTo>
                    <a:lnTo>
                      <a:pt x="56" y="17"/>
                    </a:lnTo>
                    <a:lnTo>
                      <a:pt x="63" y="19"/>
                    </a:lnTo>
                    <a:lnTo>
                      <a:pt x="71" y="21"/>
                    </a:lnTo>
                    <a:lnTo>
                      <a:pt x="77" y="23"/>
                    </a:lnTo>
                    <a:lnTo>
                      <a:pt x="84" y="25"/>
                    </a:lnTo>
                    <a:lnTo>
                      <a:pt x="90" y="27"/>
                    </a:lnTo>
                    <a:lnTo>
                      <a:pt x="98" y="28"/>
                    </a:lnTo>
                    <a:lnTo>
                      <a:pt x="103" y="30"/>
                    </a:lnTo>
                    <a:lnTo>
                      <a:pt x="109" y="32"/>
                    </a:lnTo>
                    <a:lnTo>
                      <a:pt x="115" y="34"/>
                    </a:lnTo>
                    <a:lnTo>
                      <a:pt x="121" y="36"/>
                    </a:lnTo>
                    <a:lnTo>
                      <a:pt x="126" y="38"/>
                    </a:lnTo>
                    <a:lnTo>
                      <a:pt x="132" y="38"/>
                    </a:lnTo>
                    <a:lnTo>
                      <a:pt x="136" y="40"/>
                    </a:lnTo>
                    <a:lnTo>
                      <a:pt x="140" y="42"/>
                    </a:lnTo>
                    <a:lnTo>
                      <a:pt x="144" y="42"/>
                    </a:lnTo>
                    <a:lnTo>
                      <a:pt x="148" y="44"/>
                    </a:lnTo>
                    <a:lnTo>
                      <a:pt x="150" y="44"/>
                    </a:lnTo>
                    <a:lnTo>
                      <a:pt x="151" y="44"/>
                    </a:lnTo>
                    <a:lnTo>
                      <a:pt x="151" y="46"/>
                    </a:lnTo>
                    <a:lnTo>
                      <a:pt x="150" y="46"/>
                    </a:lnTo>
                    <a:lnTo>
                      <a:pt x="148" y="46"/>
                    </a:lnTo>
                    <a:lnTo>
                      <a:pt x="146" y="44"/>
                    </a:lnTo>
                    <a:lnTo>
                      <a:pt x="144" y="44"/>
                    </a:lnTo>
                    <a:lnTo>
                      <a:pt x="140" y="42"/>
                    </a:lnTo>
                    <a:lnTo>
                      <a:pt x="136" y="42"/>
                    </a:lnTo>
                    <a:lnTo>
                      <a:pt x="132" y="40"/>
                    </a:lnTo>
                    <a:lnTo>
                      <a:pt x="126" y="38"/>
                    </a:lnTo>
                    <a:lnTo>
                      <a:pt x="121" y="38"/>
                    </a:lnTo>
                    <a:lnTo>
                      <a:pt x="115" y="36"/>
                    </a:lnTo>
                    <a:lnTo>
                      <a:pt x="109" y="34"/>
                    </a:lnTo>
                    <a:lnTo>
                      <a:pt x="103" y="32"/>
                    </a:lnTo>
                    <a:lnTo>
                      <a:pt x="96" y="30"/>
                    </a:lnTo>
                    <a:lnTo>
                      <a:pt x="90" y="28"/>
                    </a:lnTo>
                    <a:lnTo>
                      <a:pt x="82" y="27"/>
                    </a:lnTo>
                    <a:lnTo>
                      <a:pt x="77" y="25"/>
                    </a:lnTo>
                    <a:lnTo>
                      <a:pt x="69" y="23"/>
                    </a:lnTo>
                    <a:lnTo>
                      <a:pt x="63" y="21"/>
                    </a:lnTo>
                    <a:lnTo>
                      <a:pt x="56" y="17"/>
                    </a:lnTo>
                    <a:lnTo>
                      <a:pt x="50" y="15"/>
                    </a:lnTo>
                    <a:lnTo>
                      <a:pt x="42" y="15"/>
                    </a:lnTo>
                    <a:lnTo>
                      <a:pt x="36" y="13"/>
                    </a:lnTo>
                    <a:lnTo>
                      <a:pt x="31" y="11"/>
                    </a:lnTo>
                    <a:lnTo>
                      <a:pt x="25" y="9"/>
                    </a:lnTo>
                    <a:lnTo>
                      <a:pt x="19" y="7"/>
                    </a:lnTo>
                    <a:lnTo>
                      <a:pt x="15" y="5"/>
                    </a:lnTo>
                    <a:lnTo>
                      <a:pt x="11" y="5"/>
                    </a:lnTo>
                    <a:lnTo>
                      <a:pt x="8" y="4"/>
                    </a:lnTo>
                    <a:lnTo>
                      <a:pt x="4" y="4"/>
                    </a:lnTo>
                    <a:lnTo>
                      <a:pt x="2" y="2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09" name="Freeform 99"/>
              <p:cNvSpPr>
                <a:spLocks/>
              </p:cNvSpPr>
              <p:nvPr/>
            </p:nvSpPr>
            <p:spPr bwMode="auto">
              <a:xfrm>
                <a:off x="3694" y="2811"/>
                <a:ext cx="43" cy="34"/>
              </a:xfrm>
              <a:custGeom>
                <a:avLst/>
                <a:gdLst>
                  <a:gd name="T0" fmla="*/ 1 w 86"/>
                  <a:gd name="T1" fmla="*/ 1 h 68"/>
                  <a:gd name="T2" fmla="*/ 1 w 86"/>
                  <a:gd name="T3" fmla="*/ 0 h 68"/>
                  <a:gd name="T4" fmla="*/ 1 w 86"/>
                  <a:gd name="T5" fmla="*/ 0 h 68"/>
                  <a:gd name="T6" fmla="*/ 1 w 86"/>
                  <a:gd name="T7" fmla="*/ 0 h 68"/>
                  <a:gd name="T8" fmla="*/ 1 w 86"/>
                  <a:gd name="T9" fmla="*/ 0 h 68"/>
                  <a:gd name="T10" fmla="*/ 1 w 86"/>
                  <a:gd name="T11" fmla="*/ 0 h 68"/>
                  <a:gd name="T12" fmla="*/ 1 w 86"/>
                  <a:gd name="T13" fmla="*/ 0 h 68"/>
                  <a:gd name="T14" fmla="*/ 1 w 86"/>
                  <a:gd name="T15" fmla="*/ 0 h 68"/>
                  <a:gd name="T16" fmla="*/ 1 w 86"/>
                  <a:gd name="T17" fmla="*/ 1 h 68"/>
                  <a:gd name="T18" fmla="*/ 1 w 86"/>
                  <a:gd name="T19" fmla="*/ 1 h 68"/>
                  <a:gd name="T20" fmla="*/ 1 w 86"/>
                  <a:gd name="T21" fmla="*/ 1 h 68"/>
                  <a:gd name="T22" fmla="*/ 1 w 86"/>
                  <a:gd name="T23" fmla="*/ 1 h 68"/>
                  <a:gd name="T24" fmla="*/ 1 w 86"/>
                  <a:gd name="T25" fmla="*/ 1 h 68"/>
                  <a:gd name="T26" fmla="*/ 1 w 86"/>
                  <a:gd name="T27" fmla="*/ 1 h 68"/>
                  <a:gd name="T28" fmla="*/ 1 w 86"/>
                  <a:gd name="T29" fmla="*/ 1 h 68"/>
                  <a:gd name="T30" fmla="*/ 1 w 86"/>
                  <a:gd name="T31" fmla="*/ 1 h 68"/>
                  <a:gd name="T32" fmla="*/ 0 w 86"/>
                  <a:gd name="T33" fmla="*/ 1 h 68"/>
                  <a:gd name="T34" fmla="*/ 0 w 86"/>
                  <a:gd name="T35" fmla="*/ 1 h 68"/>
                  <a:gd name="T36" fmla="*/ 1 w 86"/>
                  <a:gd name="T37" fmla="*/ 1 h 68"/>
                  <a:gd name="T38" fmla="*/ 1 w 86"/>
                  <a:gd name="T39" fmla="*/ 1 h 68"/>
                  <a:gd name="T40" fmla="*/ 1 w 86"/>
                  <a:gd name="T41" fmla="*/ 1 h 68"/>
                  <a:gd name="T42" fmla="*/ 1 w 86"/>
                  <a:gd name="T43" fmla="*/ 1 h 68"/>
                  <a:gd name="T44" fmla="*/ 1 w 86"/>
                  <a:gd name="T45" fmla="*/ 1 h 68"/>
                  <a:gd name="T46" fmla="*/ 1 w 86"/>
                  <a:gd name="T47" fmla="*/ 1 h 68"/>
                  <a:gd name="T48" fmla="*/ 1 w 86"/>
                  <a:gd name="T49" fmla="*/ 1 h 68"/>
                  <a:gd name="T50" fmla="*/ 1 w 86"/>
                  <a:gd name="T51" fmla="*/ 1 h 68"/>
                  <a:gd name="T52" fmla="*/ 1 w 86"/>
                  <a:gd name="T53" fmla="*/ 1 h 68"/>
                  <a:gd name="T54" fmla="*/ 1 w 86"/>
                  <a:gd name="T55" fmla="*/ 1 h 68"/>
                  <a:gd name="T56" fmla="*/ 1 w 86"/>
                  <a:gd name="T57" fmla="*/ 1 h 68"/>
                  <a:gd name="T58" fmla="*/ 1 w 86"/>
                  <a:gd name="T59" fmla="*/ 1 h 68"/>
                  <a:gd name="T60" fmla="*/ 1 w 86"/>
                  <a:gd name="T61" fmla="*/ 1 h 68"/>
                  <a:gd name="T62" fmla="*/ 1 w 86"/>
                  <a:gd name="T63" fmla="*/ 1 h 68"/>
                  <a:gd name="T64" fmla="*/ 1 w 86"/>
                  <a:gd name="T65" fmla="*/ 1 h 68"/>
                  <a:gd name="T66" fmla="*/ 1 w 86"/>
                  <a:gd name="T67" fmla="*/ 1 h 68"/>
                  <a:gd name="T68" fmla="*/ 1 w 86"/>
                  <a:gd name="T69" fmla="*/ 1 h 68"/>
                  <a:gd name="T70" fmla="*/ 1 w 86"/>
                  <a:gd name="T71" fmla="*/ 1 h 68"/>
                  <a:gd name="T72" fmla="*/ 1 w 86"/>
                  <a:gd name="T73" fmla="*/ 1 h 68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86"/>
                  <a:gd name="T112" fmla="*/ 0 h 68"/>
                  <a:gd name="T113" fmla="*/ 86 w 86"/>
                  <a:gd name="T114" fmla="*/ 68 h 68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86" h="68">
                    <a:moveTo>
                      <a:pt x="81" y="18"/>
                    </a:moveTo>
                    <a:lnTo>
                      <a:pt x="21" y="0"/>
                    </a:lnTo>
                    <a:lnTo>
                      <a:pt x="19" y="0"/>
                    </a:lnTo>
                    <a:lnTo>
                      <a:pt x="17" y="0"/>
                    </a:lnTo>
                    <a:lnTo>
                      <a:pt x="15" y="0"/>
                    </a:lnTo>
                    <a:lnTo>
                      <a:pt x="14" y="2"/>
                    </a:lnTo>
                    <a:lnTo>
                      <a:pt x="12" y="6"/>
                    </a:lnTo>
                    <a:lnTo>
                      <a:pt x="10" y="12"/>
                    </a:lnTo>
                    <a:lnTo>
                      <a:pt x="8" y="18"/>
                    </a:lnTo>
                    <a:lnTo>
                      <a:pt x="6" y="25"/>
                    </a:lnTo>
                    <a:lnTo>
                      <a:pt x="4" y="33"/>
                    </a:lnTo>
                    <a:lnTo>
                      <a:pt x="2" y="39"/>
                    </a:lnTo>
                    <a:lnTo>
                      <a:pt x="0" y="43"/>
                    </a:lnTo>
                    <a:lnTo>
                      <a:pt x="0" y="45"/>
                    </a:lnTo>
                    <a:lnTo>
                      <a:pt x="2" y="46"/>
                    </a:lnTo>
                    <a:lnTo>
                      <a:pt x="69" y="68"/>
                    </a:lnTo>
                    <a:lnTo>
                      <a:pt x="73" y="66"/>
                    </a:lnTo>
                    <a:lnTo>
                      <a:pt x="73" y="64"/>
                    </a:lnTo>
                    <a:lnTo>
                      <a:pt x="75" y="60"/>
                    </a:lnTo>
                    <a:lnTo>
                      <a:pt x="77" y="54"/>
                    </a:lnTo>
                    <a:lnTo>
                      <a:pt x="79" y="46"/>
                    </a:lnTo>
                    <a:lnTo>
                      <a:pt x="83" y="39"/>
                    </a:lnTo>
                    <a:lnTo>
                      <a:pt x="84" y="33"/>
                    </a:lnTo>
                    <a:lnTo>
                      <a:pt x="86" y="27"/>
                    </a:lnTo>
                    <a:lnTo>
                      <a:pt x="86" y="25"/>
                    </a:lnTo>
                    <a:lnTo>
                      <a:pt x="86" y="23"/>
                    </a:lnTo>
                    <a:lnTo>
                      <a:pt x="86" y="22"/>
                    </a:lnTo>
                    <a:lnTo>
                      <a:pt x="86" y="20"/>
                    </a:lnTo>
                    <a:lnTo>
                      <a:pt x="84" y="20"/>
                    </a:lnTo>
                    <a:lnTo>
                      <a:pt x="83" y="20"/>
                    </a:lnTo>
                    <a:lnTo>
                      <a:pt x="81" y="1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10" name="Freeform 100"/>
              <p:cNvSpPr>
                <a:spLocks/>
              </p:cNvSpPr>
              <p:nvPr/>
            </p:nvSpPr>
            <p:spPr bwMode="auto">
              <a:xfrm>
                <a:off x="3731" y="2822"/>
                <a:ext cx="24" cy="28"/>
              </a:xfrm>
              <a:custGeom>
                <a:avLst/>
                <a:gdLst>
                  <a:gd name="T0" fmla="*/ 1 w 48"/>
                  <a:gd name="T1" fmla="*/ 1 h 55"/>
                  <a:gd name="T2" fmla="*/ 1 w 48"/>
                  <a:gd name="T3" fmla="*/ 1 h 55"/>
                  <a:gd name="T4" fmla="*/ 1 w 48"/>
                  <a:gd name="T5" fmla="*/ 1 h 55"/>
                  <a:gd name="T6" fmla="*/ 1 w 48"/>
                  <a:gd name="T7" fmla="*/ 1 h 55"/>
                  <a:gd name="T8" fmla="*/ 1 w 48"/>
                  <a:gd name="T9" fmla="*/ 1 h 55"/>
                  <a:gd name="T10" fmla="*/ 1 w 48"/>
                  <a:gd name="T11" fmla="*/ 1 h 55"/>
                  <a:gd name="T12" fmla="*/ 1 w 48"/>
                  <a:gd name="T13" fmla="*/ 1 h 55"/>
                  <a:gd name="T14" fmla="*/ 1 w 48"/>
                  <a:gd name="T15" fmla="*/ 1 h 55"/>
                  <a:gd name="T16" fmla="*/ 0 w 48"/>
                  <a:gd name="T17" fmla="*/ 1 h 55"/>
                  <a:gd name="T18" fmla="*/ 1 w 48"/>
                  <a:gd name="T19" fmla="*/ 1 h 55"/>
                  <a:gd name="T20" fmla="*/ 1 w 48"/>
                  <a:gd name="T21" fmla="*/ 1 h 55"/>
                  <a:gd name="T22" fmla="*/ 1 w 48"/>
                  <a:gd name="T23" fmla="*/ 1 h 55"/>
                  <a:gd name="T24" fmla="*/ 1 w 48"/>
                  <a:gd name="T25" fmla="*/ 1 h 55"/>
                  <a:gd name="T26" fmla="*/ 1 w 48"/>
                  <a:gd name="T27" fmla="*/ 1 h 55"/>
                  <a:gd name="T28" fmla="*/ 1 w 48"/>
                  <a:gd name="T29" fmla="*/ 1 h 55"/>
                  <a:gd name="T30" fmla="*/ 1 w 48"/>
                  <a:gd name="T31" fmla="*/ 1 h 55"/>
                  <a:gd name="T32" fmla="*/ 1 w 48"/>
                  <a:gd name="T33" fmla="*/ 1 h 55"/>
                  <a:gd name="T34" fmla="*/ 1 w 48"/>
                  <a:gd name="T35" fmla="*/ 1 h 55"/>
                  <a:gd name="T36" fmla="*/ 1 w 48"/>
                  <a:gd name="T37" fmla="*/ 1 h 55"/>
                  <a:gd name="T38" fmla="*/ 1 w 48"/>
                  <a:gd name="T39" fmla="*/ 1 h 55"/>
                  <a:gd name="T40" fmla="*/ 1 w 48"/>
                  <a:gd name="T41" fmla="*/ 1 h 55"/>
                  <a:gd name="T42" fmla="*/ 1 w 48"/>
                  <a:gd name="T43" fmla="*/ 1 h 55"/>
                  <a:gd name="T44" fmla="*/ 1 w 48"/>
                  <a:gd name="T45" fmla="*/ 1 h 55"/>
                  <a:gd name="T46" fmla="*/ 1 w 48"/>
                  <a:gd name="T47" fmla="*/ 1 h 55"/>
                  <a:gd name="T48" fmla="*/ 1 w 48"/>
                  <a:gd name="T49" fmla="*/ 1 h 55"/>
                  <a:gd name="T50" fmla="*/ 1 w 48"/>
                  <a:gd name="T51" fmla="*/ 1 h 55"/>
                  <a:gd name="T52" fmla="*/ 1 w 48"/>
                  <a:gd name="T53" fmla="*/ 1 h 55"/>
                  <a:gd name="T54" fmla="*/ 1 w 48"/>
                  <a:gd name="T55" fmla="*/ 1 h 55"/>
                  <a:gd name="T56" fmla="*/ 1 w 48"/>
                  <a:gd name="T57" fmla="*/ 1 h 55"/>
                  <a:gd name="T58" fmla="*/ 1 w 48"/>
                  <a:gd name="T59" fmla="*/ 1 h 55"/>
                  <a:gd name="T60" fmla="*/ 1 w 48"/>
                  <a:gd name="T61" fmla="*/ 1 h 55"/>
                  <a:gd name="T62" fmla="*/ 1 w 48"/>
                  <a:gd name="T63" fmla="*/ 1 h 55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48"/>
                  <a:gd name="T97" fmla="*/ 0 h 55"/>
                  <a:gd name="T98" fmla="*/ 48 w 48"/>
                  <a:gd name="T99" fmla="*/ 55 h 55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48" h="55">
                    <a:moveTo>
                      <a:pt x="19" y="19"/>
                    </a:moveTo>
                    <a:lnTo>
                      <a:pt x="17" y="19"/>
                    </a:lnTo>
                    <a:lnTo>
                      <a:pt x="15" y="17"/>
                    </a:lnTo>
                    <a:lnTo>
                      <a:pt x="15" y="15"/>
                    </a:lnTo>
                    <a:lnTo>
                      <a:pt x="13" y="15"/>
                    </a:lnTo>
                    <a:lnTo>
                      <a:pt x="19" y="1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7" y="7"/>
                    </a:lnTo>
                    <a:lnTo>
                      <a:pt x="29" y="9"/>
                    </a:lnTo>
                    <a:lnTo>
                      <a:pt x="31" y="13"/>
                    </a:lnTo>
                    <a:lnTo>
                      <a:pt x="33" y="17"/>
                    </a:lnTo>
                    <a:lnTo>
                      <a:pt x="33" y="21"/>
                    </a:lnTo>
                    <a:lnTo>
                      <a:pt x="33" y="24"/>
                    </a:lnTo>
                    <a:lnTo>
                      <a:pt x="44" y="7"/>
                    </a:lnTo>
                    <a:lnTo>
                      <a:pt x="17" y="0"/>
                    </a:lnTo>
                    <a:lnTo>
                      <a:pt x="0" y="46"/>
                    </a:lnTo>
                    <a:lnTo>
                      <a:pt x="31" y="55"/>
                    </a:lnTo>
                    <a:lnTo>
                      <a:pt x="36" y="51"/>
                    </a:lnTo>
                    <a:lnTo>
                      <a:pt x="40" y="46"/>
                    </a:lnTo>
                    <a:lnTo>
                      <a:pt x="42" y="38"/>
                    </a:lnTo>
                    <a:lnTo>
                      <a:pt x="46" y="32"/>
                    </a:lnTo>
                    <a:lnTo>
                      <a:pt x="46" y="24"/>
                    </a:lnTo>
                    <a:lnTo>
                      <a:pt x="48" y="19"/>
                    </a:lnTo>
                    <a:lnTo>
                      <a:pt x="48" y="13"/>
                    </a:lnTo>
                    <a:lnTo>
                      <a:pt x="48" y="9"/>
                    </a:lnTo>
                    <a:lnTo>
                      <a:pt x="46" y="11"/>
                    </a:lnTo>
                    <a:lnTo>
                      <a:pt x="42" y="15"/>
                    </a:lnTo>
                    <a:lnTo>
                      <a:pt x="40" y="19"/>
                    </a:lnTo>
                    <a:lnTo>
                      <a:pt x="36" y="23"/>
                    </a:lnTo>
                    <a:lnTo>
                      <a:pt x="34" y="26"/>
                    </a:lnTo>
                    <a:lnTo>
                      <a:pt x="33" y="30"/>
                    </a:lnTo>
                    <a:lnTo>
                      <a:pt x="31" y="32"/>
                    </a:lnTo>
                    <a:lnTo>
                      <a:pt x="29" y="34"/>
                    </a:lnTo>
                    <a:lnTo>
                      <a:pt x="27" y="36"/>
                    </a:lnTo>
                    <a:lnTo>
                      <a:pt x="27" y="38"/>
                    </a:lnTo>
                    <a:lnTo>
                      <a:pt x="25" y="38"/>
                    </a:lnTo>
                    <a:lnTo>
                      <a:pt x="23" y="40"/>
                    </a:lnTo>
                    <a:lnTo>
                      <a:pt x="23" y="42"/>
                    </a:lnTo>
                    <a:lnTo>
                      <a:pt x="21" y="42"/>
                    </a:lnTo>
                    <a:lnTo>
                      <a:pt x="19" y="44"/>
                    </a:lnTo>
                    <a:lnTo>
                      <a:pt x="17" y="44"/>
                    </a:lnTo>
                    <a:lnTo>
                      <a:pt x="15" y="46"/>
                    </a:lnTo>
                    <a:lnTo>
                      <a:pt x="11" y="46"/>
                    </a:lnTo>
                    <a:lnTo>
                      <a:pt x="9" y="47"/>
                    </a:lnTo>
                    <a:lnTo>
                      <a:pt x="8" y="47"/>
                    </a:lnTo>
                    <a:lnTo>
                      <a:pt x="6" y="47"/>
                    </a:lnTo>
                    <a:lnTo>
                      <a:pt x="2" y="47"/>
                    </a:lnTo>
                    <a:lnTo>
                      <a:pt x="8" y="34"/>
                    </a:lnTo>
                    <a:lnTo>
                      <a:pt x="9" y="34"/>
                    </a:lnTo>
                    <a:lnTo>
                      <a:pt x="11" y="32"/>
                    </a:lnTo>
                    <a:lnTo>
                      <a:pt x="13" y="32"/>
                    </a:lnTo>
                    <a:lnTo>
                      <a:pt x="13" y="30"/>
                    </a:lnTo>
                    <a:lnTo>
                      <a:pt x="15" y="30"/>
                    </a:lnTo>
                    <a:lnTo>
                      <a:pt x="15" y="28"/>
                    </a:lnTo>
                    <a:lnTo>
                      <a:pt x="17" y="26"/>
                    </a:lnTo>
                    <a:lnTo>
                      <a:pt x="21" y="26"/>
                    </a:lnTo>
                    <a:lnTo>
                      <a:pt x="21" y="24"/>
                    </a:lnTo>
                    <a:lnTo>
                      <a:pt x="21" y="23"/>
                    </a:lnTo>
                    <a:lnTo>
                      <a:pt x="19" y="21"/>
                    </a:lnTo>
                    <a:lnTo>
                      <a:pt x="19" y="1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11" name="Freeform 101"/>
              <p:cNvSpPr>
                <a:spLocks/>
              </p:cNvSpPr>
              <p:nvPr/>
            </p:nvSpPr>
            <p:spPr bwMode="auto">
              <a:xfrm>
                <a:off x="3743" y="2831"/>
                <a:ext cx="3" cy="4"/>
              </a:xfrm>
              <a:custGeom>
                <a:avLst/>
                <a:gdLst>
                  <a:gd name="T0" fmla="*/ 0 w 6"/>
                  <a:gd name="T1" fmla="*/ 1 h 7"/>
                  <a:gd name="T2" fmla="*/ 1 w 6"/>
                  <a:gd name="T3" fmla="*/ 1 h 7"/>
                  <a:gd name="T4" fmla="*/ 1 w 6"/>
                  <a:gd name="T5" fmla="*/ 1 h 7"/>
                  <a:gd name="T6" fmla="*/ 1 w 6"/>
                  <a:gd name="T7" fmla="*/ 1 h 7"/>
                  <a:gd name="T8" fmla="*/ 1 w 6"/>
                  <a:gd name="T9" fmla="*/ 1 h 7"/>
                  <a:gd name="T10" fmla="*/ 1 w 6"/>
                  <a:gd name="T11" fmla="*/ 0 h 7"/>
                  <a:gd name="T12" fmla="*/ 0 w 6"/>
                  <a:gd name="T13" fmla="*/ 0 h 7"/>
                  <a:gd name="T14" fmla="*/ 0 w 6"/>
                  <a:gd name="T15" fmla="*/ 1 h 7"/>
                  <a:gd name="T16" fmla="*/ 1 w 6"/>
                  <a:gd name="T17" fmla="*/ 1 h 7"/>
                  <a:gd name="T18" fmla="*/ 1 w 6"/>
                  <a:gd name="T19" fmla="*/ 1 h 7"/>
                  <a:gd name="T20" fmla="*/ 0 w 6"/>
                  <a:gd name="T21" fmla="*/ 1 h 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"/>
                  <a:gd name="T34" fmla="*/ 0 h 7"/>
                  <a:gd name="T35" fmla="*/ 6 w 6"/>
                  <a:gd name="T36" fmla="*/ 7 h 7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" h="7">
                    <a:moveTo>
                      <a:pt x="0" y="7"/>
                    </a:moveTo>
                    <a:lnTo>
                      <a:pt x="6" y="7"/>
                    </a:lnTo>
                    <a:lnTo>
                      <a:pt x="6" y="5"/>
                    </a:lnTo>
                    <a:lnTo>
                      <a:pt x="6" y="4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2" y="4"/>
                    </a:lnTo>
                    <a:lnTo>
                      <a:pt x="2" y="5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12" name="Freeform 102"/>
              <p:cNvSpPr>
                <a:spLocks/>
              </p:cNvSpPr>
              <p:nvPr/>
            </p:nvSpPr>
            <p:spPr bwMode="auto">
              <a:xfrm>
                <a:off x="3676" y="2805"/>
                <a:ext cx="24" cy="28"/>
              </a:xfrm>
              <a:custGeom>
                <a:avLst/>
                <a:gdLst>
                  <a:gd name="T0" fmla="*/ 1 w 48"/>
                  <a:gd name="T1" fmla="*/ 1 h 56"/>
                  <a:gd name="T2" fmla="*/ 1 w 48"/>
                  <a:gd name="T3" fmla="*/ 1 h 56"/>
                  <a:gd name="T4" fmla="*/ 1 w 48"/>
                  <a:gd name="T5" fmla="*/ 1 h 56"/>
                  <a:gd name="T6" fmla="*/ 1 w 48"/>
                  <a:gd name="T7" fmla="*/ 1 h 56"/>
                  <a:gd name="T8" fmla="*/ 1 w 48"/>
                  <a:gd name="T9" fmla="*/ 1 h 56"/>
                  <a:gd name="T10" fmla="*/ 1 w 48"/>
                  <a:gd name="T11" fmla="*/ 1 h 56"/>
                  <a:gd name="T12" fmla="*/ 1 w 48"/>
                  <a:gd name="T13" fmla="*/ 1 h 56"/>
                  <a:gd name="T14" fmla="*/ 1 w 48"/>
                  <a:gd name="T15" fmla="*/ 1 h 56"/>
                  <a:gd name="T16" fmla="*/ 1 w 48"/>
                  <a:gd name="T17" fmla="*/ 1 h 56"/>
                  <a:gd name="T18" fmla="*/ 1 w 48"/>
                  <a:gd name="T19" fmla="*/ 0 h 56"/>
                  <a:gd name="T20" fmla="*/ 1 w 48"/>
                  <a:gd name="T21" fmla="*/ 1 h 56"/>
                  <a:gd name="T22" fmla="*/ 1 w 48"/>
                  <a:gd name="T23" fmla="*/ 1 h 56"/>
                  <a:gd name="T24" fmla="*/ 0 w 48"/>
                  <a:gd name="T25" fmla="*/ 1 h 56"/>
                  <a:gd name="T26" fmla="*/ 0 w 48"/>
                  <a:gd name="T27" fmla="*/ 1 h 56"/>
                  <a:gd name="T28" fmla="*/ 1 w 48"/>
                  <a:gd name="T29" fmla="*/ 1 h 56"/>
                  <a:gd name="T30" fmla="*/ 1 w 48"/>
                  <a:gd name="T31" fmla="*/ 1 h 56"/>
                  <a:gd name="T32" fmla="*/ 1 w 48"/>
                  <a:gd name="T33" fmla="*/ 1 h 56"/>
                  <a:gd name="T34" fmla="*/ 1 w 48"/>
                  <a:gd name="T35" fmla="*/ 1 h 56"/>
                  <a:gd name="T36" fmla="*/ 1 w 48"/>
                  <a:gd name="T37" fmla="*/ 1 h 56"/>
                  <a:gd name="T38" fmla="*/ 1 w 48"/>
                  <a:gd name="T39" fmla="*/ 1 h 56"/>
                  <a:gd name="T40" fmla="*/ 1 w 48"/>
                  <a:gd name="T41" fmla="*/ 1 h 56"/>
                  <a:gd name="T42" fmla="*/ 1 w 48"/>
                  <a:gd name="T43" fmla="*/ 1 h 56"/>
                  <a:gd name="T44" fmla="*/ 1 w 48"/>
                  <a:gd name="T45" fmla="*/ 1 h 56"/>
                  <a:gd name="T46" fmla="*/ 1 w 48"/>
                  <a:gd name="T47" fmla="*/ 1 h 56"/>
                  <a:gd name="T48" fmla="*/ 1 w 48"/>
                  <a:gd name="T49" fmla="*/ 1 h 56"/>
                  <a:gd name="T50" fmla="*/ 1 w 48"/>
                  <a:gd name="T51" fmla="*/ 1 h 56"/>
                  <a:gd name="T52" fmla="*/ 1 w 48"/>
                  <a:gd name="T53" fmla="*/ 1 h 56"/>
                  <a:gd name="T54" fmla="*/ 1 w 48"/>
                  <a:gd name="T55" fmla="*/ 1 h 56"/>
                  <a:gd name="T56" fmla="*/ 1 w 48"/>
                  <a:gd name="T57" fmla="*/ 1 h 56"/>
                  <a:gd name="T58" fmla="*/ 1 w 48"/>
                  <a:gd name="T59" fmla="*/ 1 h 56"/>
                  <a:gd name="T60" fmla="*/ 1 w 48"/>
                  <a:gd name="T61" fmla="*/ 1 h 56"/>
                  <a:gd name="T62" fmla="*/ 1 w 48"/>
                  <a:gd name="T63" fmla="*/ 1 h 56"/>
                  <a:gd name="T64" fmla="*/ 1 w 48"/>
                  <a:gd name="T65" fmla="*/ 1 h 56"/>
                  <a:gd name="T66" fmla="*/ 1 w 48"/>
                  <a:gd name="T67" fmla="*/ 1 h 5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48"/>
                  <a:gd name="T103" fmla="*/ 0 h 56"/>
                  <a:gd name="T104" fmla="*/ 48 w 48"/>
                  <a:gd name="T105" fmla="*/ 56 h 5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48" h="56">
                    <a:moveTo>
                      <a:pt x="28" y="38"/>
                    </a:moveTo>
                    <a:lnTo>
                      <a:pt x="30" y="38"/>
                    </a:lnTo>
                    <a:lnTo>
                      <a:pt x="30" y="40"/>
                    </a:lnTo>
                    <a:lnTo>
                      <a:pt x="32" y="40"/>
                    </a:lnTo>
                    <a:lnTo>
                      <a:pt x="32" y="42"/>
                    </a:lnTo>
                    <a:lnTo>
                      <a:pt x="34" y="44"/>
                    </a:lnTo>
                    <a:lnTo>
                      <a:pt x="30" y="56"/>
                    </a:lnTo>
                    <a:lnTo>
                      <a:pt x="27" y="52"/>
                    </a:lnTo>
                    <a:lnTo>
                      <a:pt x="23" y="50"/>
                    </a:lnTo>
                    <a:lnTo>
                      <a:pt x="19" y="46"/>
                    </a:lnTo>
                    <a:lnTo>
                      <a:pt x="17" y="42"/>
                    </a:lnTo>
                    <a:lnTo>
                      <a:pt x="17" y="38"/>
                    </a:lnTo>
                    <a:lnTo>
                      <a:pt x="15" y="33"/>
                    </a:lnTo>
                    <a:lnTo>
                      <a:pt x="15" y="29"/>
                    </a:lnTo>
                    <a:lnTo>
                      <a:pt x="15" y="25"/>
                    </a:lnTo>
                    <a:lnTo>
                      <a:pt x="17" y="17"/>
                    </a:lnTo>
                    <a:lnTo>
                      <a:pt x="17" y="10"/>
                    </a:lnTo>
                    <a:lnTo>
                      <a:pt x="19" y="4"/>
                    </a:lnTo>
                    <a:lnTo>
                      <a:pt x="19" y="0"/>
                    </a:lnTo>
                    <a:lnTo>
                      <a:pt x="15" y="0"/>
                    </a:lnTo>
                    <a:lnTo>
                      <a:pt x="13" y="4"/>
                    </a:lnTo>
                    <a:lnTo>
                      <a:pt x="9" y="10"/>
                    </a:lnTo>
                    <a:lnTo>
                      <a:pt x="7" y="15"/>
                    </a:lnTo>
                    <a:lnTo>
                      <a:pt x="3" y="21"/>
                    </a:lnTo>
                    <a:lnTo>
                      <a:pt x="2" y="27"/>
                    </a:lnTo>
                    <a:lnTo>
                      <a:pt x="0" y="34"/>
                    </a:lnTo>
                    <a:lnTo>
                      <a:pt x="0" y="40"/>
                    </a:lnTo>
                    <a:lnTo>
                      <a:pt x="0" y="46"/>
                    </a:lnTo>
                    <a:lnTo>
                      <a:pt x="30" y="56"/>
                    </a:lnTo>
                    <a:lnTo>
                      <a:pt x="48" y="10"/>
                    </a:lnTo>
                    <a:lnTo>
                      <a:pt x="23" y="2"/>
                    </a:lnTo>
                    <a:lnTo>
                      <a:pt x="21" y="4"/>
                    </a:lnTo>
                    <a:lnTo>
                      <a:pt x="21" y="10"/>
                    </a:lnTo>
                    <a:lnTo>
                      <a:pt x="21" y="13"/>
                    </a:lnTo>
                    <a:lnTo>
                      <a:pt x="21" y="19"/>
                    </a:lnTo>
                    <a:lnTo>
                      <a:pt x="21" y="17"/>
                    </a:lnTo>
                    <a:lnTo>
                      <a:pt x="23" y="15"/>
                    </a:lnTo>
                    <a:lnTo>
                      <a:pt x="25" y="15"/>
                    </a:lnTo>
                    <a:lnTo>
                      <a:pt x="25" y="13"/>
                    </a:lnTo>
                    <a:lnTo>
                      <a:pt x="27" y="13"/>
                    </a:lnTo>
                    <a:lnTo>
                      <a:pt x="28" y="11"/>
                    </a:lnTo>
                    <a:lnTo>
                      <a:pt x="30" y="11"/>
                    </a:lnTo>
                    <a:lnTo>
                      <a:pt x="32" y="11"/>
                    </a:lnTo>
                    <a:lnTo>
                      <a:pt x="32" y="10"/>
                    </a:lnTo>
                    <a:lnTo>
                      <a:pt x="34" y="10"/>
                    </a:lnTo>
                    <a:lnTo>
                      <a:pt x="36" y="10"/>
                    </a:lnTo>
                    <a:lnTo>
                      <a:pt x="38" y="10"/>
                    </a:lnTo>
                    <a:lnTo>
                      <a:pt x="40" y="8"/>
                    </a:lnTo>
                    <a:lnTo>
                      <a:pt x="42" y="8"/>
                    </a:lnTo>
                    <a:lnTo>
                      <a:pt x="44" y="8"/>
                    </a:lnTo>
                    <a:lnTo>
                      <a:pt x="46" y="8"/>
                    </a:lnTo>
                    <a:lnTo>
                      <a:pt x="42" y="23"/>
                    </a:lnTo>
                    <a:lnTo>
                      <a:pt x="40" y="23"/>
                    </a:lnTo>
                    <a:lnTo>
                      <a:pt x="38" y="23"/>
                    </a:lnTo>
                    <a:lnTo>
                      <a:pt x="36" y="23"/>
                    </a:lnTo>
                    <a:lnTo>
                      <a:pt x="34" y="25"/>
                    </a:lnTo>
                    <a:lnTo>
                      <a:pt x="34" y="27"/>
                    </a:lnTo>
                    <a:lnTo>
                      <a:pt x="32" y="27"/>
                    </a:lnTo>
                    <a:lnTo>
                      <a:pt x="32" y="29"/>
                    </a:lnTo>
                    <a:lnTo>
                      <a:pt x="30" y="31"/>
                    </a:lnTo>
                    <a:lnTo>
                      <a:pt x="28" y="31"/>
                    </a:lnTo>
                    <a:lnTo>
                      <a:pt x="28" y="33"/>
                    </a:lnTo>
                    <a:lnTo>
                      <a:pt x="28" y="34"/>
                    </a:lnTo>
                    <a:lnTo>
                      <a:pt x="28" y="36"/>
                    </a:lnTo>
                    <a:lnTo>
                      <a:pt x="28" y="3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13" name="Freeform 103"/>
              <p:cNvSpPr>
                <a:spLocks/>
              </p:cNvSpPr>
              <p:nvPr/>
            </p:nvSpPr>
            <p:spPr bwMode="auto">
              <a:xfrm>
                <a:off x="3685" y="2821"/>
                <a:ext cx="3" cy="4"/>
              </a:xfrm>
              <a:custGeom>
                <a:avLst/>
                <a:gdLst>
                  <a:gd name="T0" fmla="*/ 1 w 6"/>
                  <a:gd name="T1" fmla="*/ 1 h 7"/>
                  <a:gd name="T2" fmla="*/ 0 w 6"/>
                  <a:gd name="T3" fmla="*/ 1 h 7"/>
                  <a:gd name="T4" fmla="*/ 0 w 6"/>
                  <a:gd name="T5" fmla="*/ 1 h 7"/>
                  <a:gd name="T6" fmla="*/ 0 w 6"/>
                  <a:gd name="T7" fmla="*/ 1 h 7"/>
                  <a:gd name="T8" fmla="*/ 0 w 6"/>
                  <a:gd name="T9" fmla="*/ 1 h 7"/>
                  <a:gd name="T10" fmla="*/ 0 w 6"/>
                  <a:gd name="T11" fmla="*/ 0 h 7"/>
                  <a:gd name="T12" fmla="*/ 1 w 6"/>
                  <a:gd name="T13" fmla="*/ 0 h 7"/>
                  <a:gd name="T14" fmla="*/ 1 w 6"/>
                  <a:gd name="T15" fmla="*/ 1 h 7"/>
                  <a:gd name="T16" fmla="*/ 1 w 6"/>
                  <a:gd name="T17" fmla="*/ 1 h 7"/>
                  <a:gd name="T18" fmla="*/ 1 w 6"/>
                  <a:gd name="T19" fmla="*/ 1 h 7"/>
                  <a:gd name="T20" fmla="*/ 1 w 6"/>
                  <a:gd name="T21" fmla="*/ 1 h 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"/>
                  <a:gd name="T34" fmla="*/ 0 h 7"/>
                  <a:gd name="T35" fmla="*/ 6 w 6"/>
                  <a:gd name="T36" fmla="*/ 7 h 7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" h="7">
                    <a:moveTo>
                      <a:pt x="6" y="7"/>
                    </a:moveTo>
                    <a:lnTo>
                      <a:pt x="0" y="7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6" y="2"/>
                    </a:lnTo>
                    <a:lnTo>
                      <a:pt x="6" y="3"/>
                    </a:lnTo>
                    <a:lnTo>
                      <a:pt x="6" y="5"/>
                    </a:lnTo>
                    <a:lnTo>
                      <a:pt x="6" y="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14" name="Freeform 104"/>
              <p:cNvSpPr>
                <a:spLocks/>
              </p:cNvSpPr>
              <p:nvPr/>
            </p:nvSpPr>
            <p:spPr bwMode="auto">
              <a:xfrm>
                <a:off x="3698" y="2830"/>
                <a:ext cx="31" cy="11"/>
              </a:xfrm>
              <a:custGeom>
                <a:avLst/>
                <a:gdLst>
                  <a:gd name="T0" fmla="*/ 0 w 61"/>
                  <a:gd name="T1" fmla="*/ 1 h 21"/>
                  <a:gd name="T2" fmla="*/ 1 w 61"/>
                  <a:gd name="T3" fmla="*/ 1 h 21"/>
                  <a:gd name="T4" fmla="*/ 1 w 61"/>
                  <a:gd name="T5" fmla="*/ 1 h 21"/>
                  <a:gd name="T6" fmla="*/ 0 w 61"/>
                  <a:gd name="T7" fmla="*/ 0 h 21"/>
                  <a:gd name="T8" fmla="*/ 0 w 61"/>
                  <a:gd name="T9" fmla="*/ 1 h 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1"/>
                  <a:gd name="T16" fmla="*/ 0 h 21"/>
                  <a:gd name="T17" fmla="*/ 61 w 61"/>
                  <a:gd name="T18" fmla="*/ 21 h 2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1" h="21">
                    <a:moveTo>
                      <a:pt x="0" y="2"/>
                    </a:moveTo>
                    <a:lnTo>
                      <a:pt x="61" y="21"/>
                    </a:lnTo>
                    <a:lnTo>
                      <a:pt x="61" y="19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15" name="Freeform 105"/>
              <p:cNvSpPr>
                <a:spLocks/>
              </p:cNvSpPr>
              <p:nvPr/>
            </p:nvSpPr>
            <p:spPr bwMode="auto">
              <a:xfrm>
                <a:off x="3737" y="2830"/>
                <a:ext cx="2" cy="2"/>
              </a:xfrm>
              <a:custGeom>
                <a:avLst/>
                <a:gdLst>
                  <a:gd name="T0" fmla="*/ 1 w 4"/>
                  <a:gd name="T1" fmla="*/ 1 h 4"/>
                  <a:gd name="T2" fmla="*/ 1 w 4"/>
                  <a:gd name="T3" fmla="*/ 1 h 4"/>
                  <a:gd name="T4" fmla="*/ 1 w 4"/>
                  <a:gd name="T5" fmla="*/ 1 h 4"/>
                  <a:gd name="T6" fmla="*/ 1 w 4"/>
                  <a:gd name="T7" fmla="*/ 0 h 4"/>
                  <a:gd name="T8" fmla="*/ 1 w 4"/>
                  <a:gd name="T9" fmla="*/ 0 h 4"/>
                  <a:gd name="T10" fmla="*/ 0 w 4"/>
                  <a:gd name="T11" fmla="*/ 1 h 4"/>
                  <a:gd name="T12" fmla="*/ 1 w 4"/>
                  <a:gd name="T13" fmla="*/ 1 h 4"/>
                  <a:gd name="T14" fmla="*/ 1 w 4"/>
                  <a:gd name="T15" fmla="*/ 1 h 4"/>
                  <a:gd name="T16" fmla="*/ 1 w 4"/>
                  <a:gd name="T17" fmla="*/ 1 h 4"/>
                  <a:gd name="T18" fmla="*/ 1 w 4"/>
                  <a:gd name="T19" fmla="*/ 1 h 4"/>
                  <a:gd name="T20" fmla="*/ 1 w 4"/>
                  <a:gd name="T21" fmla="*/ 1 h 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"/>
                  <a:gd name="T34" fmla="*/ 0 h 4"/>
                  <a:gd name="T35" fmla="*/ 4 w 4"/>
                  <a:gd name="T36" fmla="*/ 4 h 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" h="4">
                    <a:moveTo>
                      <a:pt x="4" y="4"/>
                    </a:moveTo>
                    <a:lnTo>
                      <a:pt x="4" y="2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2" y="4"/>
                    </a:lnTo>
                    <a:lnTo>
                      <a:pt x="4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16" name="Freeform 106"/>
              <p:cNvSpPr>
                <a:spLocks/>
              </p:cNvSpPr>
              <p:nvPr/>
            </p:nvSpPr>
            <p:spPr bwMode="auto">
              <a:xfrm>
                <a:off x="3735" y="2836"/>
                <a:ext cx="2" cy="2"/>
              </a:xfrm>
              <a:custGeom>
                <a:avLst/>
                <a:gdLst>
                  <a:gd name="T0" fmla="*/ 1 w 3"/>
                  <a:gd name="T1" fmla="*/ 1 h 4"/>
                  <a:gd name="T2" fmla="*/ 1 w 3"/>
                  <a:gd name="T3" fmla="*/ 1 h 4"/>
                  <a:gd name="T4" fmla="*/ 1 w 3"/>
                  <a:gd name="T5" fmla="*/ 1 h 4"/>
                  <a:gd name="T6" fmla="*/ 0 w 3"/>
                  <a:gd name="T7" fmla="*/ 1 h 4"/>
                  <a:gd name="T8" fmla="*/ 0 w 3"/>
                  <a:gd name="T9" fmla="*/ 1 h 4"/>
                  <a:gd name="T10" fmla="*/ 0 w 3"/>
                  <a:gd name="T11" fmla="*/ 1 h 4"/>
                  <a:gd name="T12" fmla="*/ 1 w 3"/>
                  <a:gd name="T13" fmla="*/ 1 h 4"/>
                  <a:gd name="T14" fmla="*/ 1 w 3"/>
                  <a:gd name="T15" fmla="*/ 1 h 4"/>
                  <a:gd name="T16" fmla="*/ 1 w 3"/>
                  <a:gd name="T17" fmla="*/ 0 h 4"/>
                  <a:gd name="T18" fmla="*/ 1 w 3"/>
                  <a:gd name="T19" fmla="*/ 0 h 4"/>
                  <a:gd name="T20" fmla="*/ 1 w 3"/>
                  <a:gd name="T21" fmla="*/ 1 h 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3"/>
                  <a:gd name="T34" fmla="*/ 0 h 4"/>
                  <a:gd name="T35" fmla="*/ 3 w 3"/>
                  <a:gd name="T36" fmla="*/ 4 h 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3" h="4">
                    <a:moveTo>
                      <a:pt x="3" y="2"/>
                    </a:moveTo>
                    <a:lnTo>
                      <a:pt x="3" y="2"/>
                    </a:lnTo>
                    <a:lnTo>
                      <a:pt x="1" y="4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1" y="2"/>
                    </a:lnTo>
                    <a:lnTo>
                      <a:pt x="1" y="0"/>
                    </a:lnTo>
                    <a:lnTo>
                      <a:pt x="3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17" name="Freeform 107"/>
              <p:cNvSpPr>
                <a:spLocks/>
              </p:cNvSpPr>
              <p:nvPr/>
            </p:nvSpPr>
            <p:spPr bwMode="auto">
              <a:xfrm>
                <a:off x="3736" y="2832"/>
                <a:ext cx="2" cy="4"/>
              </a:xfrm>
              <a:custGeom>
                <a:avLst/>
                <a:gdLst>
                  <a:gd name="T0" fmla="*/ 1 w 4"/>
                  <a:gd name="T1" fmla="*/ 0 h 7"/>
                  <a:gd name="T2" fmla="*/ 0 w 4"/>
                  <a:gd name="T3" fmla="*/ 1 h 7"/>
                  <a:gd name="T4" fmla="*/ 0 w 4"/>
                  <a:gd name="T5" fmla="*/ 1 h 7"/>
                  <a:gd name="T6" fmla="*/ 1 w 4"/>
                  <a:gd name="T7" fmla="*/ 1 h 7"/>
                  <a:gd name="T8" fmla="*/ 1 w 4"/>
                  <a:gd name="T9" fmla="*/ 1 h 7"/>
                  <a:gd name="T10" fmla="*/ 1 w 4"/>
                  <a:gd name="T11" fmla="*/ 1 h 7"/>
                  <a:gd name="T12" fmla="*/ 1 w 4"/>
                  <a:gd name="T13" fmla="*/ 1 h 7"/>
                  <a:gd name="T14" fmla="*/ 1 w 4"/>
                  <a:gd name="T15" fmla="*/ 1 h 7"/>
                  <a:gd name="T16" fmla="*/ 1 w 4"/>
                  <a:gd name="T17" fmla="*/ 0 h 7"/>
                  <a:gd name="T18" fmla="*/ 1 w 4"/>
                  <a:gd name="T19" fmla="*/ 0 h 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"/>
                  <a:gd name="T31" fmla="*/ 0 h 7"/>
                  <a:gd name="T32" fmla="*/ 4 w 4"/>
                  <a:gd name="T33" fmla="*/ 7 h 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" h="7">
                    <a:moveTo>
                      <a:pt x="2" y="0"/>
                    </a:moveTo>
                    <a:lnTo>
                      <a:pt x="0" y="7"/>
                    </a:lnTo>
                    <a:lnTo>
                      <a:pt x="2" y="5"/>
                    </a:lnTo>
                    <a:lnTo>
                      <a:pt x="2" y="3"/>
                    </a:lnTo>
                    <a:lnTo>
                      <a:pt x="2" y="2"/>
                    </a:lnTo>
                    <a:lnTo>
                      <a:pt x="4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18" name="Freeform 108"/>
              <p:cNvSpPr>
                <a:spLocks/>
              </p:cNvSpPr>
              <p:nvPr/>
            </p:nvSpPr>
            <p:spPr bwMode="auto">
              <a:xfrm>
                <a:off x="3737" y="2834"/>
                <a:ext cx="2" cy="2"/>
              </a:xfrm>
              <a:custGeom>
                <a:avLst/>
                <a:gdLst>
                  <a:gd name="T0" fmla="*/ 1 w 4"/>
                  <a:gd name="T1" fmla="*/ 1 h 4"/>
                  <a:gd name="T2" fmla="*/ 1 w 4"/>
                  <a:gd name="T3" fmla="*/ 1 h 4"/>
                  <a:gd name="T4" fmla="*/ 1 w 4"/>
                  <a:gd name="T5" fmla="*/ 1 h 4"/>
                  <a:gd name="T6" fmla="*/ 1 w 4"/>
                  <a:gd name="T7" fmla="*/ 1 h 4"/>
                  <a:gd name="T8" fmla="*/ 1 w 4"/>
                  <a:gd name="T9" fmla="*/ 1 h 4"/>
                  <a:gd name="T10" fmla="*/ 0 w 4"/>
                  <a:gd name="T11" fmla="*/ 1 h 4"/>
                  <a:gd name="T12" fmla="*/ 0 w 4"/>
                  <a:gd name="T13" fmla="*/ 1 h 4"/>
                  <a:gd name="T14" fmla="*/ 1 w 4"/>
                  <a:gd name="T15" fmla="*/ 1 h 4"/>
                  <a:gd name="T16" fmla="*/ 1 w 4"/>
                  <a:gd name="T17" fmla="*/ 1 h 4"/>
                  <a:gd name="T18" fmla="*/ 1 w 4"/>
                  <a:gd name="T19" fmla="*/ 0 h 4"/>
                  <a:gd name="T20" fmla="*/ 1 w 4"/>
                  <a:gd name="T21" fmla="*/ 1 h 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"/>
                  <a:gd name="T34" fmla="*/ 0 h 4"/>
                  <a:gd name="T35" fmla="*/ 4 w 4"/>
                  <a:gd name="T36" fmla="*/ 4 h 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" h="4">
                    <a:moveTo>
                      <a:pt x="4" y="2"/>
                    </a:moveTo>
                    <a:lnTo>
                      <a:pt x="4" y="2"/>
                    </a:lnTo>
                    <a:lnTo>
                      <a:pt x="2" y="4"/>
                    </a:lnTo>
                    <a:lnTo>
                      <a:pt x="0" y="4"/>
                    </a:lnTo>
                    <a:lnTo>
                      <a:pt x="2" y="2"/>
                    </a:lnTo>
                    <a:lnTo>
                      <a:pt x="2" y="0"/>
                    </a:lnTo>
                    <a:lnTo>
                      <a:pt x="4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19" name="Freeform 109"/>
              <p:cNvSpPr>
                <a:spLocks/>
              </p:cNvSpPr>
              <p:nvPr/>
            </p:nvSpPr>
            <p:spPr bwMode="auto">
              <a:xfrm>
                <a:off x="3699" y="2827"/>
                <a:ext cx="31" cy="9"/>
              </a:xfrm>
              <a:custGeom>
                <a:avLst/>
                <a:gdLst>
                  <a:gd name="T0" fmla="*/ 0 w 63"/>
                  <a:gd name="T1" fmla="*/ 0 h 19"/>
                  <a:gd name="T2" fmla="*/ 0 w 63"/>
                  <a:gd name="T3" fmla="*/ 0 h 19"/>
                  <a:gd name="T4" fmla="*/ 0 w 63"/>
                  <a:gd name="T5" fmla="*/ 0 h 19"/>
                  <a:gd name="T6" fmla="*/ 0 w 63"/>
                  <a:gd name="T7" fmla="*/ 0 h 19"/>
                  <a:gd name="T8" fmla="*/ 0 w 63"/>
                  <a:gd name="T9" fmla="*/ 0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"/>
                  <a:gd name="T16" fmla="*/ 0 h 19"/>
                  <a:gd name="T17" fmla="*/ 63 w 63"/>
                  <a:gd name="T18" fmla="*/ 19 h 1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" h="19">
                    <a:moveTo>
                      <a:pt x="0" y="2"/>
                    </a:moveTo>
                    <a:lnTo>
                      <a:pt x="63" y="19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20" name="Freeform 110"/>
              <p:cNvSpPr>
                <a:spLocks/>
              </p:cNvSpPr>
              <p:nvPr/>
            </p:nvSpPr>
            <p:spPr bwMode="auto">
              <a:xfrm>
                <a:off x="3700" y="2823"/>
                <a:ext cx="31" cy="10"/>
              </a:xfrm>
              <a:custGeom>
                <a:avLst/>
                <a:gdLst>
                  <a:gd name="T0" fmla="*/ 0 w 63"/>
                  <a:gd name="T1" fmla="*/ 0 h 22"/>
                  <a:gd name="T2" fmla="*/ 0 w 63"/>
                  <a:gd name="T3" fmla="*/ 0 h 22"/>
                  <a:gd name="T4" fmla="*/ 0 w 63"/>
                  <a:gd name="T5" fmla="*/ 0 h 22"/>
                  <a:gd name="T6" fmla="*/ 0 w 63"/>
                  <a:gd name="T7" fmla="*/ 0 h 22"/>
                  <a:gd name="T8" fmla="*/ 0 w 63"/>
                  <a:gd name="T9" fmla="*/ 0 h 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"/>
                  <a:gd name="T16" fmla="*/ 0 h 22"/>
                  <a:gd name="T17" fmla="*/ 63 w 63"/>
                  <a:gd name="T18" fmla="*/ 22 h 2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" h="22">
                    <a:moveTo>
                      <a:pt x="0" y="2"/>
                    </a:moveTo>
                    <a:lnTo>
                      <a:pt x="63" y="22"/>
                    </a:lnTo>
                    <a:lnTo>
                      <a:pt x="63" y="20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21" name="Freeform 111"/>
              <p:cNvSpPr>
                <a:spLocks/>
              </p:cNvSpPr>
              <p:nvPr/>
            </p:nvSpPr>
            <p:spPr bwMode="auto">
              <a:xfrm>
                <a:off x="3702" y="2819"/>
                <a:ext cx="30" cy="10"/>
              </a:xfrm>
              <a:custGeom>
                <a:avLst/>
                <a:gdLst>
                  <a:gd name="T0" fmla="*/ 0 w 62"/>
                  <a:gd name="T1" fmla="*/ 0 h 21"/>
                  <a:gd name="T2" fmla="*/ 0 w 62"/>
                  <a:gd name="T3" fmla="*/ 0 h 21"/>
                  <a:gd name="T4" fmla="*/ 0 w 62"/>
                  <a:gd name="T5" fmla="*/ 0 h 21"/>
                  <a:gd name="T6" fmla="*/ 0 w 62"/>
                  <a:gd name="T7" fmla="*/ 0 h 21"/>
                  <a:gd name="T8" fmla="*/ 0 w 62"/>
                  <a:gd name="T9" fmla="*/ 0 h 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2"/>
                  <a:gd name="T16" fmla="*/ 0 h 21"/>
                  <a:gd name="T17" fmla="*/ 62 w 62"/>
                  <a:gd name="T18" fmla="*/ 21 h 2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2" h="21">
                    <a:moveTo>
                      <a:pt x="0" y="2"/>
                    </a:moveTo>
                    <a:lnTo>
                      <a:pt x="62" y="21"/>
                    </a:lnTo>
                    <a:lnTo>
                      <a:pt x="62" y="19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22" name="Freeform 112"/>
              <p:cNvSpPr>
                <a:spLocks/>
              </p:cNvSpPr>
              <p:nvPr/>
            </p:nvSpPr>
            <p:spPr bwMode="auto">
              <a:xfrm>
                <a:off x="3703" y="2815"/>
                <a:ext cx="31" cy="10"/>
              </a:xfrm>
              <a:custGeom>
                <a:avLst/>
                <a:gdLst>
                  <a:gd name="T0" fmla="*/ 0 w 64"/>
                  <a:gd name="T1" fmla="*/ 1 h 19"/>
                  <a:gd name="T2" fmla="*/ 0 w 64"/>
                  <a:gd name="T3" fmla="*/ 1 h 19"/>
                  <a:gd name="T4" fmla="*/ 0 w 64"/>
                  <a:gd name="T5" fmla="*/ 1 h 19"/>
                  <a:gd name="T6" fmla="*/ 0 w 64"/>
                  <a:gd name="T7" fmla="*/ 0 h 19"/>
                  <a:gd name="T8" fmla="*/ 0 w 64"/>
                  <a:gd name="T9" fmla="*/ 1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4"/>
                  <a:gd name="T16" fmla="*/ 0 h 19"/>
                  <a:gd name="T17" fmla="*/ 64 w 64"/>
                  <a:gd name="T18" fmla="*/ 19 h 1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4" h="19">
                    <a:moveTo>
                      <a:pt x="0" y="2"/>
                    </a:moveTo>
                    <a:lnTo>
                      <a:pt x="62" y="19"/>
                    </a:lnTo>
                    <a:lnTo>
                      <a:pt x="64" y="19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23" name="Freeform 113"/>
              <p:cNvSpPr>
                <a:spLocks/>
              </p:cNvSpPr>
              <p:nvPr/>
            </p:nvSpPr>
            <p:spPr bwMode="auto">
              <a:xfrm>
                <a:off x="3694" y="2820"/>
                <a:ext cx="1" cy="4"/>
              </a:xfrm>
              <a:custGeom>
                <a:avLst/>
                <a:gdLst>
                  <a:gd name="T0" fmla="*/ 0 w 2"/>
                  <a:gd name="T1" fmla="*/ 1 h 7"/>
                  <a:gd name="T2" fmla="*/ 1 w 2"/>
                  <a:gd name="T3" fmla="*/ 0 h 7"/>
                  <a:gd name="T4" fmla="*/ 1 w 2"/>
                  <a:gd name="T5" fmla="*/ 0 h 7"/>
                  <a:gd name="T6" fmla="*/ 1 w 2"/>
                  <a:gd name="T7" fmla="*/ 1 h 7"/>
                  <a:gd name="T8" fmla="*/ 0 w 2"/>
                  <a:gd name="T9" fmla="*/ 1 h 7"/>
                  <a:gd name="T10" fmla="*/ 0 w 2"/>
                  <a:gd name="T11" fmla="*/ 1 h 7"/>
                  <a:gd name="T12" fmla="*/ 0 w 2"/>
                  <a:gd name="T13" fmla="*/ 1 h 7"/>
                  <a:gd name="T14" fmla="*/ 0 w 2"/>
                  <a:gd name="T15" fmla="*/ 1 h 7"/>
                  <a:gd name="T16" fmla="*/ 0 w 2"/>
                  <a:gd name="T17" fmla="*/ 1 h 7"/>
                  <a:gd name="T18" fmla="*/ 0 w 2"/>
                  <a:gd name="T19" fmla="*/ 1 h 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"/>
                  <a:gd name="T31" fmla="*/ 0 h 7"/>
                  <a:gd name="T32" fmla="*/ 2 w 2"/>
                  <a:gd name="T33" fmla="*/ 7 h 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" h="7">
                    <a:moveTo>
                      <a:pt x="0" y="7"/>
                    </a:moveTo>
                    <a:lnTo>
                      <a:pt x="2" y="0"/>
                    </a:lnTo>
                    <a:lnTo>
                      <a:pt x="2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24" name="Freeform 114"/>
              <p:cNvSpPr>
                <a:spLocks/>
              </p:cNvSpPr>
              <p:nvPr/>
            </p:nvSpPr>
            <p:spPr bwMode="auto">
              <a:xfrm>
                <a:off x="3692" y="2824"/>
                <a:ext cx="2" cy="3"/>
              </a:xfrm>
              <a:custGeom>
                <a:avLst/>
                <a:gdLst>
                  <a:gd name="T0" fmla="*/ 1 w 4"/>
                  <a:gd name="T1" fmla="*/ 0 h 6"/>
                  <a:gd name="T2" fmla="*/ 1 w 4"/>
                  <a:gd name="T3" fmla="*/ 0 h 6"/>
                  <a:gd name="T4" fmla="*/ 1 w 4"/>
                  <a:gd name="T5" fmla="*/ 1 h 6"/>
                  <a:gd name="T6" fmla="*/ 1 w 4"/>
                  <a:gd name="T7" fmla="*/ 1 h 6"/>
                  <a:gd name="T8" fmla="*/ 1 w 4"/>
                  <a:gd name="T9" fmla="*/ 1 h 6"/>
                  <a:gd name="T10" fmla="*/ 1 w 4"/>
                  <a:gd name="T11" fmla="*/ 1 h 6"/>
                  <a:gd name="T12" fmla="*/ 1 w 4"/>
                  <a:gd name="T13" fmla="*/ 1 h 6"/>
                  <a:gd name="T14" fmla="*/ 0 w 4"/>
                  <a:gd name="T15" fmla="*/ 1 h 6"/>
                  <a:gd name="T16" fmla="*/ 0 w 4"/>
                  <a:gd name="T17" fmla="*/ 1 h 6"/>
                  <a:gd name="T18" fmla="*/ 0 w 4"/>
                  <a:gd name="T19" fmla="*/ 0 h 6"/>
                  <a:gd name="T20" fmla="*/ 1 w 4"/>
                  <a:gd name="T21" fmla="*/ 0 h 6"/>
                  <a:gd name="T22" fmla="*/ 1 w 4"/>
                  <a:gd name="T23" fmla="*/ 0 h 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4"/>
                  <a:gd name="T37" fmla="*/ 0 h 6"/>
                  <a:gd name="T38" fmla="*/ 4 w 4"/>
                  <a:gd name="T39" fmla="*/ 6 h 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4" h="6">
                    <a:moveTo>
                      <a:pt x="2" y="0"/>
                    </a:moveTo>
                    <a:lnTo>
                      <a:pt x="2" y="0"/>
                    </a:lnTo>
                    <a:lnTo>
                      <a:pt x="2" y="2"/>
                    </a:lnTo>
                    <a:lnTo>
                      <a:pt x="4" y="2"/>
                    </a:lnTo>
                    <a:lnTo>
                      <a:pt x="2" y="6"/>
                    </a:lnTo>
                    <a:lnTo>
                      <a:pt x="2" y="4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25" name="Freeform 115"/>
              <p:cNvSpPr>
                <a:spLocks/>
              </p:cNvSpPr>
              <p:nvPr/>
            </p:nvSpPr>
            <p:spPr bwMode="auto">
              <a:xfrm>
                <a:off x="3692" y="2819"/>
                <a:ext cx="2" cy="2"/>
              </a:xfrm>
              <a:custGeom>
                <a:avLst/>
                <a:gdLst>
                  <a:gd name="T0" fmla="*/ 0 w 4"/>
                  <a:gd name="T1" fmla="*/ 1 h 4"/>
                  <a:gd name="T2" fmla="*/ 0 w 4"/>
                  <a:gd name="T3" fmla="*/ 1 h 4"/>
                  <a:gd name="T4" fmla="*/ 1 w 4"/>
                  <a:gd name="T5" fmla="*/ 1 h 4"/>
                  <a:gd name="T6" fmla="*/ 1 w 4"/>
                  <a:gd name="T7" fmla="*/ 1 h 4"/>
                  <a:gd name="T8" fmla="*/ 1 w 4"/>
                  <a:gd name="T9" fmla="*/ 0 h 4"/>
                  <a:gd name="T10" fmla="*/ 1 w 4"/>
                  <a:gd name="T11" fmla="*/ 1 h 4"/>
                  <a:gd name="T12" fmla="*/ 1 w 4"/>
                  <a:gd name="T13" fmla="*/ 1 h 4"/>
                  <a:gd name="T14" fmla="*/ 1 w 4"/>
                  <a:gd name="T15" fmla="*/ 1 h 4"/>
                  <a:gd name="T16" fmla="*/ 1 w 4"/>
                  <a:gd name="T17" fmla="*/ 1 h 4"/>
                  <a:gd name="T18" fmla="*/ 1 w 4"/>
                  <a:gd name="T19" fmla="*/ 1 h 4"/>
                  <a:gd name="T20" fmla="*/ 0 w 4"/>
                  <a:gd name="T21" fmla="*/ 1 h 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"/>
                  <a:gd name="T34" fmla="*/ 0 h 4"/>
                  <a:gd name="T35" fmla="*/ 4 w 4"/>
                  <a:gd name="T36" fmla="*/ 4 h 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" h="4">
                    <a:moveTo>
                      <a:pt x="0" y="4"/>
                    </a:moveTo>
                    <a:lnTo>
                      <a:pt x="0" y="4"/>
                    </a:lnTo>
                    <a:lnTo>
                      <a:pt x="2" y="2"/>
                    </a:lnTo>
                    <a:lnTo>
                      <a:pt x="2" y="0"/>
                    </a:lnTo>
                    <a:lnTo>
                      <a:pt x="4" y="2"/>
                    </a:lnTo>
                    <a:lnTo>
                      <a:pt x="4" y="4"/>
                    </a:lnTo>
                    <a:lnTo>
                      <a:pt x="2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26" name="Freeform 116"/>
              <p:cNvSpPr>
                <a:spLocks/>
              </p:cNvSpPr>
              <p:nvPr/>
            </p:nvSpPr>
            <p:spPr bwMode="auto">
              <a:xfrm>
                <a:off x="3694" y="2818"/>
                <a:ext cx="2" cy="2"/>
              </a:xfrm>
              <a:custGeom>
                <a:avLst/>
                <a:gdLst>
                  <a:gd name="T0" fmla="*/ 0 w 4"/>
                  <a:gd name="T1" fmla="*/ 1 h 4"/>
                  <a:gd name="T2" fmla="*/ 1 w 4"/>
                  <a:gd name="T3" fmla="*/ 0 h 4"/>
                  <a:gd name="T4" fmla="*/ 1 w 4"/>
                  <a:gd name="T5" fmla="*/ 0 h 4"/>
                  <a:gd name="T6" fmla="*/ 1 w 4"/>
                  <a:gd name="T7" fmla="*/ 0 h 4"/>
                  <a:gd name="T8" fmla="*/ 1 w 4"/>
                  <a:gd name="T9" fmla="*/ 0 h 4"/>
                  <a:gd name="T10" fmla="*/ 1 w 4"/>
                  <a:gd name="T11" fmla="*/ 1 h 4"/>
                  <a:gd name="T12" fmla="*/ 1 w 4"/>
                  <a:gd name="T13" fmla="*/ 1 h 4"/>
                  <a:gd name="T14" fmla="*/ 1 w 4"/>
                  <a:gd name="T15" fmla="*/ 1 h 4"/>
                  <a:gd name="T16" fmla="*/ 1 w 4"/>
                  <a:gd name="T17" fmla="*/ 1 h 4"/>
                  <a:gd name="T18" fmla="*/ 0 w 4"/>
                  <a:gd name="T19" fmla="*/ 1 h 4"/>
                  <a:gd name="T20" fmla="*/ 0 w 4"/>
                  <a:gd name="T21" fmla="*/ 1 h 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"/>
                  <a:gd name="T34" fmla="*/ 0 h 4"/>
                  <a:gd name="T35" fmla="*/ 4 w 4"/>
                  <a:gd name="T36" fmla="*/ 4 h 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" h="4">
                    <a:moveTo>
                      <a:pt x="0" y="2"/>
                    </a:moveTo>
                    <a:lnTo>
                      <a:pt x="2" y="0"/>
                    </a:lnTo>
                    <a:lnTo>
                      <a:pt x="4" y="0"/>
                    </a:lnTo>
                    <a:lnTo>
                      <a:pt x="4" y="2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27" name="Rectangle 117"/>
              <p:cNvSpPr>
                <a:spLocks noChangeArrowheads="1"/>
              </p:cNvSpPr>
              <p:nvPr/>
            </p:nvSpPr>
            <p:spPr bwMode="auto">
              <a:xfrm>
                <a:off x="3586" y="2600"/>
                <a:ext cx="155" cy="158"/>
              </a:xfrm>
              <a:prstGeom prst="rect">
                <a:avLst/>
              </a:prstGeom>
              <a:solidFill>
                <a:srgbClr val="FFFFFF"/>
              </a:solidFill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28" name="Rectangle 118"/>
              <p:cNvSpPr>
                <a:spLocks noChangeArrowheads="1"/>
              </p:cNvSpPr>
              <p:nvPr/>
            </p:nvSpPr>
            <p:spPr bwMode="auto">
              <a:xfrm>
                <a:off x="3599" y="2616"/>
                <a:ext cx="130" cy="129"/>
              </a:xfrm>
              <a:prstGeom prst="rect">
                <a:avLst/>
              </a:prstGeom>
              <a:blipFill dpi="0" rotWithShape="0">
                <a:blip cstate="print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29" name="Freeform 119"/>
              <p:cNvSpPr>
                <a:spLocks/>
              </p:cNvSpPr>
              <p:nvPr/>
            </p:nvSpPr>
            <p:spPr bwMode="auto">
              <a:xfrm>
                <a:off x="3608" y="2631"/>
                <a:ext cx="85" cy="80"/>
              </a:xfrm>
              <a:custGeom>
                <a:avLst/>
                <a:gdLst>
                  <a:gd name="T0" fmla="*/ 0 w 171"/>
                  <a:gd name="T1" fmla="*/ 3 h 159"/>
                  <a:gd name="T2" fmla="*/ 2 w 171"/>
                  <a:gd name="T3" fmla="*/ 2 h 159"/>
                  <a:gd name="T4" fmla="*/ 2 w 171"/>
                  <a:gd name="T5" fmla="*/ 0 h 159"/>
                  <a:gd name="T6" fmla="*/ 0 w 171"/>
                  <a:gd name="T7" fmla="*/ 1 h 159"/>
                  <a:gd name="T8" fmla="*/ 0 w 171"/>
                  <a:gd name="T9" fmla="*/ 3 h 1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1"/>
                  <a:gd name="T16" fmla="*/ 0 h 159"/>
                  <a:gd name="T17" fmla="*/ 171 w 171"/>
                  <a:gd name="T18" fmla="*/ 159 h 15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1" h="159">
                    <a:moveTo>
                      <a:pt x="37" y="159"/>
                    </a:moveTo>
                    <a:lnTo>
                      <a:pt x="171" y="119"/>
                    </a:lnTo>
                    <a:lnTo>
                      <a:pt x="137" y="0"/>
                    </a:lnTo>
                    <a:lnTo>
                      <a:pt x="0" y="40"/>
                    </a:lnTo>
                    <a:lnTo>
                      <a:pt x="37" y="159"/>
                    </a:lnTo>
                    <a:close/>
                  </a:path>
                </a:pathLst>
              </a:custGeom>
              <a:solidFill>
                <a:srgbClr val="808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30" name="Line 120"/>
              <p:cNvSpPr>
                <a:spLocks noChangeShapeType="1"/>
              </p:cNvSpPr>
              <p:nvPr/>
            </p:nvSpPr>
            <p:spPr bwMode="auto">
              <a:xfrm flipV="1">
                <a:off x="3610" y="2636"/>
                <a:ext cx="67" cy="20"/>
              </a:xfrm>
              <a:prstGeom prst="line">
                <a:avLst/>
              </a:prstGeom>
              <a:noFill/>
              <a:ln w="3175">
                <a:solidFill>
                  <a:srgbClr val="B3B3B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31" name="Line 121"/>
              <p:cNvSpPr>
                <a:spLocks noChangeShapeType="1"/>
              </p:cNvSpPr>
              <p:nvPr/>
            </p:nvSpPr>
            <p:spPr bwMode="auto">
              <a:xfrm flipV="1">
                <a:off x="3612" y="2641"/>
                <a:ext cx="66" cy="21"/>
              </a:xfrm>
              <a:prstGeom prst="line">
                <a:avLst/>
              </a:prstGeom>
              <a:noFill/>
              <a:ln w="3175">
                <a:solidFill>
                  <a:srgbClr val="B3B3B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32" name="Line 122"/>
              <p:cNvSpPr>
                <a:spLocks noChangeShapeType="1"/>
              </p:cNvSpPr>
              <p:nvPr/>
            </p:nvSpPr>
            <p:spPr bwMode="auto">
              <a:xfrm flipV="1">
                <a:off x="3613" y="2645"/>
                <a:ext cx="66" cy="21"/>
              </a:xfrm>
              <a:prstGeom prst="line">
                <a:avLst/>
              </a:prstGeom>
              <a:noFill/>
              <a:ln w="3175">
                <a:solidFill>
                  <a:srgbClr val="B3B3B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33" name="Line 123"/>
              <p:cNvSpPr>
                <a:spLocks noChangeShapeType="1"/>
              </p:cNvSpPr>
              <p:nvPr/>
            </p:nvSpPr>
            <p:spPr bwMode="auto">
              <a:xfrm flipV="1">
                <a:off x="3614" y="2651"/>
                <a:ext cx="67" cy="20"/>
              </a:xfrm>
              <a:prstGeom prst="line">
                <a:avLst/>
              </a:prstGeom>
              <a:noFill/>
              <a:ln w="3175">
                <a:solidFill>
                  <a:srgbClr val="B3B3B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34" name="Line 124"/>
              <p:cNvSpPr>
                <a:spLocks noChangeShapeType="1"/>
              </p:cNvSpPr>
              <p:nvPr/>
            </p:nvSpPr>
            <p:spPr bwMode="auto">
              <a:xfrm flipV="1">
                <a:off x="3616" y="2656"/>
                <a:ext cx="67" cy="20"/>
              </a:xfrm>
              <a:prstGeom prst="line">
                <a:avLst/>
              </a:prstGeom>
              <a:noFill/>
              <a:ln w="3175">
                <a:solidFill>
                  <a:srgbClr val="B3B3B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35" name="Line 125"/>
              <p:cNvSpPr>
                <a:spLocks noChangeShapeType="1"/>
              </p:cNvSpPr>
              <p:nvPr/>
            </p:nvSpPr>
            <p:spPr bwMode="auto">
              <a:xfrm flipV="1">
                <a:off x="3618" y="2662"/>
                <a:ext cx="66" cy="20"/>
              </a:xfrm>
              <a:prstGeom prst="line">
                <a:avLst/>
              </a:prstGeom>
              <a:noFill/>
              <a:ln w="3175">
                <a:solidFill>
                  <a:srgbClr val="B3B3B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36" name="Line 126"/>
              <p:cNvSpPr>
                <a:spLocks noChangeShapeType="1"/>
              </p:cNvSpPr>
              <p:nvPr/>
            </p:nvSpPr>
            <p:spPr bwMode="auto">
              <a:xfrm flipV="1">
                <a:off x="3619" y="2666"/>
                <a:ext cx="67" cy="22"/>
              </a:xfrm>
              <a:prstGeom prst="line">
                <a:avLst/>
              </a:prstGeom>
              <a:noFill/>
              <a:ln w="3175">
                <a:solidFill>
                  <a:srgbClr val="B3B3B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37" name="Line 127"/>
              <p:cNvSpPr>
                <a:spLocks noChangeShapeType="1"/>
              </p:cNvSpPr>
              <p:nvPr/>
            </p:nvSpPr>
            <p:spPr bwMode="auto">
              <a:xfrm flipV="1">
                <a:off x="3621" y="2672"/>
                <a:ext cx="66" cy="20"/>
              </a:xfrm>
              <a:prstGeom prst="line">
                <a:avLst/>
              </a:prstGeom>
              <a:noFill/>
              <a:ln w="3175">
                <a:solidFill>
                  <a:srgbClr val="B3B3B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38" name="Line 128"/>
              <p:cNvSpPr>
                <a:spLocks noChangeShapeType="1"/>
              </p:cNvSpPr>
              <p:nvPr/>
            </p:nvSpPr>
            <p:spPr bwMode="auto">
              <a:xfrm flipV="1">
                <a:off x="3623" y="2677"/>
                <a:ext cx="66" cy="21"/>
              </a:xfrm>
              <a:prstGeom prst="line">
                <a:avLst/>
              </a:prstGeom>
              <a:noFill/>
              <a:ln w="3175">
                <a:solidFill>
                  <a:srgbClr val="B3B3B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39" name="Line 129"/>
              <p:cNvSpPr>
                <a:spLocks noChangeShapeType="1"/>
              </p:cNvSpPr>
              <p:nvPr/>
            </p:nvSpPr>
            <p:spPr bwMode="auto">
              <a:xfrm flipV="1">
                <a:off x="3624" y="2683"/>
                <a:ext cx="67" cy="20"/>
              </a:xfrm>
              <a:prstGeom prst="line">
                <a:avLst/>
              </a:prstGeom>
              <a:noFill/>
              <a:ln w="3175">
                <a:solidFill>
                  <a:srgbClr val="B3B3B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40" name="Freeform 130"/>
              <p:cNvSpPr>
                <a:spLocks/>
              </p:cNvSpPr>
              <p:nvPr/>
            </p:nvSpPr>
            <p:spPr bwMode="auto">
              <a:xfrm>
                <a:off x="3616" y="2650"/>
                <a:ext cx="70" cy="20"/>
              </a:xfrm>
              <a:custGeom>
                <a:avLst/>
                <a:gdLst>
                  <a:gd name="T0" fmla="*/ 0 w 140"/>
                  <a:gd name="T1" fmla="*/ 0 h 41"/>
                  <a:gd name="T2" fmla="*/ 1 w 140"/>
                  <a:gd name="T3" fmla="*/ 0 h 41"/>
                  <a:gd name="T4" fmla="*/ 1 w 140"/>
                  <a:gd name="T5" fmla="*/ 0 h 41"/>
                  <a:gd name="T6" fmla="*/ 1 w 140"/>
                  <a:gd name="T7" fmla="*/ 0 h 41"/>
                  <a:gd name="T8" fmla="*/ 1 w 140"/>
                  <a:gd name="T9" fmla="*/ 0 h 41"/>
                  <a:gd name="T10" fmla="*/ 1 w 140"/>
                  <a:gd name="T11" fmla="*/ 0 h 41"/>
                  <a:gd name="T12" fmla="*/ 1 w 140"/>
                  <a:gd name="T13" fmla="*/ 0 h 41"/>
                  <a:gd name="T14" fmla="*/ 1 w 140"/>
                  <a:gd name="T15" fmla="*/ 0 h 41"/>
                  <a:gd name="T16" fmla="*/ 1 w 140"/>
                  <a:gd name="T17" fmla="*/ 0 h 41"/>
                  <a:gd name="T18" fmla="*/ 2 w 140"/>
                  <a:gd name="T19" fmla="*/ 0 h 41"/>
                  <a:gd name="T20" fmla="*/ 2 w 140"/>
                  <a:gd name="T21" fmla="*/ 0 h 4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40"/>
                  <a:gd name="T34" fmla="*/ 0 h 41"/>
                  <a:gd name="T35" fmla="*/ 140 w 140"/>
                  <a:gd name="T36" fmla="*/ 41 h 4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40" h="41">
                    <a:moveTo>
                      <a:pt x="0" y="41"/>
                    </a:moveTo>
                    <a:lnTo>
                      <a:pt x="9" y="23"/>
                    </a:lnTo>
                    <a:lnTo>
                      <a:pt x="17" y="23"/>
                    </a:lnTo>
                    <a:lnTo>
                      <a:pt x="23" y="0"/>
                    </a:lnTo>
                    <a:lnTo>
                      <a:pt x="67" y="25"/>
                    </a:lnTo>
                    <a:lnTo>
                      <a:pt x="69" y="19"/>
                    </a:lnTo>
                    <a:lnTo>
                      <a:pt x="76" y="16"/>
                    </a:lnTo>
                    <a:lnTo>
                      <a:pt x="80" y="4"/>
                    </a:lnTo>
                    <a:lnTo>
                      <a:pt x="109" y="23"/>
                    </a:lnTo>
                    <a:lnTo>
                      <a:pt x="119" y="8"/>
                    </a:lnTo>
                    <a:lnTo>
                      <a:pt x="140" y="17"/>
                    </a:lnTo>
                  </a:path>
                </a:pathLst>
              </a:cu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41" name="Freeform 131"/>
              <p:cNvSpPr>
                <a:spLocks/>
              </p:cNvSpPr>
              <p:nvPr/>
            </p:nvSpPr>
            <p:spPr bwMode="auto">
              <a:xfrm>
                <a:off x="3630" y="2644"/>
                <a:ext cx="22" cy="60"/>
              </a:xfrm>
              <a:custGeom>
                <a:avLst/>
                <a:gdLst>
                  <a:gd name="T0" fmla="*/ 1 w 44"/>
                  <a:gd name="T1" fmla="*/ 2 h 119"/>
                  <a:gd name="T2" fmla="*/ 1 w 44"/>
                  <a:gd name="T3" fmla="*/ 2 h 119"/>
                  <a:gd name="T4" fmla="*/ 1 w 44"/>
                  <a:gd name="T5" fmla="*/ 0 h 119"/>
                  <a:gd name="T6" fmla="*/ 0 w 44"/>
                  <a:gd name="T7" fmla="*/ 1 h 119"/>
                  <a:gd name="T8" fmla="*/ 1 w 44"/>
                  <a:gd name="T9" fmla="*/ 2 h 1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"/>
                  <a:gd name="T16" fmla="*/ 0 h 119"/>
                  <a:gd name="T17" fmla="*/ 44 w 44"/>
                  <a:gd name="T18" fmla="*/ 119 h 11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" h="119">
                    <a:moveTo>
                      <a:pt x="36" y="119"/>
                    </a:moveTo>
                    <a:lnTo>
                      <a:pt x="44" y="117"/>
                    </a:lnTo>
                    <a:lnTo>
                      <a:pt x="7" y="0"/>
                    </a:lnTo>
                    <a:lnTo>
                      <a:pt x="0" y="2"/>
                    </a:lnTo>
                    <a:lnTo>
                      <a:pt x="36" y="119"/>
                    </a:lnTo>
                    <a:close/>
                  </a:path>
                </a:pathLst>
              </a:custGeom>
              <a:solidFill>
                <a:srgbClr val="000000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42" name="Freeform 132"/>
              <p:cNvSpPr>
                <a:spLocks/>
              </p:cNvSpPr>
              <p:nvPr/>
            </p:nvSpPr>
            <p:spPr bwMode="auto">
              <a:xfrm>
                <a:off x="3624" y="2681"/>
                <a:ext cx="12" cy="28"/>
              </a:xfrm>
              <a:custGeom>
                <a:avLst/>
                <a:gdLst>
                  <a:gd name="T0" fmla="*/ 1 w 23"/>
                  <a:gd name="T1" fmla="*/ 1 h 55"/>
                  <a:gd name="T2" fmla="*/ 1 w 23"/>
                  <a:gd name="T3" fmla="*/ 1 h 55"/>
                  <a:gd name="T4" fmla="*/ 1 w 23"/>
                  <a:gd name="T5" fmla="*/ 0 h 55"/>
                  <a:gd name="T6" fmla="*/ 0 w 23"/>
                  <a:gd name="T7" fmla="*/ 1 h 55"/>
                  <a:gd name="T8" fmla="*/ 1 w 23"/>
                  <a:gd name="T9" fmla="*/ 1 h 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3"/>
                  <a:gd name="T16" fmla="*/ 0 h 55"/>
                  <a:gd name="T17" fmla="*/ 23 w 23"/>
                  <a:gd name="T18" fmla="*/ 55 h 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3" h="55">
                    <a:moveTo>
                      <a:pt x="15" y="55"/>
                    </a:moveTo>
                    <a:lnTo>
                      <a:pt x="23" y="53"/>
                    </a:lnTo>
                    <a:lnTo>
                      <a:pt x="8" y="0"/>
                    </a:lnTo>
                    <a:lnTo>
                      <a:pt x="0" y="2"/>
                    </a:lnTo>
                    <a:lnTo>
                      <a:pt x="15" y="55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43" name="Freeform 133"/>
              <p:cNvSpPr>
                <a:spLocks/>
              </p:cNvSpPr>
              <p:nvPr/>
            </p:nvSpPr>
            <p:spPr bwMode="auto">
              <a:xfrm>
                <a:off x="3628" y="2664"/>
                <a:ext cx="16" cy="42"/>
              </a:xfrm>
              <a:custGeom>
                <a:avLst/>
                <a:gdLst>
                  <a:gd name="T0" fmla="*/ 1 w 32"/>
                  <a:gd name="T1" fmla="*/ 1 h 84"/>
                  <a:gd name="T2" fmla="*/ 1 w 32"/>
                  <a:gd name="T3" fmla="*/ 1 h 84"/>
                  <a:gd name="T4" fmla="*/ 1 w 32"/>
                  <a:gd name="T5" fmla="*/ 0 h 84"/>
                  <a:gd name="T6" fmla="*/ 0 w 32"/>
                  <a:gd name="T7" fmla="*/ 1 h 84"/>
                  <a:gd name="T8" fmla="*/ 1 w 32"/>
                  <a:gd name="T9" fmla="*/ 1 h 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"/>
                  <a:gd name="T16" fmla="*/ 0 h 84"/>
                  <a:gd name="T17" fmla="*/ 32 w 32"/>
                  <a:gd name="T18" fmla="*/ 84 h 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" h="84">
                    <a:moveTo>
                      <a:pt x="25" y="84"/>
                    </a:moveTo>
                    <a:lnTo>
                      <a:pt x="32" y="83"/>
                    </a:lnTo>
                    <a:lnTo>
                      <a:pt x="7" y="0"/>
                    </a:lnTo>
                    <a:lnTo>
                      <a:pt x="0" y="4"/>
                    </a:lnTo>
                    <a:lnTo>
                      <a:pt x="25" y="84"/>
                    </a:lnTo>
                    <a:close/>
                  </a:path>
                </a:pathLst>
              </a:custGeom>
              <a:solidFill>
                <a:srgbClr val="FFFF00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44" name="Freeform 134"/>
              <p:cNvSpPr>
                <a:spLocks/>
              </p:cNvSpPr>
              <p:nvPr/>
            </p:nvSpPr>
            <p:spPr bwMode="auto">
              <a:xfrm>
                <a:off x="3640" y="2654"/>
                <a:ext cx="19" cy="48"/>
              </a:xfrm>
              <a:custGeom>
                <a:avLst/>
                <a:gdLst>
                  <a:gd name="T0" fmla="*/ 1 w 36"/>
                  <a:gd name="T1" fmla="*/ 2 h 96"/>
                  <a:gd name="T2" fmla="*/ 1 w 36"/>
                  <a:gd name="T3" fmla="*/ 2 h 96"/>
                  <a:gd name="T4" fmla="*/ 1 w 36"/>
                  <a:gd name="T5" fmla="*/ 0 h 96"/>
                  <a:gd name="T6" fmla="*/ 0 w 36"/>
                  <a:gd name="T7" fmla="*/ 1 h 96"/>
                  <a:gd name="T8" fmla="*/ 1 w 36"/>
                  <a:gd name="T9" fmla="*/ 2 h 9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6"/>
                  <a:gd name="T16" fmla="*/ 0 h 96"/>
                  <a:gd name="T17" fmla="*/ 36 w 36"/>
                  <a:gd name="T18" fmla="*/ 96 h 9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6" h="96">
                    <a:moveTo>
                      <a:pt x="28" y="96"/>
                    </a:moveTo>
                    <a:lnTo>
                      <a:pt x="36" y="92"/>
                    </a:lnTo>
                    <a:lnTo>
                      <a:pt x="7" y="0"/>
                    </a:lnTo>
                    <a:lnTo>
                      <a:pt x="0" y="4"/>
                    </a:lnTo>
                    <a:lnTo>
                      <a:pt x="28" y="96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45" name="Freeform 135"/>
              <p:cNvSpPr>
                <a:spLocks/>
              </p:cNvSpPr>
              <p:nvPr/>
            </p:nvSpPr>
            <p:spPr bwMode="auto">
              <a:xfrm>
                <a:off x="3652" y="2664"/>
                <a:ext cx="14" cy="35"/>
              </a:xfrm>
              <a:custGeom>
                <a:avLst/>
                <a:gdLst>
                  <a:gd name="T0" fmla="*/ 1 w 28"/>
                  <a:gd name="T1" fmla="*/ 2 h 69"/>
                  <a:gd name="T2" fmla="*/ 1 w 28"/>
                  <a:gd name="T3" fmla="*/ 2 h 69"/>
                  <a:gd name="T4" fmla="*/ 1 w 28"/>
                  <a:gd name="T5" fmla="*/ 0 h 69"/>
                  <a:gd name="T6" fmla="*/ 0 w 28"/>
                  <a:gd name="T7" fmla="*/ 1 h 69"/>
                  <a:gd name="T8" fmla="*/ 1 w 28"/>
                  <a:gd name="T9" fmla="*/ 2 h 6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8"/>
                  <a:gd name="T16" fmla="*/ 0 h 69"/>
                  <a:gd name="T17" fmla="*/ 28 w 28"/>
                  <a:gd name="T18" fmla="*/ 69 h 6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8" h="69">
                    <a:moveTo>
                      <a:pt x="21" y="69"/>
                    </a:moveTo>
                    <a:lnTo>
                      <a:pt x="28" y="67"/>
                    </a:lnTo>
                    <a:lnTo>
                      <a:pt x="7" y="0"/>
                    </a:lnTo>
                    <a:lnTo>
                      <a:pt x="0" y="2"/>
                    </a:lnTo>
                    <a:lnTo>
                      <a:pt x="21" y="69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46" name="Freeform 136"/>
              <p:cNvSpPr>
                <a:spLocks/>
              </p:cNvSpPr>
              <p:nvPr/>
            </p:nvSpPr>
            <p:spPr bwMode="auto">
              <a:xfrm>
                <a:off x="3664" y="2651"/>
                <a:ext cx="18" cy="43"/>
              </a:xfrm>
              <a:custGeom>
                <a:avLst/>
                <a:gdLst>
                  <a:gd name="T0" fmla="*/ 1 w 34"/>
                  <a:gd name="T1" fmla="*/ 1 h 86"/>
                  <a:gd name="T2" fmla="*/ 1 w 34"/>
                  <a:gd name="T3" fmla="*/ 1 h 86"/>
                  <a:gd name="T4" fmla="*/ 1 w 34"/>
                  <a:gd name="T5" fmla="*/ 0 h 86"/>
                  <a:gd name="T6" fmla="*/ 0 w 34"/>
                  <a:gd name="T7" fmla="*/ 1 h 86"/>
                  <a:gd name="T8" fmla="*/ 1 w 34"/>
                  <a:gd name="T9" fmla="*/ 1 h 8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4"/>
                  <a:gd name="T16" fmla="*/ 0 h 86"/>
                  <a:gd name="T17" fmla="*/ 34 w 34"/>
                  <a:gd name="T18" fmla="*/ 86 h 8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4" h="86">
                    <a:moveTo>
                      <a:pt x="26" y="86"/>
                    </a:moveTo>
                    <a:lnTo>
                      <a:pt x="34" y="85"/>
                    </a:lnTo>
                    <a:lnTo>
                      <a:pt x="7" y="0"/>
                    </a:lnTo>
                    <a:lnTo>
                      <a:pt x="0" y="2"/>
                    </a:lnTo>
                    <a:lnTo>
                      <a:pt x="26" y="86"/>
                    </a:lnTo>
                    <a:close/>
                  </a:path>
                </a:pathLst>
              </a:custGeom>
              <a:solidFill>
                <a:srgbClr val="000000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47" name="Freeform 137"/>
              <p:cNvSpPr>
                <a:spLocks noEditPoints="1"/>
              </p:cNvSpPr>
              <p:nvPr/>
            </p:nvSpPr>
            <p:spPr bwMode="auto">
              <a:xfrm>
                <a:off x="3568" y="2587"/>
                <a:ext cx="186" cy="186"/>
              </a:xfrm>
              <a:custGeom>
                <a:avLst/>
                <a:gdLst>
                  <a:gd name="T0" fmla="*/ 3 w 372"/>
                  <a:gd name="T1" fmla="*/ 6 h 372"/>
                  <a:gd name="T2" fmla="*/ 6 w 372"/>
                  <a:gd name="T3" fmla="*/ 6 h 372"/>
                  <a:gd name="T4" fmla="*/ 6 w 372"/>
                  <a:gd name="T5" fmla="*/ 5 h 372"/>
                  <a:gd name="T6" fmla="*/ 6 w 372"/>
                  <a:gd name="T7" fmla="*/ 6 h 372"/>
                  <a:gd name="T8" fmla="*/ 3 w 372"/>
                  <a:gd name="T9" fmla="*/ 6 h 372"/>
                  <a:gd name="T10" fmla="*/ 1 w 372"/>
                  <a:gd name="T11" fmla="*/ 3 h 372"/>
                  <a:gd name="T12" fmla="*/ 1 w 372"/>
                  <a:gd name="T13" fmla="*/ 6 h 372"/>
                  <a:gd name="T14" fmla="*/ 1 w 372"/>
                  <a:gd name="T15" fmla="*/ 6 h 372"/>
                  <a:gd name="T16" fmla="*/ 1 w 372"/>
                  <a:gd name="T17" fmla="*/ 6 h 372"/>
                  <a:gd name="T18" fmla="*/ 1 w 372"/>
                  <a:gd name="T19" fmla="*/ 3 h 372"/>
                  <a:gd name="T20" fmla="*/ 1 w 372"/>
                  <a:gd name="T21" fmla="*/ 1 h 372"/>
                  <a:gd name="T22" fmla="*/ 1 w 372"/>
                  <a:gd name="T23" fmla="*/ 1 h 372"/>
                  <a:gd name="T24" fmla="*/ 3 w 372"/>
                  <a:gd name="T25" fmla="*/ 1 h 372"/>
                  <a:gd name="T26" fmla="*/ 0 w 372"/>
                  <a:gd name="T27" fmla="*/ 0 h 372"/>
                  <a:gd name="T28" fmla="*/ 1 w 372"/>
                  <a:gd name="T29" fmla="*/ 1 h 372"/>
                  <a:gd name="T30" fmla="*/ 5 w 372"/>
                  <a:gd name="T31" fmla="*/ 1 h 372"/>
                  <a:gd name="T32" fmla="*/ 6 w 372"/>
                  <a:gd name="T33" fmla="*/ 1 h 372"/>
                  <a:gd name="T34" fmla="*/ 6 w 372"/>
                  <a:gd name="T35" fmla="*/ 3 h 372"/>
                  <a:gd name="T36" fmla="*/ 6 w 372"/>
                  <a:gd name="T37" fmla="*/ 1 h 372"/>
                  <a:gd name="T38" fmla="*/ 5 w 372"/>
                  <a:gd name="T39" fmla="*/ 1 h 372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372"/>
                  <a:gd name="T61" fmla="*/ 0 h 372"/>
                  <a:gd name="T62" fmla="*/ 372 w 372"/>
                  <a:gd name="T63" fmla="*/ 372 h 372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372" h="372">
                    <a:moveTo>
                      <a:pt x="144" y="356"/>
                    </a:moveTo>
                    <a:lnTo>
                      <a:pt x="372" y="372"/>
                    </a:lnTo>
                    <a:lnTo>
                      <a:pt x="359" y="316"/>
                    </a:lnTo>
                    <a:lnTo>
                      <a:pt x="359" y="356"/>
                    </a:lnTo>
                    <a:lnTo>
                      <a:pt x="144" y="356"/>
                    </a:lnTo>
                    <a:close/>
                    <a:moveTo>
                      <a:pt x="17" y="184"/>
                    </a:moveTo>
                    <a:lnTo>
                      <a:pt x="6" y="372"/>
                    </a:lnTo>
                    <a:lnTo>
                      <a:pt x="57" y="358"/>
                    </a:lnTo>
                    <a:lnTo>
                      <a:pt x="17" y="358"/>
                    </a:lnTo>
                    <a:lnTo>
                      <a:pt x="17" y="184"/>
                    </a:lnTo>
                    <a:close/>
                    <a:moveTo>
                      <a:pt x="17" y="63"/>
                    </a:moveTo>
                    <a:lnTo>
                      <a:pt x="17" y="11"/>
                    </a:lnTo>
                    <a:lnTo>
                      <a:pt x="176" y="11"/>
                    </a:lnTo>
                    <a:lnTo>
                      <a:pt x="0" y="0"/>
                    </a:lnTo>
                    <a:lnTo>
                      <a:pt x="17" y="63"/>
                    </a:lnTo>
                    <a:close/>
                    <a:moveTo>
                      <a:pt x="303" y="11"/>
                    </a:moveTo>
                    <a:lnTo>
                      <a:pt x="360" y="11"/>
                    </a:lnTo>
                    <a:lnTo>
                      <a:pt x="360" y="191"/>
                    </a:lnTo>
                    <a:lnTo>
                      <a:pt x="372" y="3"/>
                    </a:lnTo>
                    <a:lnTo>
                      <a:pt x="303" y="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48" name="Freeform 138"/>
              <p:cNvSpPr>
                <a:spLocks/>
              </p:cNvSpPr>
              <p:nvPr/>
            </p:nvSpPr>
            <p:spPr bwMode="auto">
              <a:xfrm>
                <a:off x="3606" y="2650"/>
                <a:ext cx="22" cy="59"/>
              </a:xfrm>
              <a:custGeom>
                <a:avLst/>
                <a:gdLst>
                  <a:gd name="T0" fmla="*/ 1 w 44"/>
                  <a:gd name="T1" fmla="*/ 2 h 117"/>
                  <a:gd name="T2" fmla="*/ 0 w 44"/>
                  <a:gd name="T3" fmla="*/ 1 h 117"/>
                  <a:gd name="T4" fmla="*/ 1 w 44"/>
                  <a:gd name="T5" fmla="*/ 0 h 117"/>
                  <a:gd name="T6" fmla="*/ 1 w 44"/>
                  <a:gd name="T7" fmla="*/ 2 h 117"/>
                  <a:gd name="T8" fmla="*/ 1 w 44"/>
                  <a:gd name="T9" fmla="*/ 2 h 1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"/>
                  <a:gd name="T16" fmla="*/ 0 h 117"/>
                  <a:gd name="T17" fmla="*/ 44 w 44"/>
                  <a:gd name="T18" fmla="*/ 117 h 11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" h="117">
                    <a:moveTo>
                      <a:pt x="32" y="117"/>
                    </a:moveTo>
                    <a:lnTo>
                      <a:pt x="0" y="4"/>
                    </a:lnTo>
                    <a:lnTo>
                      <a:pt x="11" y="0"/>
                    </a:lnTo>
                    <a:lnTo>
                      <a:pt x="44" y="113"/>
                    </a:lnTo>
                    <a:lnTo>
                      <a:pt x="32" y="11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49" name="Freeform 139"/>
              <p:cNvSpPr>
                <a:spLocks/>
              </p:cNvSpPr>
              <p:nvPr/>
            </p:nvSpPr>
            <p:spPr bwMode="auto">
              <a:xfrm>
                <a:off x="3622" y="2707"/>
                <a:ext cx="8" cy="7"/>
              </a:xfrm>
              <a:custGeom>
                <a:avLst/>
                <a:gdLst>
                  <a:gd name="T0" fmla="*/ 0 w 16"/>
                  <a:gd name="T1" fmla="*/ 0 h 16"/>
                  <a:gd name="T2" fmla="*/ 1 w 16"/>
                  <a:gd name="T3" fmla="*/ 0 h 16"/>
                  <a:gd name="T4" fmla="*/ 1 w 16"/>
                  <a:gd name="T5" fmla="*/ 0 h 16"/>
                  <a:gd name="T6" fmla="*/ 1 w 16"/>
                  <a:gd name="T7" fmla="*/ 0 h 16"/>
                  <a:gd name="T8" fmla="*/ 0 w 16"/>
                  <a:gd name="T9" fmla="*/ 0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"/>
                  <a:gd name="T16" fmla="*/ 0 h 16"/>
                  <a:gd name="T17" fmla="*/ 16 w 16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" h="16">
                    <a:moveTo>
                      <a:pt x="0" y="4"/>
                    </a:moveTo>
                    <a:lnTo>
                      <a:pt x="4" y="16"/>
                    </a:lnTo>
                    <a:lnTo>
                      <a:pt x="16" y="12"/>
                    </a:lnTo>
                    <a:lnTo>
                      <a:pt x="12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50" name="Freeform 140"/>
              <p:cNvSpPr>
                <a:spLocks/>
              </p:cNvSpPr>
              <p:nvPr/>
            </p:nvSpPr>
            <p:spPr bwMode="auto">
              <a:xfrm>
                <a:off x="3628" y="2687"/>
                <a:ext cx="66" cy="25"/>
              </a:xfrm>
              <a:custGeom>
                <a:avLst/>
                <a:gdLst>
                  <a:gd name="T0" fmla="*/ 1 w 132"/>
                  <a:gd name="T1" fmla="*/ 0 h 52"/>
                  <a:gd name="T2" fmla="*/ 0 w 132"/>
                  <a:gd name="T3" fmla="*/ 0 h 52"/>
                  <a:gd name="T4" fmla="*/ 2 w 132"/>
                  <a:gd name="T5" fmla="*/ 0 h 52"/>
                  <a:gd name="T6" fmla="*/ 2 w 132"/>
                  <a:gd name="T7" fmla="*/ 0 h 52"/>
                  <a:gd name="T8" fmla="*/ 1 w 132"/>
                  <a:gd name="T9" fmla="*/ 0 h 5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2"/>
                  <a:gd name="T16" fmla="*/ 0 h 52"/>
                  <a:gd name="T17" fmla="*/ 132 w 132"/>
                  <a:gd name="T18" fmla="*/ 52 h 5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2" h="52">
                    <a:moveTo>
                      <a:pt x="4" y="52"/>
                    </a:moveTo>
                    <a:lnTo>
                      <a:pt x="0" y="40"/>
                    </a:lnTo>
                    <a:lnTo>
                      <a:pt x="128" y="0"/>
                    </a:lnTo>
                    <a:lnTo>
                      <a:pt x="132" y="12"/>
                    </a:lnTo>
                    <a:lnTo>
                      <a:pt x="4" y="5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51" name="Freeform 141"/>
              <p:cNvSpPr>
                <a:spLocks/>
              </p:cNvSpPr>
              <p:nvPr/>
            </p:nvSpPr>
            <p:spPr bwMode="auto">
              <a:xfrm>
                <a:off x="3647" y="2646"/>
                <a:ext cx="73" cy="86"/>
              </a:xfrm>
              <a:custGeom>
                <a:avLst/>
                <a:gdLst>
                  <a:gd name="T0" fmla="*/ 0 w 146"/>
                  <a:gd name="T1" fmla="*/ 3 h 170"/>
                  <a:gd name="T2" fmla="*/ 1 w 146"/>
                  <a:gd name="T3" fmla="*/ 3 h 170"/>
                  <a:gd name="T4" fmla="*/ 2 w 146"/>
                  <a:gd name="T5" fmla="*/ 1 h 170"/>
                  <a:gd name="T6" fmla="*/ 1 w 146"/>
                  <a:gd name="T7" fmla="*/ 0 h 170"/>
                  <a:gd name="T8" fmla="*/ 0 w 146"/>
                  <a:gd name="T9" fmla="*/ 3 h 1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6"/>
                  <a:gd name="T16" fmla="*/ 0 h 170"/>
                  <a:gd name="T17" fmla="*/ 146 w 146"/>
                  <a:gd name="T18" fmla="*/ 170 h 1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6" h="170">
                    <a:moveTo>
                      <a:pt x="0" y="134"/>
                    </a:moveTo>
                    <a:lnTo>
                      <a:pt x="96" y="170"/>
                    </a:lnTo>
                    <a:lnTo>
                      <a:pt x="146" y="34"/>
                    </a:lnTo>
                    <a:lnTo>
                      <a:pt x="50" y="0"/>
                    </a:lnTo>
                    <a:lnTo>
                      <a:pt x="0" y="134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52" name="Freeform 142"/>
              <p:cNvSpPr>
                <a:spLocks noEditPoints="1"/>
              </p:cNvSpPr>
              <p:nvPr/>
            </p:nvSpPr>
            <p:spPr bwMode="auto">
              <a:xfrm>
                <a:off x="3656" y="2667"/>
                <a:ext cx="53" cy="51"/>
              </a:xfrm>
              <a:custGeom>
                <a:avLst/>
                <a:gdLst>
                  <a:gd name="T0" fmla="*/ 0 w 108"/>
                  <a:gd name="T1" fmla="*/ 2 h 101"/>
                  <a:gd name="T2" fmla="*/ 0 w 108"/>
                  <a:gd name="T3" fmla="*/ 2 h 101"/>
                  <a:gd name="T4" fmla="*/ 0 w 108"/>
                  <a:gd name="T5" fmla="*/ 1 h 101"/>
                  <a:gd name="T6" fmla="*/ 0 w 108"/>
                  <a:gd name="T7" fmla="*/ 1 h 101"/>
                  <a:gd name="T8" fmla="*/ 0 w 108"/>
                  <a:gd name="T9" fmla="*/ 2 h 101"/>
                  <a:gd name="T10" fmla="*/ 0 w 108"/>
                  <a:gd name="T11" fmla="*/ 1 h 101"/>
                  <a:gd name="T12" fmla="*/ 1 w 108"/>
                  <a:gd name="T13" fmla="*/ 2 h 101"/>
                  <a:gd name="T14" fmla="*/ 1 w 108"/>
                  <a:gd name="T15" fmla="*/ 1 h 101"/>
                  <a:gd name="T16" fmla="*/ 1 w 108"/>
                  <a:gd name="T17" fmla="*/ 0 h 101"/>
                  <a:gd name="T18" fmla="*/ 0 w 108"/>
                  <a:gd name="T19" fmla="*/ 1 h 101"/>
                  <a:gd name="T20" fmla="*/ 0 w 108"/>
                  <a:gd name="T21" fmla="*/ 2 h 101"/>
                  <a:gd name="T22" fmla="*/ 1 w 108"/>
                  <a:gd name="T23" fmla="*/ 2 h 101"/>
                  <a:gd name="T24" fmla="*/ 1 w 108"/>
                  <a:gd name="T25" fmla="*/ 2 h 101"/>
                  <a:gd name="T26" fmla="*/ 0 w 108"/>
                  <a:gd name="T27" fmla="*/ 2 h 101"/>
                  <a:gd name="T28" fmla="*/ 0 w 108"/>
                  <a:gd name="T29" fmla="*/ 2 h 101"/>
                  <a:gd name="T30" fmla="*/ 0 w 108"/>
                  <a:gd name="T31" fmla="*/ 2 h 101"/>
                  <a:gd name="T32" fmla="*/ 1 w 108"/>
                  <a:gd name="T33" fmla="*/ 2 h 101"/>
                  <a:gd name="T34" fmla="*/ 1 w 108"/>
                  <a:gd name="T35" fmla="*/ 2 h 101"/>
                  <a:gd name="T36" fmla="*/ 0 w 108"/>
                  <a:gd name="T37" fmla="*/ 2 h 101"/>
                  <a:gd name="T38" fmla="*/ 0 w 108"/>
                  <a:gd name="T39" fmla="*/ 2 h 101"/>
                  <a:gd name="T40" fmla="*/ 0 w 108"/>
                  <a:gd name="T41" fmla="*/ 2 h 101"/>
                  <a:gd name="T42" fmla="*/ 1 w 108"/>
                  <a:gd name="T43" fmla="*/ 2 h 101"/>
                  <a:gd name="T44" fmla="*/ 1 w 108"/>
                  <a:gd name="T45" fmla="*/ 2 h 101"/>
                  <a:gd name="T46" fmla="*/ 0 w 108"/>
                  <a:gd name="T47" fmla="*/ 2 h 101"/>
                  <a:gd name="T48" fmla="*/ 0 w 108"/>
                  <a:gd name="T49" fmla="*/ 2 h 101"/>
                  <a:gd name="T50" fmla="*/ 0 w 108"/>
                  <a:gd name="T51" fmla="*/ 2 h 101"/>
                  <a:gd name="T52" fmla="*/ 1 w 108"/>
                  <a:gd name="T53" fmla="*/ 2 h 101"/>
                  <a:gd name="T54" fmla="*/ 1 w 108"/>
                  <a:gd name="T55" fmla="*/ 2 h 101"/>
                  <a:gd name="T56" fmla="*/ 0 w 108"/>
                  <a:gd name="T57" fmla="*/ 2 h 101"/>
                  <a:gd name="T58" fmla="*/ 0 w 108"/>
                  <a:gd name="T59" fmla="*/ 2 h 101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108"/>
                  <a:gd name="T91" fmla="*/ 0 h 101"/>
                  <a:gd name="T92" fmla="*/ 108 w 108"/>
                  <a:gd name="T93" fmla="*/ 101 h 101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108" h="101">
                    <a:moveTo>
                      <a:pt x="0" y="80"/>
                    </a:moveTo>
                    <a:lnTo>
                      <a:pt x="29" y="92"/>
                    </a:lnTo>
                    <a:lnTo>
                      <a:pt x="43" y="53"/>
                    </a:lnTo>
                    <a:lnTo>
                      <a:pt x="14" y="42"/>
                    </a:lnTo>
                    <a:lnTo>
                      <a:pt x="0" y="80"/>
                    </a:lnTo>
                    <a:close/>
                    <a:moveTo>
                      <a:pt x="54" y="57"/>
                    </a:moveTo>
                    <a:lnTo>
                      <a:pt x="87" y="71"/>
                    </a:lnTo>
                    <a:lnTo>
                      <a:pt x="108" y="13"/>
                    </a:lnTo>
                    <a:lnTo>
                      <a:pt x="75" y="0"/>
                    </a:lnTo>
                    <a:lnTo>
                      <a:pt x="54" y="57"/>
                    </a:lnTo>
                    <a:close/>
                    <a:moveTo>
                      <a:pt x="52" y="73"/>
                    </a:moveTo>
                    <a:lnTo>
                      <a:pt x="79" y="82"/>
                    </a:lnTo>
                    <a:lnTo>
                      <a:pt x="81" y="80"/>
                    </a:lnTo>
                    <a:lnTo>
                      <a:pt x="52" y="71"/>
                    </a:lnTo>
                    <a:lnTo>
                      <a:pt x="52" y="73"/>
                    </a:lnTo>
                    <a:close/>
                    <a:moveTo>
                      <a:pt x="50" y="78"/>
                    </a:moveTo>
                    <a:lnTo>
                      <a:pt x="77" y="90"/>
                    </a:lnTo>
                    <a:lnTo>
                      <a:pt x="77" y="86"/>
                    </a:lnTo>
                    <a:lnTo>
                      <a:pt x="50" y="76"/>
                    </a:lnTo>
                    <a:lnTo>
                      <a:pt x="50" y="78"/>
                    </a:lnTo>
                    <a:close/>
                    <a:moveTo>
                      <a:pt x="48" y="86"/>
                    </a:moveTo>
                    <a:lnTo>
                      <a:pt x="75" y="96"/>
                    </a:lnTo>
                    <a:lnTo>
                      <a:pt x="77" y="94"/>
                    </a:lnTo>
                    <a:lnTo>
                      <a:pt x="48" y="82"/>
                    </a:lnTo>
                    <a:lnTo>
                      <a:pt x="48" y="86"/>
                    </a:lnTo>
                    <a:close/>
                    <a:moveTo>
                      <a:pt x="44" y="92"/>
                    </a:moveTo>
                    <a:lnTo>
                      <a:pt x="73" y="101"/>
                    </a:lnTo>
                    <a:lnTo>
                      <a:pt x="73" y="99"/>
                    </a:lnTo>
                    <a:lnTo>
                      <a:pt x="46" y="90"/>
                    </a:lnTo>
                    <a:lnTo>
                      <a:pt x="44" y="9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53" name="Freeform 143"/>
              <p:cNvSpPr>
                <a:spLocks/>
              </p:cNvSpPr>
              <p:nvPr/>
            </p:nvSpPr>
            <p:spPr bwMode="auto">
              <a:xfrm>
                <a:off x="3671" y="2652"/>
                <a:ext cx="45" cy="18"/>
              </a:xfrm>
              <a:custGeom>
                <a:avLst/>
                <a:gdLst>
                  <a:gd name="T0" fmla="*/ 0 w 90"/>
                  <a:gd name="T1" fmla="*/ 0 h 37"/>
                  <a:gd name="T2" fmla="*/ 1 w 90"/>
                  <a:gd name="T3" fmla="*/ 0 h 37"/>
                  <a:gd name="T4" fmla="*/ 1 w 90"/>
                  <a:gd name="T5" fmla="*/ 0 h 37"/>
                  <a:gd name="T6" fmla="*/ 1 w 90"/>
                  <a:gd name="T7" fmla="*/ 0 h 37"/>
                  <a:gd name="T8" fmla="*/ 0 w 90"/>
                  <a:gd name="T9" fmla="*/ 0 h 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0"/>
                  <a:gd name="T16" fmla="*/ 0 h 37"/>
                  <a:gd name="T17" fmla="*/ 90 w 90"/>
                  <a:gd name="T18" fmla="*/ 37 h 3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0" h="37">
                    <a:moveTo>
                      <a:pt x="0" y="4"/>
                    </a:moveTo>
                    <a:lnTo>
                      <a:pt x="88" y="37"/>
                    </a:lnTo>
                    <a:lnTo>
                      <a:pt x="90" y="33"/>
                    </a:lnTo>
                    <a:lnTo>
                      <a:pt x="2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54" name="Line 144"/>
              <p:cNvSpPr>
                <a:spLocks noChangeShapeType="1"/>
              </p:cNvSpPr>
              <p:nvPr/>
            </p:nvSpPr>
            <p:spPr bwMode="auto">
              <a:xfrm>
                <a:off x="3672" y="2656"/>
                <a:ext cx="41" cy="1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55" name="Line 145"/>
              <p:cNvSpPr>
                <a:spLocks noChangeShapeType="1"/>
              </p:cNvSpPr>
              <p:nvPr/>
            </p:nvSpPr>
            <p:spPr bwMode="auto">
              <a:xfrm flipH="1">
                <a:off x="3681" y="2701"/>
                <a:ext cx="3" cy="14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56" name="Line 146"/>
              <p:cNvSpPr>
                <a:spLocks noChangeShapeType="1"/>
              </p:cNvSpPr>
              <p:nvPr/>
            </p:nvSpPr>
            <p:spPr bwMode="auto">
              <a:xfrm flipH="1">
                <a:off x="3684" y="2702"/>
                <a:ext cx="3" cy="14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57" name="Line 147"/>
              <p:cNvSpPr>
                <a:spLocks noChangeShapeType="1"/>
              </p:cNvSpPr>
              <p:nvPr/>
            </p:nvSpPr>
            <p:spPr bwMode="auto">
              <a:xfrm>
                <a:off x="3683" y="2700"/>
                <a:ext cx="13" cy="6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58" name="Line 148"/>
              <p:cNvSpPr>
                <a:spLocks noChangeShapeType="1"/>
              </p:cNvSpPr>
              <p:nvPr/>
            </p:nvSpPr>
            <p:spPr bwMode="auto">
              <a:xfrm flipH="1">
                <a:off x="3689" y="2705"/>
                <a:ext cx="5" cy="14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59" name="Line 149"/>
              <p:cNvSpPr>
                <a:spLocks noChangeShapeType="1"/>
              </p:cNvSpPr>
              <p:nvPr/>
            </p:nvSpPr>
            <p:spPr bwMode="auto">
              <a:xfrm flipH="1">
                <a:off x="3686" y="2704"/>
                <a:ext cx="4" cy="13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60" name="Line 150"/>
              <p:cNvSpPr>
                <a:spLocks noChangeShapeType="1"/>
              </p:cNvSpPr>
              <p:nvPr/>
            </p:nvSpPr>
            <p:spPr bwMode="auto">
              <a:xfrm>
                <a:off x="3666" y="2679"/>
                <a:ext cx="14" cy="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61" name="Line 151"/>
              <p:cNvSpPr>
                <a:spLocks noChangeShapeType="1"/>
              </p:cNvSpPr>
              <p:nvPr/>
            </p:nvSpPr>
            <p:spPr bwMode="auto">
              <a:xfrm>
                <a:off x="3665" y="2681"/>
                <a:ext cx="13" cy="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62" name="Line 152"/>
              <p:cNvSpPr>
                <a:spLocks noChangeShapeType="1"/>
              </p:cNvSpPr>
              <p:nvPr/>
            </p:nvSpPr>
            <p:spPr bwMode="auto">
              <a:xfrm>
                <a:off x="3665" y="2684"/>
                <a:ext cx="9" cy="3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63" name="Line 153"/>
              <p:cNvSpPr>
                <a:spLocks noChangeShapeType="1"/>
              </p:cNvSpPr>
              <p:nvPr/>
            </p:nvSpPr>
            <p:spPr bwMode="auto">
              <a:xfrm>
                <a:off x="3664" y="2686"/>
                <a:ext cx="14" cy="4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64" name="Line 154"/>
              <p:cNvSpPr>
                <a:spLocks noChangeShapeType="1"/>
              </p:cNvSpPr>
              <p:nvPr/>
            </p:nvSpPr>
            <p:spPr bwMode="auto">
              <a:xfrm>
                <a:off x="3670" y="2670"/>
                <a:ext cx="7" cy="2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65" name="Line 155"/>
              <p:cNvSpPr>
                <a:spLocks noChangeShapeType="1"/>
              </p:cNvSpPr>
              <p:nvPr/>
            </p:nvSpPr>
            <p:spPr bwMode="auto">
              <a:xfrm>
                <a:off x="3669" y="2672"/>
                <a:ext cx="14" cy="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66" name="Line 156"/>
              <p:cNvSpPr>
                <a:spLocks noChangeShapeType="1"/>
              </p:cNvSpPr>
              <p:nvPr/>
            </p:nvSpPr>
            <p:spPr bwMode="auto">
              <a:xfrm>
                <a:off x="3668" y="2674"/>
                <a:ext cx="14" cy="6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67" name="Line 157"/>
              <p:cNvSpPr>
                <a:spLocks noChangeShapeType="1"/>
              </p:cNvSpPr>
              <p:nvPr/>
            </p:nvSpPr>
            <p:spPr bwMode="auto">
              <a:xfrm>
                <a:off x="3667" y="2677"/>
                <a:ext cx="14" cy="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68" name="Line 158"/>
              <p:cNvSpPr>
                <a:spLocks noChangeShapeType="1"/>
              </p:cNvSpPr>
              <p:nvPr/>
            </p:nvSpPr>
            <p:spPr bwMode="auto">
              <a:xfrm>
                <a:off x="3672" y="2664"/>
                <a:ext cx="14" cy="4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69" name="Line 159"/>
              <p:cNvSpPr>
                <a:spLocks noChangeShapeType="1"/>
              </p:cNvSpPr>
              <p:nvPr/>
            </p:nvSpPr>
            <p:spPr bwMode="auto">
              <a:xfrm>
                <a:off x="3671" y="2665"/>
                <a:ext cx="14" cy="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70" name="Line 160"/>
              <p:cNvSpPr>
                <a:spLocks noChangeShapeType="1"/>
              </p:cNvSpPr>
              <p:nvPr/>
            </p:nvSpPr>
            <p:spPr bwMode="auto">
              <a:xfrm>
                <a:off x="3670" y="2667"/>
                <a:ext cx="13" cy="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71" name="Freeform 161"/>
              <p:cNvSpPr>
                <a:spLocks/>
              </p:cNvSpPr>
              <p:nvPr/>
            </p:nvSpPr>
            <p:spPr bwMode="auto">
              <a:xfrm>
                <a:off x="3704" y="2674"/>
                <a:ext cx="3" cy="4"/>
              </a:xfrm>
              <a:custGeom>
                <a:avLst/>
                <a:gdLst>
                  <a:gd name="T0" fmla="*/ 0 w 6"/>
                  <a:gd name="T1" fmla="*/ 1 h 8"/>
                  <a:gd name="T2" fmla="*/ 1 w 6"/>
                  <a:gd name="T3" fmla="*/ 1 h 8"/>
                  <a:gd name="T4" fmla="*/ 1 w 6"/>
                  <a:gd name="T5" fmla="*/ 1 h 8"/>
                  <a:gd name="T6" fmla="*/ 1 w 6"/>
                  <a:gd name="T7" fmla="*/ 1 h 8"/>
                  <a:gd name="T8" fmla="*/ 1 w 6"/>
                  <a:gd name="T9" fmla="*/ 0 h 8"/>
                  <a:gd name="T10" fmla="*/ 0 w 6"/>
                  <a:gd name="T11" fmla="*/ 1 h 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"/>
                  <a:gd name="T19" fmla="*/ 0 h 8"/>
                  <a:gd name="T20" fmla="*/ 6 w 6"/>
                  <a:gd name="T21" fmla="*/ 8 h 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" h="8">
                    <a:moveTo>
                      <a:pt x="0" y="8"/>
                    </a:moveTo>
                    <a:lnTo>
                      <a:pt x="2" y="8"/>
                    </a:lnTo>
                    <a:lnTo>
                      <a:pt x="4" y="4"/>
                    </a:lnTo>
                    <a:lnTo>
                      <a:pt x="6" y="2"/>
                    </a:lnTo>
                    <a:lnTo>
                      <a:pt x="4" y="0"/>
                    </a:lnTo>
                    <a:lnTo>
                      <a:pt x="0" y="4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72" name="Freeform 162"/>
              <p:cNvSpPr>
                <a:spLocks/>
              </p:cNvSpPr>
              <p:nvPr/>
            </p:nvSpPr>
            <p:spPr bwMode="auto">
              <a:xfrm>
                <a:off x="3700" y="2674"/>
                <a:ext cx="3" cy="3"/>
              </a:xfrm>
              <a:custGeom>
                <a:avLst/>
                <a:gdLst>
                  <a:gd name="T0" fmla="*/ 1 w 5"/>
                  <a:gd name="T1" fmla="*/ 1 h 6"/>
                  <a:gd name="T2" fmla="*/ 0 w 5"/>
                  <a:gd name="T3" fmla="*/ 1 h 6"/>
                  <a:gd name="T4" fmla="*/ 1 w 5"/>
                  <a:gd name="T5" fmla="*/ 1 h 6"/>
                  <a:gd name="T6" fmla="*/ 1 w 5"/>
                  <a:gd name="T7" fmla="*/ 1 h 6"/>
                  <a:gd name="T8" fmla="*/ 1 w 5"/>
                  <a:gd name="T9" fmla="*/ 0 h 6"/>
                  <a:gd name="T10" fmla="*/ 1 w 5"/>
                  <a:gd name="T11" fmla="*/ 0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"/>
                  <a:gd name="T19" fmla="*/ 0 h 6"/>
                  <a:gd name="T20" fmla="*/ 5 w 5"/>
                  <a:gd name="T21" fmla="*/ 6 h 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" h="6">
                    <a:moveTo>
                      <a:pt x="3" y="6"/>
                    </a:moveTo>
                    <a:lnTo>
                      <a:pt x="0" y="6"/>
                    </a:lnTo>
                    <a:lnTo>
                      <a:pt x="2" y="4"/>
                    </a:lnTo>
                    <a:lnTo>
                      <a:pt x="5" y="2"/>
                    </a:lnTo>
                    <a:lnTo>
                      <a:pt x="5" y="0"/>
                    </a:lnTo>
                    <a:lnTo>
                      <a:pt x="3" y="0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73" name="Freeform 163"/>
              <p:cNvSpPr>
                <a:spLocks/>
              </p:cNvSpPr>
              <p:nvPr/>
            </p:nvSpPr>
            <p:spPr bwMode="auto">
              <a:xfrm>
                <a:off x="3693" y="2672"/>
                <a:ext cx="6" cy="4"/>
              </a:xfrm>
              <a:custGeom>
                <a:avLst/>
                <a:gdLst>
                  <a:gd name="T0" fmla="*/ 1 w 12"/>
                  <a:gd name="T1" fmla="*/ 1 h 8"/>
                  <a:gd name="T2" fmla="*/ 1 w 12"/>
                  <a:gd name="T3" fmla="*/ 1 h 8"/>
                  <a:gd name="T4" fmla="*/ 1 w 12"/>
                  <a:gd name="T5" fmla="*/ 1 h 8"/>
                  <a:gd name="T6" fmla="*/ 1 w 12"/>
                  <a:gd name="T7" fmla="*/ 1 h 8"/>
                  <a:gd name="T8" fmla="*/ 1 w 12"/>
                  <a:gd name="T9" fmla="*/ 1 h 8"/>
                  <a:gd name="T10" fmla="*/ 0 w 12"/>
                  <a:gd name="T11" fmla="*/ 1 h 8"/>
                  <a:gd name="T12" fmla="*/ 0 w 12"/>
                  <a:gd name="T13" fmla="*/ 1 h 8"/>
                  <a:gd name="T14" fmla="*/ 1 w 12"/>
                  <a:gd name="T15" fmla="*/ 1 h 8"/>
                  <a:gd name="T16" fmla="*/ 1 w 12"/>
                  <a:gd name="T17" fmla="*/ 1 h 8"/>
                  <a:gd name="T18" fmla="*/ 1 w 12"/>
                  <a:gd name="T19" fmla="*/ 1 h 8"/>
                  <a:gd name="T20" fmla="*/ 1 w 12"/>
                  <a:gd name="T21" fmla="*/ 1 h 8"/>
                  <a:gd name="T22" fmla="*/ 1 w 12"/>
                  <a:gd name="T23" fmla="*/ 1 h 8"/>
                  <a:gd name="T24" fmla="*/ 1 w 12"/>
                  <a:gd name="T25" fmla="*/ 1 h 8"/>
                  <a:gd name="T26" fmla="*/ 1 w 12"/>
                  <a:gd name="T27" fmla="*/ 1 h 8"/>
                  <a:gd name="T28" fmla="*/ 1 w 12"/>
                  <a:gd name="T29" fmla="*/ 1 h 8"/>
                  <a:gd name="T30" fmla="*/ 1 w 12"/>
                  <a:gd name="T31" fmla="*/ 0 h 8"/>
                  <a:gd name="T32" fmla="*/ 1 w 12"/>
                  <a:gd name="T33" fmla="*/ 0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2"/>
                  <a:gd name="T52" fmla="*/ 0 h 8"/>
                  <a:gd name="T53" fmla="*/ 12 w 12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2" h="8">
                    <a:moveTo>
                      <a:pt x="10" y="6"/>
                    </a:moveTo>
                    <a:lnTo>
                      <a:pt x="10" y="6"/>
                    </a:lnTo>
                    <a:lnTo>
                      <a:pt x="8" y="6"/>
                    </a:lnTo>
                    <a:lnTo>
                      <a:pt x="6" y="8"/>
                    </a:lnTo>
                    <a:lnTo>
                      <a:pt x="2" y="8"/>
                    </a:lnTo>
                    <a:lnTo>
                      <a:pt x="0" y="8"/>
                    </a:lnTo>
                    <a:lnTo>
                      <a:pt x="2" y="6"/>
                    </a:lnTo>
                    <a:lnTo>
                      <a:pt x="4" y="4"/>
                    </a:lnTo>
                    <a:lnTo>
                      <a:pt x="8" y="4"/>
                    </a:lnTo>
                    <a:lnTo>
                      <a:pt x="10" y="2"/>
                    </a:lnTo>
                    <a:lnTo>
                      <a:pt x="12" y="2"/>
                    </a:lnTo>
                    <a:lnTo>
                      <a:pt x="10" y="2"/>
                    </a:lnTo>
                    <a:lnTo>
                      <a:pt x="8" y="2"/>
                    </a:lnTo>
                    <a:lnTo>
                      <a:pt x="6" y="2"/>
                    </a:lnTo>
                    <a:lnTo>
                      <a:pt x="6" y="0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74" name="Line 164"/>
              <p:cNvSpPr>
                <a:spLocks noChangeShapeType="1"/>
              </p:cNvSpPr>
              <p:nvPr/>
            </p:nvSpPr>
            <p:spPr bwMode="auto">
              <a:xfrm flipV="1">
                <a:off x="3694" y="2671"/>
                <a:ext cx="1" cy="3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75" name="Line 165"/>
              <p:cNvSpPr>
                <a:spLocks noChangeShapeType="1"/>
              </p:cNvSpPr>
              <p:nvPr/>
            </p:nvSpPr>
            <p:spPr bwMode="auto">
              <a:xfrm flipV="1">
                <a:off x="3699" y="2673"/>
                <a:ext cx="1" cy="3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76" name="Freeform 166"/>
              <p:cNvSpPr>
                <a:spLocks/>
              </p:cNvSpPr>
              <p:nvPr/>
            </p:nvSpPr>
            <p:spPr bwMode="auto">
              <a:xfrm>
                <a:off x="3691" y="2677"/>
                <a:ext cx="3" cy="3"/>
              </a:xfrm>
              <a:custGeom>
                <a:avLst/>
                <a:gdLst>
                  <a:gd name="T0" fmla="*/ 1 w 6"/>
                  <a:gd name="T1" fmla="*/ 0 h 6"/>
                  <a:gd name="T2" fmla="*/ 1 w 6"/>
                  <a:gd name="T3" fmla="*/ 0 h 6"/>
                  <a:gd name="T4" fmla="*/ 0 w 6"/>
                  <a:gd name="T5" fmla="*/ 1 h 6"/>
                  <a:gd name="T6" fmla="*/ 0 w 6"/>
                  <a:gd name="T7" fmla="*/ 1 h 6"/>
                  <a:gd name="T8" fmla="*/ 0 w 6"/>
                  <a:gd name="T9" fmla="*/ 1 h 6"/>
                  <a:gd name="T10" fmla="*/ 1 w 6"/>
                  <a:gd name="T11" fmla="*/ 1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"/>
                  <a:gd name="T19" fmla="*/ 0 h 6"/>
                  <a:gd name="T20" fmla="*/ 6 w 6"/>
                  <a:gd name="T21" fmla="*/ 6 h 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" h="6">
                    <a:moveTo>
                      <a:pt x="4" y="0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6" y="4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77" name="Freeform 167"/>
              <p:cNvSpPr>
                <a:spLocks/>
              </p:cNvSpPr>
              <p:nvPr/>
            </p:nvSpPr>
            <p:spPr bwMode="auto">
              <a:xfrm>
                <a:off x="3694" y="2678"/>
                <a:ext cx="3" cy="3"/>
              </a:xfrm>
              <a:custGeom>
                <a:avLst/>
                <a:gdLst>
                  <a:gd name="T0" fmla="*/ 1 w 6"/>
                  <a:gd name="T1" fmla="*/ 0 h 6"/>
                  <a:gd name="T2" fmla="*/ 1 w 6"/>
                  <a:gd name="T3" fmla="*/ 0 h 6"/>
                  <a:gd name="T4" fmla="*/ 1 w 6"/>
                  <a:gd name="T5" fmla="*/ 1 h 6"/>
                  <a:gd name="T6" fmla="*/ 1 w 6"/>
                  <a:gd name="T7" fmla="*/ 1 h 6"/>
                  <a:gd name="T8" fmla="*/ 0 w 6"/>
                  <a:gd name="T9" fmla="*/ 1 h 6"/>
                  <a:gd name="T10" fmla="*/ 1 w 6"/>
                  <a:gd name="T11" fmla="*/ 1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"/>
                  <a:gd name="T19" fmla="*/ 0 h 6"/>
                  <a:gd name="T20" fmla="*/ 6 w 6"/>
                  <a:gd name="T21" fmla="*/ 6 h 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" h="6">
                    <a:moveTo>
                      <a:pt x="4" y="0"/>
                    </a:moveTo>
                    <a:lnTo>
                      <a:pt x="6" y="0"/>
                    </a:lnTo>
                    <a:lnTo>
                      <a:pt x="4" y="2"/>
                    </a:lnTo>
                    <a:lnTo>
                      <a:pt x="2" y="4"/>
                    </a:lnTo>
                    <a:lnTo>
                      <a:pt x="0" y="4"/>
                    </a:lnTo>
                    <a:lnTo>
                      <a:pt x="4" y="6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78" name="Freeform 168"/>
              <p:cNvSpPr>
                <a:spLocks/>
              </p:cNvSpPr>
              <p:nvPr/>
            </p:nvSpPr>
            <p:spPr bwMode="auto">
              <a:xfrm>
                <a:off x="3699" y="2679"/>
                <a:ext cx="5" cy="4"/>
              </a:xfrm>
              <a:custGeom>
                <a:avLst/>
                <a:gdLst>
                  <a:gd name="T0" fmla="*/ 0 w 9"/>
                  <a:gd name="T1" fmla="*/ 1 h 7"/>
                  <a:gd name="T2" fmla="*/ 1 w 9"/>
                  <a:gd name="T3" fmla="*/ 1 h 7"/>
                  <a:gd name="T4" fmla="*/ 1 w 9"/>
                  <a:gd name="T5" fmla="*/ 0 h 7"/>
                  <a:gd name="T6" fmla="*/ 1 w 9"/>
                  <a:gd name="T7" fmla="*/ 0 h 7"/>
                  <a:gd name="T8" fmla="*/ 1 w 9"/>
                  <a:gd name="T9" fmla="*/ 0 h 7"/>
                  <a:gd name="T10" fmla="*/ 1 w 9"/>
                  <a:gd name="T11" fmla="*/ 0 h 7"/>
                  <a:gd name="T12" fmla="*/ 1 w 9"/>
                  <a:gd name="T13" fmla="*/ 0 h 7"/>
                  <a:gd name="T14" fmla="*/ 1 w 9"/>
                  <a:gd name="T15" fmla="*/ 1 h 7"/>
                  <a:gd name="T16" fmla="*/ 1 w 9"/>
                  <a:gd name="T17" fmla="*/ 1 h 7"/>
                  <a:gd name="T18" fmla="*/ 1 w 9"/>
                  <a:gd name="T19" fmla="*/ 1 h 7"/>
                  <a:gd name="T20" fmla="*/ 0 w 9"/>
                  <a:gd name="T21" fmla="*/ 1 h 7"/>
                  <a:gd name="T22" fmla="*/ 0 w 9"/>
                  <a:gd name="T23" fmla="*/ 1 h 7"/>
                  <a:gd name="T24" fmla="*/ 0 w 9"/>
                  <a:gd name="T25" fmla="*/ 1 h 7"/>
                  <a:gd name="T26" fmla="*/ 1 w 9"/>
                  <a:gd name="T27" fmla="*/ 1 h 7"/>
                  <a:gd name="T28" fmla="*/ 1 w 9"/>
                  <a:gd name="T29" fmla="*/ 1 h 7"/>
                  <a:gd name="T30" fmla="*/ 1 w 9"/>
                  <a:gd name="T31" fmla="*/ 1 h 7"/>
                  <a:gd name="T32" fmla="*/ 1 w 9"/>
                  <a:gd name="T33" fmla="*/ 1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9"/>
                  <a:gd name="T52" fmla="*/ 0 h 7"/>
                  <a:gd name="T53" fmla="*/ 9 w 9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9" h="7">
                    <a:moveTo>
                      <a:pt x="0" y="2"/>
                    </a:moveTo>
                    <a:lnTo>
                      <a:pt x="2" y="2"/>
                    </a:lnTo>
                    <a:lnTo>
                      <a:pt x="4" y="0"/>
                    </a:lnTo>
                    <a:lnTo>
                      <a:pt x="5" y="0"/>
                    </a:lnTo>
                    <a:lnTo>
                      <a:pt x="7" y="0"/>
                    </a:lnTo>
                    <a:lnTo>
                      <a:pt x="9" y="0"/>
                    </a:lnTo>
                    <a:lnTo>
                      <a:pt x="7" y="2"/>
                    </a:lnTo>
                    <a:lnTo>
                      <a:pt x="5" y="2"/>
                    </a:lnTo>
                    <a:lnTo>
                      <a:pt x="4" y="4"/>
                    </a:lnTo>
                    <a:lnTo>
                      <a:pt x="0" y="6"/>
                    </a:lnTo>
                    <a:lnTo>
                      <a:pt x="2" y="6"/>
                    </a:lnTo>
                    <a:lnTo>
                      <a:pt x="4" y="6"/>
                    </a:lnTo>
                    <a:lnTo>
                      <a:pt x="5" y="7"/>
                    </a:lnTo>
                    <a:lnTo>
                      <a:pt x="4" y="7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79" name="Line 169"/>
              <p:cNvSpPr>
                <a:spLocks noChangeShapeType="1"/>
              </p:cNvSpPr>
              <p:nvPr/>
            </p:nvSpPr>
            <p:spPr bwMode="auto">
              <a:xfrm flipH="1">
                <a:off x="3702" y="2681"/>
                <a:ext cx="1" cy="2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80" name="Line 170"/>
              <p:cNvSpPr>
                <a:spLocks noChangeShapeType="1"/>
              </p:cNvSpPr>
              <p:nvPr/>
            </p:nvSpPr>
            <p:spPr bwMode="auto">
              <a:xfrm flipH="1">
                <a:off x="3697" y="2679"/>
                <a:ext cx="1" cy="2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81" name="Freeform 171"/>
              <p:cNvSpPr>
                <a:spLocks/>
              </p:cNvSpPr>
              <p:nvPr/>
            </p:nvSpPr>
            <p:spPr bwMode="auto">
              <a:xfrm>
                <a:off x="3700" y="2685"/>
                <a:ext cx="3" cy="3"/>
              </a:xfrm>
              <a:custGeom>
                <a:avLst/>
                <a:gdLst>
                  <a:gd name="T0" fmla="*/ 0 w 5"/>
                  <a:gd name="T1" fmla="*/ 0 h 8"/>
                  <a:gd name="T2" fmla="*/ 1 w 5"/>
                  <a:gd name="T3" fmla="*/ 0 h 8"/>
                  <a:gd name="T4" fmla="*/ 1 w 5"/>
                  <a:gd name="T5" fmla="*/ 0 h 8"/>
                  <a:gd name="T6" fmla="*/ 1 w 5"/>
                  <a:gd name="T7" fmla="*/ 0 h 8"/>
                  <a:gd name="T8" fmla="*/ 1 w 5"/>
                  <a:gd name="T9" fmla="*/ 0 h 8"/>
                  <a:gd name="T10" fmla="*/ 0 w 5"/>
                  <a:gd name="T11" fmla="*/ 0 h 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"/>
                  <a:gd name="T19" fmla="*/ 0 h 8"/>
                  <a:gd name="T20" fmla="*/ 5 w 5"/>
                  <a:gd name="T21" fmla="*/ 8 h 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" h="8">
                    <a:moveTo>
                      <a:pt x="0" y="8"/>
                    </a:moveTo>
                    <a:lnTo>
                      <a:pt x="2" y="6"/>
                    </a:lnTo>
                    <a:lnTo>
                      <a:pt x="3" y="4"/>
                    </a:lnTo>
                    <a:lnTo>
                      <a:pt x="5" y="2"/>
                    </a:lnTo>
                    <a:lnTo>
                      <a:pt x="5" y="0"/>
                    </a:lnTo>
                    <a:lnTo>
                      <a:pt x="0" y="2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82" name="Freeform 172"/>
              <p:cNvSpPr>
                <a:spLocks/>
              </p:cNvSpPr>
              <p:nvPr/>
            </p:nvSpPr>
            <p:spPr bwMode="auto">
              <a:xfrm>
                <a:off x="3696" y="2685"/>
                <a:ext cx="4" cy="3"/>
              </a:xfrm>
              <a:custGeom>
                <a:avLst/>
                <a:gdLst>
                  <a:gd name="T0" fmla="*/ 1 w 8"/>
                  <a:gd name="T1" fmla="*/ 1 h 6"/>
                  <a:gd name="T2" fmla="*/ 0 w 8"/>
                  <a:gd name="T3" fmla="*/ 1 h 6"/>
                  <a:gd name="T4" fmla="*/ 1 w 8"/>
                  <a:gd name="T5" fmla="*/ 1 h 6"/>
                  <a:gd name="T6" fmla="*/ 1 w 8"/>
                  <a:gd name="T7" fmla="*/ 1 h 6"/>
                  <a:gd name="T8" fmla="*/ 1 w 8"/>
                  <a:gd name="T9" fmla="*/ 0 h 6"/>
                  <a:gd name="T10" fmla="*/ 1 w 8"/>
                  <a:gd name="T11" fmla="*/ 0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"/>
                  <a:gd name="T19" fmla="*/ 0 h 6"/>
                  <a:gd name="T20" fmla="*/ 8 w 8"/>
                  <a:gd name="T21" fmla="*/ 6 h 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" h="6">
                    <a:moveTo>
                      <a:pt x="4" y="6"/>
                    </a:moveTo>
                    <a:lnTo>
                      <a:pt x="0" y="4"/>
                    </a:lnTo>
                    <a:lnTo>
                      <a:pt x="2" y="4"/>
                    </a:lnTo>
                    <a:lnTo>
                      <a:pt x="6" y="2"/>
                    </a:lnTo>
                    <a:lnTo>
                      <a:pt x="8" y="0"/>
                    </a:lnTo>
                    <a:lnTo>
                      <a:pt x="4" y="0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83" name="Freeform 173"/>
              <p:cNvSpPr>
                <a:spLocks/>
              </p:cNvSpPr>
              <p:nvPr/>
            </p:nvSpPr>
            <p:spPr bwMode="auto">
              <a:xfrm>
                <a:off x="3689" y="2683"/>
                <a:ext cx="6" cy="4"/>
              </a:xfrm>
              <a:custGeom>
                <a:avLst/>
                <a:gdLst>
                  <a:gd name="T0" fmla="*/ 1 w 11"/>
                  <a:gd name="T1" fmla="*/ 1 h 8"/>
                  <a:gd name="T2" fmla="*/ 1 w 11"/>
                  <a:gd name="T3" fmla="*/ 1 h 8"/>
                  <a:gd name="T4" fmla="*/ 1 w 11"/>
                  <a:gd name="T5" fmla="*/ 1 h 8"/>
                  <a:gd name="T6" fmla="*/ 1 w 11"/>
                  <a:gd name="T7" fmla="*/ 1 h 8"/>
                  <a:gd name="T8" fmla="*/ 1 w 11"/>
                  <a:gd name="T9" fmla="*/ 1 h 8"/>
                  <a:gd name="T10" fmla="*/ 0 w 11"/>
                  <a:gd name="T11" fmla="*/ 1 h 8"/>
                  <a:gd name="T12" fmla="*/ 0 w 11"/>
                  <a:gd name="T13" fmla="*/ 1 h 8"/>
                  <a:gd name="T14" fmla="*/ 1 w 11"/>
                  <a:gd name="T15" fmla="*/ 1 h 8"/>
                  <a:gd name="T16" fmla="*/ 1 w 11"/>
                  <a:gd name="T17" fmla="*/ 1 h 8"/>
                  <a:gd name="T18" fmla="*/ 1 w 11"/>
                  <a:gd name="T19" fmla="*/ 1 h 8"/>
                  <a:gd name="T20" fmla="*/ 1 w 11"/>
                  <a:gd name="T21" fmla="*/ 1 h 8"/>
                  <a:gd name="T22" fmla="*/ 1 w 11"/>
                  <a:gd name="T23" fmla="*/ 0 h 8"/>
                  <a:gd name="T24" fmla="*/ 1 w 11"/>
                  <a:gd name="T25" fmla="*/ 0 h 8"/>
                  <a:gd name="T26" fmla="*/ 1 w 11"/>
                  <a:gd name="T27" fmla="*/ 0 h 8"/>
                  <a:gd name="T28" fmla="*/ 1 w 11"/>
                  <a:gd name="T29" fmla="*/ 0 h 8"/>
                  <a:gd name="T30" fmla="*/ 1 w 11"/>
                  <a:gd name="T31" fmla="*/ 0 h 8"/>
                  <a:gd name="T32" fmla="*/ 1 w 11"/>
                  <a:gd name="T33" fmla="*/ 0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1"/>
                  <a:gd name="T52" fmla="*/ 0 h 8"/>
                  <a:gd name="T53" fmla="*/ 11 w 11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1" h="8">
                    <a:moveTo>
                      <a:pt x="9" y="6"/>
                    </a:moveTo>
                    <a:lnTo>
                      <a:pt x="9" y="6"/>
                    </a:lnTo>
                    <a:lnTo>
                      <a:pt x="7" y="6"/>
                    </a:lnTo>
                    <a:lnTo>
                      <a:pt x="5" y="8"/>
                    </a:lnTo>
                    <a:lnTo>
                      <a:pt x="3" y="8"/>
                    </a:lnTo>
                    <a:lnTo>
                      <a:pt x="0" y="8"/>
                    </a:lnTo>
                    <a:lnTo>
                      <a:pt x="1" y="6"/>
                    </a:lnTo>
                    <a:lnTo>
                      <a:pt x="5" y="4"/>
                    </a:lnTo>
                    <a:lnTo>
                      <a:pt x="7" y="4"/>
                    </a:lnTo>
                    <a:lnTo>
                      <a:pt x="9" y="2"/>
                    </a:lnTo>
                    <a:lnTo>
                      <a:pt x="11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7" y="0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84" name="Line 174"/>
              <p:cNvSpPr>
                <a:spLocks noChangeShapeType="1"/>
              </p:cNvSpPr>
              <p:nvPr/>
            </p:nvSpPr>
            <p:spPr bwMode="auto">
              <a:xfrm flipV="1">
                <a:off x="3691" y="2682"/>
                <a:ext cx="1" cy="3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85" name="Line 175"/>
              <p:cNvSpPr>
                <a:spLocks noChangeShapeType="1"/>
              </p:cNvSpPr>
              <p:nvPr/>
            </p:nvSpPr>
            <p:spPr bwMode="auto">
              <a:xfrm flipV="1">
                <a:off x="3695" y="2684"/>
                <a:ext cx="1" cy="3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86" name="Freeform 176"/>
              <p:cNvSpPr>
                <a:spLocks/>
              </p:cNvSpPr>
              <p:nvPr/>
            </p:nvSpPr>
            <p:spPr bwMode="auto">
              <a:xfrm>
                <a:off x="3687" y="2688"/>
                <a:ext cx="3" cy="2"/>
              </a:xfrm>
              <a:custGeom>
                <a:avLst/>
                <a:gdLst>
                  <a:gd name="T0" fmla="*/ 1 w 5"/>
                  <a:gd name="T1" fmla="*/ 0 h 6"/>
                  <a:gd name="T2" fmla="*/ 1 w 5"/>
                  <a:gd name="T3" fmla="*/ 0 h 6"/>
                  <a:gd name="T4" fmla="*/ 1 w 5"/>
                  <a:gd name="T5" fmla="*/ 0 h 6"/>
                  <a:gd name="T6" fmla="*/ 0 w 5"/>
                  <a:gd name="T7" fmla="*/ 0 h 6"/>
                  <a:gd name="T8" fmla="*/ 1 w 5"/>
                  <a:gd name="T9" fmla="*/ 0 h 6"/>
                  <a:gd name="T10" fmla="*/ 1 w 5"/>
                  <a:gd name="T11" fmla="*/ 0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"/>
                  <a:gd name="T19" fmla="*/ 0 h 6"/>
                  <a:gd name="T20" fmla="*/ 5 w 5"/>
                  <a:gd name="T21" fmla="*/ 6 h 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" h="6">
                    <a:moveTo>
                      <a:pt x="5" y="0"/>
                    </a:moveTo>
                    <a:lnTo>
                      <a:pt x="4" y="0"/>
                    </a:lnTo>
                    <a:lnTo>
                      <a:pt x="2" y="4"/>
                    </a:lnTo>
                    <a:lnTo>
                      <a:pt x="0" y="6"/>
                    </a:lnTo>
                    <a:lnTo>
                      <a:pt x="2" y="6"/>
                    </a:lnTo>
                    <a:lnTo>
                      <a:pt x="5" y="4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87" name="Freeform 177"/>
              <p:cNvSpPr>
                <a:spLocks/>
              </p:cNvSpPr>
              <p:nvPr/>
            </p:nvSpPr>
            <p:spPr bwMode="auto">
              <a:xfrm>
                <a:off x="3691" y="2688"/>
                <a:ext cx="3" cy="3"/>
              </a:xfrm>
              <a:custGeom>
                <a:avLst/>
                <a:gdLst>
                  <a:gd name="T0" fmla="*/ 1 w 6"/>
                  <a:gd name="T1" fmla="*/ 0 h 6"/>
                  <a:gd name="T2" fmla="*/ 1 w 6"/>
                  <a:gd name="T3" fmla="*/ 0 h 6"/>
                  <a:gd name="T4" fmla="*/ 1 w 6"/>
                  <a:gd name="T5" fmla="*/ 1 h 6"/>
                  <a:gd name="T6" fmla="*/ 0 w 6"/>
                  <a:gd name="T7" fmla="*/ 1 h 6"/>
                  <a:gd name="T8" fmla="*/ 0 w 6"/>
                  <a:gd name="T9" fmla="*/ 1 h 6"/>
                  <a:gd name="T10" fmla="*/ 1 w 6"/>
                  <a:gd name="T11" fmla="*/ 1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"/>
                  <a:gd name="T19" fmla="*/ 0 h 6"/>
                  <a:gd name="T20" fmla="*/ 6 w 6"/>
                  <a:gd name="T21" fmla="*/ 6 h 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" h="6">
                    <a:moveTo>
                      <a:pt x="2" y="0"/>
                    </a:moveTo>
                    <a:lnTo>
                      <a:pt x="6" y="0"/>
                    </a:lnTo>
                    <a:lnTo>
                      <a:pt x="4" y="2"/>
                    </a:lnTo>
                    <a:lnTo>
                      <a:pt x="0" y="4"/>
                    </a:lnTo>
                    <a:lnTo>
                      <a:pt x="2" y="6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88" name="Freeform 178"/>
              <p:cNvSpPr>
                <a:spLocks/>
              </p:cNvSpPr>
              <p:nvPr/>
            </p:nvSpPr>
            <p:spPr bwMode="auto">
              <a:xfrm>
                <a:off x="3695" y="2689"/>
                <a:ext cx="6" cy="4"/>
              </a:xfrm>
              <a:custGeom>
                <a:avLst/>
                <a:gdLst>
                  <a:gd name="T0" fmla="*/ 1 w 12"/>
                  <a:gd name="T1" fmla="*/ 1 h 8"/>
                  <a:gd name="T2" fmla="*/ 1 w 12"/>
                  <a:gd name="T3" fmla="*/ 1 h 8"/>
                  <a:gd name="T4" fmla="*/ 1 w 12"/>
                  <a:gd name="T5" fmla="*/ 0 h 8"/>
                  <a:gd name="T6" fmla="*/ 1 w 12"/>
                  <a:gd name="T7" fmla="*/ 0 h 8"/>
                  <a:gd name="T8" fmla="*/ 1 w 12"/>
                  <a:gd name="T9" fmla="*/ 0 h 8"/>
                  <a:gd name="T10" fmla="*/ 1 w 12"/>
                  <a:gd name="T11" fmla="*/ 0 h 8"/>
                  <a:gd name="T12" fmla="*/ 1 w 12"/>
                  <a:gd name="T13" fmla="*/ 0 h 8"/>
                  <a:gd name="T14" fmla="*/ 1 w 12"/>
                  <a:gd name="T15" fmla="*/ 1 h 8"/>
                  <a:gd name="T16" fmla="*/ 1 w 12"/>
                  <a:gd name="T17" fmla="*/ 1 h 8"/>
                  <a:gd name="T18" fmla="*/ 1 w 12"/>
                  <a:gd name="T19" fmla="*/ 1 h 8"/>
                  <a:gd name="T20" fmla="*/ 1 w 12"/>
                  <a:gd name="T21" fmla="*/ 1 h 8"/>
                  <a:gd name="T22" fmla="*/ 0 w 12"/>
                  <a:gd name="T23" fmla="*/ 1 h 8"/>
                  <a:gd name="T24" fmla="*/ 1 w 12"/>
                  <a:gd name="T25" fmla="*/ 1 h 8"/>
                  <a:gd name="T26" fmla="*/ 1 w 12"/>
                  <a:gd name="T27" fmla="*/ 1 h 8"/>
                  <a:gd name="T28" fmla="*/ 1 w 12"/>
                  <a:gd name="T29" fmla="*/ 1 h 8"/>
                  <a:gd name="T30" fmla="*/ 1 w 12"/>
                  <a:gd name="T31" fmla="*/ 1 h 8"/>
                  <a:gd name="T32" fmla="*/ 1 w 12"/>
                  <a:gd name="T33" fmla="*/ 1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2"/>
                  <a:gd name="T52" fmla="*/ 0 h 8"/>
                  <a:gd name="T53" fmla="*/ 12 w 12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2" h="8">
                    <a:moveTo>
                      <a:pt x="2" y="2"/>
                    </a:moveTo>
                    <a:lnTo>
                      <a:pt x="2" y="2"/>
                    </a:lnTo>
                    <a:lnTo>
                      <a:pt x="4" y="0"/>
                    </a:lnTo>
                    <a:lnTo>
                      <a:pt x="6" y="0"/>
                    </a:lnTo>
                    <a:lnTo>
                      <a:pt x="10" y="0"/>
                    </a:lnTo>
                    <a:lnTo>
                      <a:pt x="12" y="0"/>
                    </a:lnTo>
                    <a:lnTo>
                      <a:pt x="10" y="2"/>
                    </a:lnTo>
                    <a:lnTo>
                      <a:pt x="6" y="2"/>
                    </a:lnTo>
                    <a:lnTo>
                      <a:pt x="4" y="4"/>
                    </a:lnTo>
                    <a:lnTo>
                      <a:pt x="2" y="6"/>
                    </a:lnTo>
                    <a:lnTo>
                      <a:pt x="0" y="6"/>
                    </a:lnTo>
                    <a:lnTo>
                      <a:pt x="2" y="6"/>
                    </a:lnTo>
                    <a:lnTo>
                      <a:pt x="4" y="6"/>
                    </a:lnTo>
                    <a:lnTo>
                      <a:pt x="6" y="6"/>
                    </a:lnTo>
                    <a:lnTo>
                      <a:pt x="6" y="8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89" name="Line 179"/>
              <p:cNvSpPr>
                <a:spLocks noChangeShapeType="1"/>
              </p:cNvSpPr>
              <p:nvPr/>
            </p:nvSpPr>
            <p:spPr bwMode="auto">
              <a:xfrm flipH="1">
                <a:off x="3699" y="2691"/>
                <a:ext cx="1" cy="2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90" name="Line 180"/>
              <p:cNvSpPr>
                <a:spLocks noChangeShapeType="1"/>
              </p:cNvSpPr>
              <p:nvPr/>
            </p:nvSpPr>
            <p:spPr bwMode="auto">
              <a:xfrm flipH="1">
                <a:off x="3694" y="2689"/>
                <a:ext cx="1" cy="2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91" name="Freeform 181"/>
              <p:cNvSpPr>
                <a:spLocks/>
              </p:cNvSpPr>
              <p:nvPr/>
            </p:nvSpPr>
            <p:spPr bwMode="auto">
              <a:xfrm>
                <a:off x="3696" y="2696"/>
                <a:ext cx="4" cy="4"/>
              </a:xfrm>
              <a:custGeom>
                <a:avLst/>
                <a:gdLst>
                  <a:gd name="T0" fmla="*/ 1 w 8"/>
                  <a:gd name="T1" fmla="*/ 1 h 8"/>
                  <a:gd name="T2" fmla="*/ 1 w 8"/>
                  <a:gd name="T3" fmla="*/ 1 h 8"/>
                  <a:gd name="T4" fmla="*/ 1 w 8"/>
                  <a:gd name="T5" fmla="*/ 1 h 8"/>
                  <a:gd name="T6" fmla="*/ 1 w 8"/>
                  <a:gd name="T7" fmla="*/ 0 h 8"/>
                  <a:gd name="T8" fmla="*/ 1 w 8"/>
                  <a:gd name="T9" fmla="*/ 0 h 8"/>
                  <a:gd name="T10" fmla="*/ 0 w 8"/>
                  <a:gd name="T11" fmla="*/ 1 h 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"/>
                  <a:gd name="T19" fmla="*/ 0 h 8"/>
                  <a:gd name="T20" fmla="*/ 8 w 8"/>
                  <a:gd name="T21" fmla="*/ 8 h 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" h="8">
                    <a:moveTo>
                      <a:pt x="2" y="8"/>
                    </a:moveTo>
                    <a:lnTo>
                      <a:pt x="4" y="6"/>
                    </a:lnTo>
                    <a:lnTo>
                      <a:pt x="6" y="4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0" y="2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92" name="Freeform 182"/>
              <p:cNvSpPr>
                <a:spLocks/>
              </p:cNvSpPr>
              <p:nvPr/>
            </p:nvSpPr>
            <p:spPr bwMode="auto">
              <a:xfrm>
                <a:off x="3693" y="2695"/>
                <a:ext cx="3" cy="3"/>
              </a:xfrm>
              <a:custGeom>
                <a:avLst/>
                <a:gdLst>
                  <a:gd name="T0" fmla="*/ 1 w 6"/>
                  <a:gd name="T1" fmla="*/ 1 h 6"/>
                  <a:gd name="T2" fmla="*/ 0 w 6"/>
                  <a:gd name="T3" fmla="*/ 1 h 6"/>
                  <a:gd name="T4" fmla="*/ 1 w 6"/>
                  <a:gd name="T5" fmla="*/ 1 h 6"/>
                  <a:gd name="T6" fmla="*/ 1 w 6"/>
                  <a:gd name="T7" fmla="*/ 1 h 6"/>
                  <a:gd name="T8" fmla="*/ 1 w 6"/>
                  <a:gd name="T9" fmla="*/ 1 h 6"/>
                  <a:gd name="T10" fmla="*/ 1 w 6"/>
                  <a:gd name="T11" fmla="*/ 0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"/>
                  <a:gd name="T19" fmla="*/ 0 h 6"/>
                  <a:gd name="T20" fmla="*/ 6 w 6"/>
                  <a:gd name="T21" fmla="*/ 6 h 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" h="6">
                    <a:moveTo>
                      <a:pt x="2" y="6"/>
                    </a:moveTo>
                    <a:lnTo>
                      <a:pt x="0" y="6"/>
                    </a:lnTo>
                    <a:lnTo>
                      <a:pt x="2" y="4"/>
                    </a:lnTo>
                    <a:lnTo>
                      <a:pt x="4" y="4"/>
                    </a:lnTo>
                    <a:lnTo>
                      <a:pt x="6" y="2"/>
                    </a:lnTo>
                    <a:lnTo>
                      <a:pt x="2" y="0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93" name="Freeform 183"/>
              <p:cNvSpPr>
                <a:spLocks/>
              </p:cNvSpPr>
              <p:nvPr/>
            </p:nvSpPr>
            <p:spPr bwMode="auto">
              <a:xfrm>
                <a:off x="3686" y="2693"/>
                <a:ext cx="5" cy="5"/>
              </a:xfrm>
              <a:custGeom>
                <a:avLst/>
                <a:gdLst>
                  <a:gd name="T0" fmla="*/ 1 w 9"/>
                  <a:gd name="T1" fmla="*/ 1 h 9"/>
                  <a:gd name="T2" fmla="*/ 1 w 9"/>
                  <a:gd name="T3" fmla="*/ 1 h 9"/>
                  <a:gd name="T4" fmla="*/ 1 w 9"/>
                  <a:gd name="T5" fmla="*/ 1 h 9"/>
                  <a:gd name="T6" fmla="*/ 1 w 9"/>
                  <a:gd name="T7" fmla="*/ 1 h 9"/>
                  <a:gd name="T8" fmla="*/ 1 w 9"/>
                  <a:gd name="T9" fmla="*/ 1 h 9"/>
                  <a:gd name="T10" fmla="*/ 0 w 9"/>
                  <a:gd name="T11" fmla="*/ 1 h 9"/>
                  <a:gd name="T12" fmla="*/ 0 w 9"/>
                  <a:gd name="T13" fmla="*/ 1 h 9"/>
                  <a:gd name="T14" fmla="*/ 1 w 9"/>
                  <a:gd name="T15" fmla="*/ 1 h 9"/>
                  <a:gd name="T16" fmla="*/ 1 w 9"/>
                  <a:gd name="T17" fmla="*/ 1 h 9"/>
                  <a:gd name="T18" fmla="*/ 1 w 9"/>
                  <a:gd name="T19" fmla="*/ 1 h 9"/>
                  <a:gd name="T20" fmla="*/ 1 w 9"/>
                  <a:gd name="T21" fmla="*/ 1 h 9"/>
                  <a:gd name="T22" fmla="*/ 1 w 9"/>
                  <a:gd name="T23" fmla="*/ 1 h 9"/>
                  <a:gd name="T24" fmla="*/ 1 w 9"/>
                  <a:gd name="T25" fmla="*/ 1 h 9"/>
                  <a:gd name="T26" fmla="*/ 1 w 9"/>
                  <a:gd name="T27" fmla="*/ 1 h 9"/>
                  <a:gd name="T28" fmla="*/ 1 w 9"/>
                  <a:gd name="T29" fmla="*/ 1 h 9"/>
                  <a:gd name="T30" fmla="*/ 1 w 9"/>
                  <a:gd name="T31" fmla="*/ 1 h 9"/>
                  <a:gd name="T32" fmla="*/ 1 w 9"/>
                  <a:gd name="T33" fmla="*/ 0 h 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9"/>
                  <a:gd name="T52" fmla="*/ 0 h 9"/>
                  <a:gd name="T53" fmla="*/ 9 w 9"/>
                  <a:gd name="T54" fmla="*/ 9 h 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9" h="9">
                    <a:moveTo>
                      <a:pt x="9" y="5"/>
                    </a:moveTo>
                    <a:lnTo>
                      <a:pt x="7" y="7"/>
                    </a:lnTo>
                    <a:lnTo>
                      <a:pt x="6" y="7"/>
                    </a:lnTo>
                    <a:lnTo>
                      <a:pt x="4" y="7"/>
                    </a:lnTo>
                    <a:lnTo>
                      <a:pt x="2" y="7"/>
                    </a:lnTo>
                    <a:lnTo>
                      <a:pt x="0" y="9"/>
                    </a:lnTo>
                    <a:lnTo>
                      <a:pt x="0" y="7"/>
                    </a:lnTo>
                    <a:lnTo>
                      <a:pt x="2" y="5"/>
                    </a:lnTo>
                    <a:lnTo>
                      <a:pt x="4" y="5"/>
                    </a:lnTo>
                    <a:lnTo>
                      <a:pt x="6" y="3"/>
                    </a:lnTo>
                    <a:lnTo>
                      <a:pt x="9" y="3"/>
                    </a:lnTo>
                    <a:lnTo>
                      <a:pt x="9" y="1"/>
                    </a:lnTo>
                    <a:lnTo>
                      <a:pt x="7" y="1"/>
                    </a:lnTo>
                    <a:lnTo>
                      <a:pt x="6" y="1"/>
                    </a:lnTo>
                    <a:lnTo>
                      <a:pt x="4" y="1"/>
                    </a:lnTo>
                    <a:lnTo>
                      <a:pt x="6" y="0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94" name="Line 184"/>
              <p:cNvSpPr>
                <a:spLocks noChangeShapeType="1"/>
              </p:cNvSpPr>
              <p:nvPr/>
            </p:nvSpPr>
            <p:spPr bwMode="auto">
              <a:xfrm flipV="1">
                <a:off x="3687" y="2693"/>
                <a:ext cx="1" cy="3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95" name="Line 185"/>
              <p:cNvSpPr>
                <a:spLocks noChangeShapeType="1"/>
              </p:cNvSpPr>
              <p:nvPr/>
            </p:nvSpPr>
            <p:spPr bwMode="auto">
              <a:xfrm flipV="1">
                <a:off x="3692" y="2695"/>
                <a:ext cx="1" cy="3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96" name="Freeform 186"/>
              <p:cNvSpPr>
                <a:spLocks/>
              </p:cNvSpPr>
              <p:nvPr/>
            </p:nvSpPr>
            <p:spPr bwMode="auto">
              <a:xfrm>
                <a:off x="3661" y="2691"/>
                <a:ext cx="3" cy="4"/>
              </a:xfrm>
              <a:custGeom>
                <a:avLst/>
                <a:gdLst>
                  <a:gd name="T0" fmla="*/ 1 w 6"/>
                  <a:gd name="T1" fmla="*/ 0 h 7"/>
                  <a:gd name="T2" fmla="*/ 1 w 6"/>
                  <a:gd name="T3" fmla="*/ 1 h 7"/>
                  <a:gd name="T4" fmla="*/ 0 w 6"/>
                  <a:gd name="T5" fmla="*/ 1 h 7"/>
                  <a:gd name="T6" fmla="*/ 0 w 6"/>
                  <a:gd name="T7" fmla="*/ 1 h 7"/>
                  <a:gd name="T8" fmla="*/ 0 w 6"/>
                  <a:gd name="T9" fmla="*/ 1 h 7"/>
                  <a:gd name="T10" fmla="*/ 1 w 6"/>
                  <a:gd name="T11" fmla="*/ 1 h 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"/>
                  <a:gd name="T19" fmla="*/ 0 h 7"/>
                  <a:gd name="T20" fmla="*/ 6 w 6"/>
                  <a:gd name="T21" fmla="*/ 7 h 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" h="7">
                    <a:moveTo>
                      <a:pt x="6" y="0"/>
                    </a:moveTo>
                    <a:lnTo>
                      <a:pt x="4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6" y="5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97" name="Freeform 187"/>
              <p:cNvSpPr>
                <a:spLocks/>
              </p:cNvSpPr>
              <p:nvPr/>
            </p:nvSpPr>
            <p:spPr bwMode="auto">
              <a:xfrm>
                <a:off x="3664" y="2692"/>
                <a:ext cx="3" cy="3"/>
              </a:xfrm>
              <a:custGeom>
                <a:avLst/>
                <a:gdLst>
                  <a:gd name="T0" fmla="*/ 1 w 5"/>
                  <a:gd name="T1" fmla="*/ 0 h 5"/>
                  <a:gd name="T2" fmla="*/ 1 w 5"/>
                  <a:gd name="T3" fmla="*/ 1 h 5"/>
                  <a:gd name="T4" fmla="*/ 1 w 5"/>
                  <a:gd name="T5" fmla="*/ 1 h 5"/>
                  <a:gd name="T6" fmla="*/ 1 w 5"/>
                  <a:gd name="T7" fmla="*/ 1 h 5"/>
                  <a:gd name="T8" fmla="*/ 0 w 5"/>
                  <a:gd name="T9" fmla="*/ 1 h 5"/>
                  <a:gd name="T10" fmla="*/ 1 w 5"/>
                  <a:gd name="T11" fmla="*/ 1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"/>
                  <a:gd name="T19" fmla="*/ 0 h 5"/>
                  <a:gd name="T20" fmla="*/ 5 w 5"/>
                  <a:gd name="T21" fmla="*/ 5 h 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" h="5">
                    <a:moveTo>
                      <a:pt x="3" y="0"/>
                    </a:moveTo>
                    <a:lnTo>
                      <a:pt x="5" y="2"/>
                    </a:lnTo>
                    <a:lnTo>
                      <a:pt x="2" y="3"/>
                    </a:lnTo>
                    <a:lnTo>
                      <a:pt x="0" y="5"/>
                    </a:lnTo>
                    <a:lnTo>
                      <a:pt x="3" y="5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98" name="Freeform 188"/>
              <p:cNvSpPr>
                <a:spLocks/>
              </p:cNvSpPr>
              <p:nvPr/>
            </p:nvSpPr>
            <p:spPr bwMode="auto">
              <a:xfrm>
                <a:off x="3669" y="2693"/>
                <a:ext cx="5" cy="4"/>
              </a:xfrm>
              <a:custGeom>
                <a:avLst/>
                <a:gdLst>
                  <a:gd name="T0" fmla="*/ 0 w 10"/>
                  <a:gd name="T1" fmla="*/ 1 h 7"/>
                  <a:gd name="T2" fmla="*/ 1 w 10"/>
                  <a:gd name="T3" fmla="*/ 1 h 7"/>
                  <a:gd name="T4" fmla="*/ 1 w 10"/>
                  <a:gd name="T5" fmla="*/ 1 h 7"/>
                  <a:gd name="T6" fmla="*/ 1 w 10"/>
                  <a:gd name="T7" fmla="*/ 0 h 7"/>
                  <a:gd name="T8" fmla="*/ 1 w 10"/>
                  <a:gd name="T9" fmla="*/ 0 h 7"/>
                  <a:gd name="T10" fmla="*/ 1 w 10"/>
                  <a:gd name="T11" fmla="*/ 0 h 7"/>
                  <a:gd name="T12" fmla="*/ 1 w 10"/>
                  <a:gd name="T13" fmla="*/ 0 h 7"/>
                  <a:gd name="T14" fmla="*/ 1 w 10"/>
                  <a:gd name="T15" fmla="*/ 1 h 7"/>
                  <a:gd name="T16" fmla="*/ 1 w 10"/>
                  <a:gd name="T17" fmla="*/ 1 h 7"/>
                  <a:gd name="T18" fmla="*/ 1 w 10"/>
                  <a:gd name="T19" fmla="*/ 1 h 7"/>
                  <a:gd name="T20" fmla="*/ 0 w 10"/>
                  <a:gd name="T21" fmla="*/ 1 h 7"/>
                  <a:gd name="T22" fmla="*/ 0 w 10"/>
                  <a:gd name="T23" fmla="*/ 1 h 7"/>
                  <a:gd name="T24" fmla="*/ 0 w 10"/>
                  <a:gd name="T25" fmla="*/ 1 h 7"/>
                  <a:gd name="T26" fmla="*/ 1 w 10"/>
                  <a:gd name="T27" fmla="*/ 1 h 7"/>
                  <a:gd name="T28" fmla="*/ 1 w 10"/>
                  <a:gd name="T29" fmla="*/ 1 h 7"/>
                  <a:gd name="T30" fmla="*/ 1 w 10"/>
                  <a:gd name="T31" fmla="*/ 1 h 7"/>
                  <a:gd name="T32" fmla="*/ 1 w 10"/>
                  <a:gd name="T33" fmla="*/ 1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0"/>
                  <a:gd name="T52" fmla="*/ 0 h 7"/>
                  <a:gd name="T53" fmla="*/ 10 w 10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0" h="7">
                    <a:moveTo>
                      <a:pt x="0" y="1"/>
                    </a:moveTo>
                    <a:lnTo>
                      <a:pt x="2" y="1"/>
                    </a:lnTo>
                    <a:lnTo>
                      <a:pt x="4" y="1"/>
                    </a:lnTo>
                    <a:lnTo>
                      <a:pt x="6" y="0"/>
                    </a:lnTo>
                    <a:lnTo>
                      <a:pt x="8" y="0"/>
                    </a:lnTo>
                    <a:lnTo>
                      <a:pt x="10" y="0"/>
                    </a:lnTo>
                    <a:lnTo>
                      <a:pt x="8" y="1"/>
                    </a:lnTo>
                    <a:lnTo>
                      <a:pt x="6" y="3"/>
                    </a:lnTo>
                    <a:lnTo>
                      <a:pt x="4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2" y="7"/>
                    </a:lnTo>
                    <a:lnTo>
                      <a:pt x="4" y="7"/>
                    </a:lnTo>
                    <a:lnTo>
                      <a:pt x="6" y="7"/>
                    </a:lnTo>
                    <a:lnTo>
                      <a:pt x="4" y="7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99" name="Line 189"/>
              <p:cNvSpPr>
                <a:spLocks noChangeShapeType="1"/>
              </p:cNvSpPr>
              <p:nvPr/>
            </p:nvSpPr>
            <p:spPr bwMode="auto">
              <a:xfrm flipH="1">
                <a:off x="3672" y="2695"/>
                <a:ext cx="1" cy="3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00" name="Line 190"/>
              <p:cNvSpPr>
                <a:spLocks noChangeShapeType="1"/>
              </p:cNvSpPr>
              <p:nvPr/>
            </p:nvSpPr>
            <p:spPr bwMode="auto">
              <a:xfrm>
                <a:off x="3668" y="2693"/>
                <a:ext cx="1" cy="3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01" name="Freeform 191"/>
              <p:cNvSpPr>
                <a:spLocks/>
              </p:cNvSpPr>
              <p:nvPr/>
            </p:nvSpPr>
            <p:spPr bwMode="auto">
              <a:xfrm>
                <a:off x="3670" y="2700"/>
                <a:ext cx="3" cy="3"/>
              </a:xfrm>
              <a:custGeom>
                <a:avLst/>
                <a:gdLst>
                  <a:gd name="T0" fmla="*/ 0 w 6"/>
                  <a:gd name="T1" fmla="*/ 1 h 6"/>
                  <a:gd name="T2" fmla="*/ 1 w 6"/>
                  <a:gd name="T3" fmla="*/ 1 h 6"/>
                  <a:gd name="T4" fmla="*/ 1 w 6"/>
                  <a:gd name="T5" fmla="*/ 1 h 6"/>
                  <a:gd name="T6" fmla="*/ 1 w 6"/>
                  <a:gd name="T7" fmla="*/ 0 h 6"/>
                  <a:gd name="T8" fmla="*/ 1 w 6"/>
                  <a:gd name="T9" fmla="*/ 0 h 6"/>
                  <a:gd name="T10" fmla="*/ 0 w 6"/>
                  <a:gd name="T11" fmla="*/ 1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"/>
                  <a:gd name="T19" fmla="*/ 0 h 6"/>
                  <a:gd name="T20" fmla="*/ 6 w 6"/>
                  <a:gd name="T21" fmla="*/ 6 h 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" h="6">
                    <a:moveTo>
                      <a:pt x="0" y="6"/>
                    </a:moveTo>
                    <a:lnTo>
                      <a:pt x="2" y="6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0" y="2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02" name="Freeform 192"/>
              <p:cNvSpPr>
                <a:spLocks/>
              </p:cNvSpPr>
              <p:nvPr/>
            </p:nvSpPr>
            <p:spPr bwMode="auto">
              <a:xfrm>
                <a:off x="3667" y="2699"/>
                <a:ext cx="3" cy="3"/>
              </a:xfrm>
              <a:custGeom>
                <a:avLst/>
                <a:gdLst>
                  <a:gd name="T0" fmla="*/ 1 w 6"/>
                  <a:gd name="T1" fmla="*/ 1 h 6"/>
                  <a:gd name="T2" fmla="*/ 0 w 6"/>
                  <a:gd name="T3" fmla="*/ 1 h 6"/>
                  <a:gd name="T4" fmla="*/ 0 w 6"/>
                  <a:gd name="T5" fmla="*/ 1 h 6"/>
                  <a:gd name="T6" fmla="*/ 1 w 6"/>
                  <a:gd name="T7" fmla="*/ 1 h 6"/>
                  <a:gd name="T8" fmla="*/ 1 w 6"/>
                  <a:gd name="T9" fmla="*/ 1 h 6"/>
                  <a:gd name="T10" fmla="*/ 1 w 6"/>
                  <a:gd name="T11" fmla="*/ 0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"/>
                  <a:gd name="T19" fmla="*/ 0 h 6"/>
                  <a:gd name="T20" fmla="*/ 6 w 6"/>
                  <a:gd name="T21" fmla="*/ 6 h 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" h="6">
                    <a:moveTo>
                      <a:pt x="2" y="6"/>
                    </a:moveTo>
                    <a:lnTo>
                      <a:pt x="0" y="6"/>
                    </a:lnTo>
                    <a:lnTo>
                      <a:pt x="0" y="4"/>
                    </a:lnTo>
                    <a:lnTo>
                      <a:pt x="4" y="2"/>
                    </a:lnTo>
                    <a:lnTo>
                      <a:pt x="6" y="2"/>
                    </a:lnTo>
                    <a:lnTo>
                      <a:pt x="2" y="0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03" name="Freeform 193"/>
              <p:cNvSpPr>
                <a:spLocks/>
              </p:cNvSpPr>
              <p:nvPr/>
            </p:nvSpPr>
            <p:spPr bwMode="auto">
              <a:xfrm>
                <a:off x="3660" y="2697"/>
                <a:ext cx="5" cy="4"/>
              </a:xfrm>
              <a:custGeom>
                <a:avLst/>
                <a:gdLst>
                  <a:gd name="T0" fmla="*/ 1 w 10"/>
                  <a:gd name="T1" fmla="*/ 1 h 8"/>
                  <a:gd name="T2" fmla="*/ 1 w 10"/>
                  <a:gd name="T3" fmla="*/ 1 h 8"/>
                  <a:gd name="T4" fmla="*/ 1 w 10"/>
                  <a:gd name="T5" fmla="*/ 1 h 8"/>
                  <a:gd name="T6" fmla="*/ 1 w 10"/>
                  <a:gd name="T7" fmla="*/ 1 h 8"/>
                  <a:gd name="T8" fmla="*/ 1 w 10"/>
                  <a:gd name="T9" fmla="*/ 1 h 8"/>
                  <a:gd name="T10" fmla="*/ 0 w 10"/>
                  <a:gd name="T11" fmla="*/ 1 h 8"/>
                  <a:gd name="T12" fmla="*/ 0 w 10"/>
                  <a:gd name="T13" fmla="*/ 1 h 8"/>
                  <a:gd name="T14" fmla="*/ 1 w 10"/>
                  <a:gd name="T15" fmla="*/ 1 h 8"/>
                  <a:gd name="T16" fmla="*/ 1 w 10"/>
                  <a:gd name="T17" fmla="*/ 1 h 8"/>
                  <a:gd name="T18" fmla="*/ 1 w 10"/>
                  <a:gd name="T19" fmla="*/ 1 h 8"/>
                  <a:gd name="T20" fmla="*/ 1 w 10"/>
                  <a:gd name="T21" fmla="*/ 1 h 8"/>
                  <a:gd name="T22" fmla="*/ 1 w 10"/>
                  <a:gd name="T23" fmla="*/ 1 h 8"/>
                  <a:gd name="T24" fmla="*/ 1 w 10"/>
                  <a:gd name="T25" fmla="*/ 1 h 8"/>
                  <a:gd name="T26" fmla="*/ 1 w 10"/>
                  <a:gd name="T27" fmla="*/ 1 h 8"/>
                  <a:gd name="T28" fmla="*/ 1 w 10"/>
                  <a:gd name="T29" fmla="*/ 1 h 8"/>
                  <a:gd name="T30" fmla="*/ 1 w 10"/>
                  <a:gd name="T31" fmla="*/ 0 h 8"/>
                  <a:gd name="T32" fmla="*/ 1 w 10"/>
                  <a:gd name="T33" fmla="*/ 0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0"/>
                  <a:gd name="T52" fmla="*/ 0 h 8"/>
                  <a:gd name="T53" fmla="*/ 10 w 10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0" h="8">
                    <a:moveTo>
                      <a:pt x="10" y="6"/>
                    </a:moveTo>
                    <a:lnTo>
                      <a:pt x="8" y="6"/>
                    </a:lnTo>
                    <a:lnTo>
                      <a:pt x="6" y="8"/>
                    </a:lnTo>
                    <a:lnTo>
                      <a:pt x="4" y="8"/>
                    </a:lnTo>
                    <a:lnTo>
                      <a:pt x="2" y="8"/>
                    </a:lnTo>
                    <a:lnTo>
                      <a:pt x="0" y="8"/>
                    </a:lnTo>
                    <a:lnTo>
                      <a:pt x="2" y="6"/>
                    </a:lnTo>
                    <a:lnTo>
                      <a:pt x="4" y="6"/>
                    </a:lnTo>
                    <a:lnTo>
                      <a:pt x="6" y="4"/>
                    </a:lnTo>
                    <a:lnTo>
                      <a:pt x="10" y="2"/>
                    </a:lnTo>
                    <a:lnTo>
                      <a:pt x="8" y="2"/>
                    </a:lnTo>
                    <a:lnTo>
                      <a:pt x="6" y="2"/>
                    </a:lnTo>
                    <a:lnTo>
                      <a:pt x="4" y="0"/>
                    </a:lnTo>
                    <a:lnTo>
                      <a:pt x="6" y="0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04" name="Line 194"/>
              <p:cNvSpPr>
                <a:spLocks noChangeShapeType="1"/>
              </p:cNvSpPr>
              <p:nvPr/>
            </p:nvSpPr>
            <p:spPr bwMode="auto">
              <a:xfrm flipV="1">
                <a:off x="3661" y="2697"/>
                <a:ext cx="1" cy="2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05" name="Line 195"/>
              <p:cNvSpPr>
                <a:spLocks noChangeShapeType="1"/>
              </p:cNvSpPr>
              <p:nvPr/>
            </p:nvSpPr>
            <p:spPr bwMode="auto">
              <a:xfrm flipV="1">
                <a:off x="3666" y="2699"/>
                <a:ext cx="1" cy="2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06" name="Freeform 196"/>
              <p:cNvSpPr>
                <a:spLocks/>
              </p:cNvSpPr>
              <p:nvPr/>
            </p:nvSpPr>
            <p:spPr bwMode="auto">
              <a:xfrm>
                <a:off x="3658" y="2702"/>
                <a:ext cx="2" cy="4"/>
              </a:xfrm>
              <a:custGeom>
                <a:avLst/>
                <a:gdLst>
                  <a:gd name="T0" fmla="*/ 0 w 6"/>
                  <a:gd name="T1" fmla="*/ 0 h 7"/>
                  <a:gd name="T2" fmla="*/ 0 w 6"/>
                  <a:gd name="T3" fmla="*/ 1 h 7"/>
                  <a:gd name="T4" fmla="*/ 0 w 6"/>
                  <a:gd name="T5" fmla="*/ 1 h 7"/>
                  <a:gd name="T6" fmla="*/ 0 w 6"/>
                  <a:gd name="T7" fmla="*/ 1 h 7"/>
                  <a:gd name="T8" fmla="*/ 0 w 6"/>
                  <a:gd name="T9" fmla="*/ 1 h 7"/>
                  <a:gd name="T10" fmla="*/ 0 w 6"/>
                  <a:gd name="T11" fmla="*/ 1 h 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"/>
                  <a:gd name="T19" fmla="*/ 0 h 7"/>
                  <a:gd name="T20" fmla="*/ 6 w 6"/>
                  <a:gd name="T21" fmla="*/ 7 h 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" h="7">
                    <a:moveTo>
                      <a:pt x="6" y="0"/>
                    </a:moveTo>
                    <a:lnTo>
                      <a:pt x="4" y="2"/>
                    </a:lnTo>
                    <a:lnTo>
                      <a:pt x="2" y="4"/>
                    </a:lnTo>
                    <a:lnTo>
                      <a:pt x="0" y="6"/>
                    </a:lnTo>
                    <a:lnTo>
                      <a:pt x="2" y="7"/>
                    </a:lnTo>
                    <a:lnTo>
                      <a:pt x="6" y="6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07" name="Freeform 197"/>
              <p:cNvSpPr>
                <a:spLocks/>
              </p:cNvSpPr>
              <p:nvPr/>
            </p:nvSpPr>
            <p:spPr bwMode="auto">
              <a:xfrm>
                <a:off x="3661" y="2703"/>
                <a:ext cx="3" cy="3"/>
              </a:xfrm>
              <a:custGeom>
                <a:avLst/>
                <a:gdLst>
                  <a:gd name="T0" fmla="*/ 1 w 6"/>
                  <a:gd name="T1" fmla="*/ 0 h 5"/>
                  <a:gd name="T2" fmla="*/ 1 w 6"/>
                  <a:gd name="T3" fmla="*/ 1 h 5"/>
                  <a:gd name="T4" fmla="*/ 1 w 6"/>
                  <a:gd name="T5" fmla="*/ 1 h 5"/>
                  <a:gd name="T6" fmla="*/ 0 w 6"/>
                  <a:gd name="T7" fmla="*/ 1 h 5"/>
                  <a:gd name="T8" fmla="*/ 0 w 6"/>
                  <a:gd name="T9" fmla="*/ 1 h 5"/>
                  <a:gd name="T10" fmla="*/ 1 w 6"/>
                  <a:gd name="T11" fmla="*/ 1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"/>
                  <a:gd name="T19" fmla="*/ 0 h 5"/>
                  <a:gd name="T20" fmla="*/ 6 w 6"/>
                  <a:gd name="T21" fmla="*/ 5 h 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" h="5">
                    <a:moveTo>
                      <a:pt x="2" y="0"/>
                    </a:moveTo>
                    <a:lnTo>
                      <a:pt x="6" y="2"/>
                    </a:lnTo>
                    <a:lnTo>
                      <a:pt x="4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2" y="5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08" name="Freeform 198"/>
              <p:cNvSpPr>
                <a:spLocks/>
              </p:cNvSpPr>
              <p:nvPr/>
            </p:nvSpPr>
            <p:spPr bwMode="auto">
              <a:xfrm>
                <a:off x="3665" y="2704"/>
                <a:ext cx="6" cy="5"/>
              </a:xfrm>
              <a:custGeom>
                <a:avLst/>
                <a:gdLst>
                  <a:gd name="T0" fmla="*/ 1 w 11"/>
                  <a:gd name="T1" fmla="*/ 1 h 9"/>
                  <a:gd name="T2" fmla="*/ 1 w 11"/>
                  <a:gd name="T3" fmla="*/ 1 h 9"/>
                  <a:gd name="T4" fmla="*/ 1 w 11"/>
                  <a:gd name="T5" fmla="*/ 1 h 9"/>
                  <a:gd name="T6" fmla="*/ 1 w 11"/>
                  <a:gd name="T7" fmla="*/ 0 h 9"/>
                  <a:gd name="T8" fmla="*/ 1 w 11"/>
                  <a:gd name="T9" fmla="*/ 0 h 9"/>
                  <a:gd name="T10" fmla="*/ 1 w 11"/>
                  <a:gd name="T11" fmla="*/ 0 h 9"/>
                  <a:gd name="T12" fmla="*/ 1 w 11"/>
                  <a:gd name="T13" fmla="*/ 1 h 9"/>
                  <a:gd name="T14" fmla="*/ 1 w 11"/>
                  <a:gd name="T15" fmla="*/ 1 h 9"/>
                  <a:gd name="T16" fmla="*/ 1 w 11"/>
                  <a:gd name="T17" fmla="*/ 1 h 9"/>
                  <a:gd name="T18" fmla="*/ 1 w 11"/>
                  <a:gd name="T19" fmla="*/ 1 h 9"/>
                  <a:gd name="T20" fmla="*/ 1 w 11"/>
                  <a:gd name="T21" fmla="*/ 1 h 9"/>
                  <a:gd name="T22" fmla="*/ 0 w 11"/>
                  <a:gd name="T23" fmla="*/ 1 h 9"/>
                  <a:gd name="T24" fmla="*/ 1 w 11"/>
                  <a:gd name="T25" fmla="*/ 1 h 9"/>
                  <a:gd name="T26" fmla="*/ 1 w 11"/>
                  <a:gd name="T27" fmla="*/ 1 h 9"/>
                  <a:gd name="T28" fmla="*/ 1 w 11"/>
                  <a:gd name="T29" fmla="*/ 1 h 9"/>
                  <a:gd name="T30" fmla="*/ 1 w 11"/>
                  <a:gd name="T31" fmla="*/ 1 h 9"/>
                  <a:gd name="T32" fmla="*/ 1 w 11"/>
                  <a:gd name="T33" fmla="*/ 1 h 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1"/>
                  <a:gd name="T52" fmla="*/ 0 h 9"/>
                  <a:gd name="T53" fmla="*/ 11 w 11"/>
                  <a:gd name="T54" fmla="*/ 9 h 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1" h="9">
                    <a:moveTo>
                      <a:pt x="1" y="2"/>
                    </a:moveTo>
                    <a:lnTo>
                      <a:pt x="1" y="2"/>
                    </a:lnTo>
                    <a:lnTo>
                      <a:pt x="3" y="2"/>
                    </a:lnTo>
                    <a:lnTo>
                      <a:pt x="7" y="0"/>
                    </a:lnTo>
                    <a:lnTo>
                      <a:pt x="9" y="0"/>
                    </a:lnTo>
                    <a:lnTo>
                      <a:pt x="11" y="0"/>
                    </a:lnTo>
                    <a:lnTo>
                      <a:pt x="11" y="2"/>
                    </a:lnTo>
                    <a:lnTo>
                      <a:pt x="9" y="2"/>
                    </a:lnTo>
                    <a:lnTo>
                      <a:pt x="7" y="3"/>
                    </a:lnTo>
                    <a:lnTo>
                      <a:pt x="3" y="3"/>
                    </a:lnTo>
                    <a:lnTo>
                      <a:pt x="1" y="5"/>
                    </a:lnTo>
                    <a:lnTo>
                      <a:pt x="0" y="7"/>
                    </a:lnTo>
                    <a:lnTo>
                      <a:pt x="1" y="7"/>
                    </a:lnTo>
                    <a:lnTo>
                      <a:pt x="3" y="7"/>
                    </a:lnTo>
                    <a:lnTo>
                      <a:pt x="5" y="7"/>
                    </a:lnTo>
                    <a:lnTo>
                      <a:pt x="5" y="9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09" name="Line 199"/>
              <p:cNvSpPr>
                <a:spLocks noChangeShapeType="1"/>
              </p:cNvSpPr>
              <p:nvPr/>
            </p:nvSpPr>
            <p:spPr bwMode="auto">
              <a:xfrm flipH="1">
                <a:off x="3669" y="2706"/>
                <a:ext cx="1" cy="3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10" name="Line 200"/>
              <p:cNvSpPr>
                <a:spLocks noChangeShapeType="1"/>
              </p:cNvSpPr>
              <p:nvPr/>
            </p:nvSpPr>
            <p:spPr bwMode="auto">
              <a:xfrm flipH="1">
                <a:off x="3664" y="2704"/>
                <a:ext cx="1" cy="3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11" name="Rectangle 201"/>
              <p:cNvSpPr>
                <a:spLocks noChangeArrowheads="1"/>
              </p:cNvSpPr>
              <p:nvPr/>
            </p:nvSpPr>
            <p:spPr bwMode="auto">
              <a:xfrm>
                <a:off x="3329" y="2906"/>
                <a:ext cx="479" cy="346"/>
              </a:xfrm>
              <a:prstGeom prst="rect">
                <a:avLst/>
              </a:prstGeom>
              <a:solidFill>
                <a:srgbClr val="C0C0C0"/>
              </a:solidFill>
              <a:ln w="317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12" name="Freeform 202"/>
              <p:cNvSpPr>
                <a:spLocks/>
              </p:cNvSpPr>
              <p:nvPr/>
            </p:nvSpPr>
            <p:spPr bwMode="auto">
              <a:xfrm>
                <a:off x="3333" y="2910"/>
                <a:ext cx="470" cy="338"/>
              </a:xfrm>
              <a:custGeom>
                <a:avLst/>
                <a:gdLst>
                  <a:gd name="T0" fmla="*/ 0 w 940"/>
                  <a:gd name="T1" fmla="*/ 11 h 675"/>
                  <a:gd name="T2" fmla="*/ 15 w 940"/>
                  <a:gd name="T3" fmla="*/ 11 h 675"/>
                  <a:gd name="T4" fmla="*/ 15 w 940"/>
                  <a:gd name="T5" fmla="*/ 0 h 675"/>
                  <a:gd name="T6" fmla="*/ 0 60000 65536"/>
                  <a:gd name="T7" fmla="*/ 0 60000 65536"/>
                  <a:gd name="T8" fmla="*/ 0 60000 65536"/>
                  <a:gd name="T9" fmla="*/ 0 w 940"/>
                  <a:gd name="T10" fmla="*/ 0 h 675"/>
                  <a:gd name="T11" fmla="*/ 940 w 940"/>
                  <a:gd name="T12" fmla="*/ 675 h 67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40" h="675">
                    <a:moveTo>
                      <a:pt x="0" y="675"/>
                    </a:moveTo>
                    <a:lnTo>
                      <a:pt x="940" y="675"/>
                    </a:lnTo>
                    <a:lnTo>
                      <a:pt x="940" y="0"/>
                    </a:lnTo>
                  </a:path>
                </a:pathLst>
              </a:custGeom>
              <a:noFill/>
              <a:ln w="3175">
                <a:solidFill>
                  <a:srgbClr val="6666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13" name="Freeform 203"/>
              <p:cNvSpPr>
                <a:spLocks/>
              </p:cNvSpPr>
              <p:nvPr/>
            </p:nvSpPr>
            <p:spPr bwMode="auto">
              <a:xfrm>
                <a:off x="3325" y="2901"/>
                <a:ext cx="483" cy="351"/>
              </a:xfrm>
              <a:custGeom>
                <a:avLst/>
                <a:gdLst>
                  <a:gd name="T0" fmla="*/ 15 w 966"/>
                  <a:gd name="T1" fmla="*/ 0 h 702"/>
                  <a:gd name="T2" fmla="*/ 0 w 966"/>
                  <a:gd name="T3" fmla="*/ 0 h 702"/>
                  <a:gd name="T4" fmla="*/ 0 w 966"/>
                  <a:gd name="T5" fmla="*/ 11 h 702"/>
                  <a:gd name="T6" fmla="*/ 0 60000 65536"/>
                  <a:gd name="T7" fmla="*/ 0 60000 65536"/>
                  <a:gd name="T8" fmla="*/ 0 60000 65536"/>
                  <a:gd name="T9" fmla="*/ 0 w 966"/>
                  <a:gd name="T10" fmla="*/ 0 h 702"/>
                  <a:gd name="T11" fmla="*/ 966 w 966"/>
                  <a:gd name="T12" fmla="*/ 702 h 70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66" h="702">
                    <a:moveTo>
                      <a:pt x="966" y="0"/>
                    </a:moveTo>
                    <a:lnTo>
                      <a:pt x="0" y="0"/>
                    </a:lnTo>
                    <a:lnTo>
                      <a:pt x="0" y="702"/>
                    </a:lnTo>
                  </a:path>
                </a:pathLst>
              </a:custGeom>
              <a:noFill/>
              <a:ln w="3175">
                <a:solidFill>
                  <a:srgbClr val="6666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14" name="Rectangle 204"/>
              <p:cNvSpPr>
                <a:spLocks noChangeArrowheads="1"/>
              </p:cNvSpPr>
              <p:nvPr/>
            </p:nvSpPr>
            <p:spPr bwMode="auto">
              <a:xfrm>
                <a:off x="3362" y="2863"/>
                <a:ext cx="286" cy="86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15" name="Rectangle 205"/>
              <p:cNvSpPr>
                <a:spLocks noChangeArrowheads="1"/>
              </p:cNvSpPr>
              <p:nvPr/>
            </p:nvSpPr>
            <p:spPr bwMode="auto">
              <a:xfrm>
                <a:off x="3362" y="2863"/>
                <a:ext cx="284" cy="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900">
                    <a:solidFill>
                      <a:srgbClr val="000000"/>
                    </a:solidFill>
                    <a:latin typeface="Arial" charset="0"/>
                  </a:rPr>
                  <a:t>Features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0116" name="Rectangle 206"/>
              <p:cNvSpPr>
                <a:spLocks noChangeArrowheads="1"/>
              </p:cNvSpPr>
              <p:nvPr/>
            </p:nvSpPr>
            <p:spPr bwMode="auto">
              <a:xfrm>
                <a:off x="3377" y="2934"/>
                <a:ext cx="48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800">
                    <a:solidFill>
                      <a:srgbClr val="000000"/>
                    </a:solidFill>
                  </a:rPr>
                  <a:t>1.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0117" name="Rectangle 207"/>
              <p:cNvSpPr>
                <a:spLocks noChangeArrowheads="1"/>
              </p:cNvSpPr>
              <p:nvPr/>
            </p:nvSpPr>
            <p:spPr bwMode="auto">
              <a:xfrm>
                <a:off x="3499" y="3041"/>
                <a:ext cx="274" cy="87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18" name="Freeform 208"/>
              <p:cNvSpPr>
                <a:spLocks noEditPoints="1"/>
              </p:cNvSpPr>
              <p:nvPr/>
            </p:nvSpPr>
            <p:spPr bwMode="auto">
              <a:xfrm>
                <a:off x="3499" y="3041"/>
                <a:ext cx="274" cy="87"/>
              </a:xfrm>
              <a:custGeom>
                <a:avLst/>
                <a:gdLst>
                  <a:gd name="T0" fmla="*/ 9 w 546"/>
                  <a:gd name="T1" fmla="*/ 3 h 172"/>
                  <a:gd name="T2" fmla="*/ 9 w 546"/>
                  <a:gd name="T3" fmla="*/ 3 h 172"/>
                  <a:gd name="T4" fmla="*/ 9 w 546"/>
                  <a:gd name="T5" fmla="*/ 0 h 172"/>
                  <a:gd name="T6" fmla="*/ 9 w 546"/>
                  <a:gd name="T7" fmla="*/ 1 h 172"/>
                  <a:gd name="T8" fmla="*/ 9 w 546"/>
                  <a:gd name="T9" fmla="*/ 3 h 172"/>
                  <a:gd name="T10" fmla="*/ 9 w 546"/>
                  <a:gd name="T11" fmla="*/ 3 h 172"/>
                  <a:gd name="T12" fmla="*/ 9 w 546"/>
                  <a:gd name="T13" fmla="*/ 3 h 172"/>
                  <a:gd name="T14" fmla="*/ 0 w 546"/>
                  <a:gd name="T15" fmla="*/ 3 h 172"/>
                  <a:gd name="T16" fmla="*/ 1 w 546"/>
                  <a:gd name="T17" fmla="*/ 3 h 172"/>
                  <a:gd name="T18" fmla="*/ 9 w 546"/>
                  <a:gd name="T19" fmla="*/ 3 h 17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546"/>
                  <a:gd name="T31" fmla="*/ 0 h 172"/>
                  <a:gd name="T32" fmla="*/ 546 w 546"/>
                  <a:gd name="T33" fmla="*/ 172 h 17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546" h="172">
                    <a:moveTo>
                      <a:pt x="527" y="153"/>
                    </a:moveTo>
                    <a:lnTo>
                      <a:pt x="546" y="172"/>
                    </a:lnTo>
                    <a:lnTo>
                      <a:pt x="546" y="0"/>
                    </a:lnTo>
                    <a:lnTo>
                      <a:pt x="527" y="17"/>
                    </a:lnTo>
                    <a:lnTo>
                      <a:pt x="527" y="153"/>
                    </a:lnTo>
                    <a:close/>
                    <a:moveTo>
                      <a:pt x="527" y="153"/>
                    </a:moveTo>
                    <a:lnTo>
                      <a:pt x="546" y="172"/>
                    </a:lnTo>
                    <a:lnTo>
                      <a:pt x="0" y="172"/>
                    </a:lnTo>
                    <a:lnTo>
                      <a:pt x="17" y="153"/>
                    </a:lnTo>
                    <a:lnTo>
                      <a:pt x="527" y="15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19" name="Freeform 209"/>
              <p:cNvSpPr>
                <a:spLocks noEditPoints="1"/>
              </p:cNvSpPr>
              <p:nvPr/>
            </p:nvSpPr>
            <p:spPr bwMode="auto">
              <a:xfrm>
                <a:off x="3499" y="3041"/>
                <a:ext cx="274" cy="87"/>
              </a:xfrm>
              <a:custGeom>
                <a:avLst/>
                <a:gdLst>
                  <a:gd name="T0" fmla="*/ 9 w 546"/>
                  <a:gd name="T1" fmla="*/ 1 h 172"/>
                  <a:gd name="T2" fmla="*/ 9 w 546"/>
                  <a:gd name="T3" fmla="*/ 0 h 172"/>
                  <a:gd name="T4" fmla="*/ 0 w 546"/>
                  <a:gd name="T5" fmla="*/ 0 h 172"/>
                  <a:gd name="T6" fmla="*/ 1 w 546"/>
                  <a:gd name="T7" fmla="*/ 1 h 172"/>
                  <a:gd name="T8" fmla="*/ 9 w 546"/>
                  <a:gd name="T9" fmla="*/ 1 h 172"/>
                  <a:gd name="T10" fmla="*/ 1 w 546"/>
                  <a:gd name="T11" fmla="*/ 3 h 172"/>
                  <a:gd name="T12" fmla="*/ 0 w 546"/>
                  <a:gd name="T13" fmla="*/ 3 h 172"/>
                  <a:gd name="T14" fmla="*/ 0 w 546"/>
                  <a:gd name="T15" fmla="*/ 0 h 172"/>
                  <a:gd name="T16" fmla="*/ 1 w 546"/>
                  <a:gd name="T17" fmla="*/ 1 h 172"/>
                  <a:gd name="T18" fmla="*/ 1 w 546"/>
                  <a:gd name="T19" fmla="*/ 3 h 17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546"/>
                  <a:gd name="T31" fmla="*/ 0 h 172"/>
                  <a:gd name="T32" fmla="*/ 546 w 546"/>
                  <a:gd name="T33" fmla="*/ 172 h 17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546" h="172">
                    <a:moveTo>
                      <a:pt x="537" y="7"/>
                    </a:moveTo>
                    <a:lnTo>
                      <a:pt x="546" y="0"/>
                    </a:lnTo>
                    <a:lnTo>
                      <a:pt x="0" y="0"/>
                    </a:lnTo>
                    <a:lnTo>
                      <a:pt x="9" y="7"/>
                    </a:lnTo>
                    <a:lnTo>
                      <a:pt x="537" y="7"/>
                    </a:lnTo>
                    <a:close/>
                    <a:moveTo>
                      <a:pt x="9" y="163"/>
                    </a:moveTo>
                    <a:lnTo>
                      <a:pt x="0" y="172"/>
                    </a:lnTo>
                    <a:lnTo>
                      <a:pt x="0" y="0"/>
                    </a:lnTo>
                    <a:lnTo>
                      <a:pt x="9" y="7"/>
                    </a:lnTo>
                    <a:lnTo>
                      <a:pt x="9" y="16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20" name="Freeform 210"/>
              <p:cNvSpPr>
                <a:spLocks noEditPoints="1"/>
              </p:cNvSpPr>
              <p:nvPr/>
            </p:nvSpPr>
            <p:spPr bwMode="auto">
              <a:xfrm>
                <a:off x="3504" y="3045"/>
                <a:ext cx="264" cy="78"/>
              </a:xfrm>
              <a:custGeom>
                <a:avLst/>
                <a:gdLst>
                  <a:gd name="T0" fmla="*/ 1 w 528"/>
                  <a:gd name="T1" fmla="*/ 2 h 156"/>
                  <a:gd name="T2" fmla="*/ 0 w 528"/>
                  <a:gd name="T3" fmla="*/ 2 h 156"/>
                  <a:gd name="T4" fmla="*/ 8 w 528"/>
                  <a:gd name="T5" fmla="*/ 2 h 156"/>
                  <a:gd name="T6" fmla="*/ 8 w 528"/>
                  <a:gd name="T7" fmla="*/ 2 h 156"/>
                  <a:gd name="T8" fmla="*/ 1 w 528"/>
                  <a:gd name="T9" fmla="*/ 2 h 156"/>
                  <a:gd name="T10" fmla="*/ 8 w 528"/>
                  <a:gd name="T11" fmla="*/ 1 h 156"/>
                  <a:gd name="T12" fmla="*/ 8 w 528"/>
                  <a:gd name="T13" fmla="*/ 0 h 156"/>
                  <a:gd name="T14" fmla="*/ 8 w 528"/>
                  <a:gd name="T15" fmla="*/ 2 h 156"/>
                  <a:gd name="T16" fmla="*/ 8 w 528"/>
                  <a:gd name="T17" fmla="*/ 2 h 156"/>
                  <a:gd name="T18" fmla="*/ 8 w 528"/>
                  <a:gd name="T19" fmla="*/ 1 h 15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528"/>
                  <a:gd name="T31" fmla="*/ 0 h 156"/>
                  <a:gd name="T32" fmla="*/ 528 w 528"/>
                  <a:gd name="T33" fmla="*/ 156 h 15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528" h="156">
                    <a:moveTo>
                      <a:pt x="6" y="150"/>
                    </a:moveTo>
                    <a:lnTo>
                      <a:pt x="0" y="156"/>
                    </a:lnTo>
                    <a:lnTo>
                      <a:pt x="528" y="156"/>
                    </a:lnTo>
                    <a:lnTo>
                      <a:pt x="522" y="150"/>
                    </a:lnTo>
                    <a:lnTo>
                      <a:pt x="6" y="150"/>
                    </a:lnTo>
                    <a:close/>
                    <a:moveTo>
                      <a:pt x="522" y="6"/>
                    </a:moveTo>
                    <a:lnTo>
                      <a:pt x="528" y="0"/>
                    </a:lnTo>
                    <a:lnTo>
                      <a:pt x="528" y="156"/>
                    </a:lnTo>
                    <a:lnTo>
                      <a:pt x="522" y="150"/>
                    </a:lnTo>
                    <a:lnTo>
                      <a:pt x="522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21" name="Freeform 211"/>
              <p:cNvSpPr>
                <a:spLocks/>
              </p:cNvSpPr>
              <p:nvPr/>
            </p:nvSpPr>
            <p:spPr bwMode="auto">
              <a:xfrm>
                <a:off x="3504" y="3045"/>
                <a:ext cx="264" cy="78"/>
              </a:xfrm>
              <a:custGeom>
                <a:avLst/>
                <a:gdLst>
                  <a:gd name="T0" fmla="*/ 0 w 528"/>
                  <a:gd name="T1" fmla="*/ 2 h 156"/>
                  <a:gd name="T2" fmla="*/ 0 w 528"/>
                  <a:gd name="T3" fmla="*/ 0 h 156"/>
                  <a:gd name="T4" fmla="*/ 8 w 528"/>
                  <a:gd name="T5" fmla="*/ 0 h 156"/>
                  <a:gd name="T6" fmla="*/ 8 w 528"/>
                  <a:gd name="T7" fmla="*/ 1 h 156"/>
                  <a:gd name="T8" fmla="*/ 1 w 528"/>
                  <a:gd name="T9" fmla="*/ 1 h 156"/>
                  <a:gd name="T10" fmla="*/ 1 w 528"/>
                  <a:gd name="T11" fmla="*/ 2 h 156"/>
                  <a:gd name="T12" fmla="*/ 0 w 528"/>
                  <a:gd name="T13" fmla="*/ 2 h 15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28"/>
                  <a:gd name="T22" fmla="*/ 0 h 156"/>
                  <a:gd name="T23" fmla="*/ 528 w 528"/>
                  <a:gd name="T24" fmla="*/ 156 h 15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28" h="156">
                    <a:moveTo>
                      <a:pt x="0" y="156"/>
                    </a:moveTo>
                    <a:lnTo>
                      <a:pt x="0" y="0"/>
                    </a:lnTo>
                    <a:lnTo>
                      <a:pt x="528" y="0"/>
                    </a:lnTo>
                    <a:lnTo>
                      <a:pt x="522" y="6"/>
                    </a:lnTo>
                    <a:lnTo>
                      <a:pt x="6" y="6"/>
                    </a:lnTo>
                    <a:lnTo>
                      <a:pt x="6" y="150"/>
                    </a:lnTo>
                    <a:lnTo>
                      <a:pt x="0" y="15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22" name="Rectangle 212"/>
              <p:cNvSpPr>
                <a:spLocks noChangeArrowheads="1"/>
              </p:cNvSpPr>
              <p:nvPr/>
            </p:nvSpPr>
            <p:spPr bwMode="auto">
              <a:xfrm>
                <a:off x="3508" y="3050"/>
                <a:ext cx="178" cy="69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23" name="Rectangle 213"/>
              <p:cNvSpPr>
                <a:spLocks noChangeArrowheads="1"/>
              </p:cNvSpPr>
              <p:nvPr/>
            </p:nvSpPr>
            <p:spPr bwMode="auto">
              <a:xfrm>
                <a:off x="3508" y="3046"/>
                <a:ext cx="160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800">
                    <a:solidFill>
                      <a:srgbClr val="000000"/>
                    </a:solidFill>
                    <a:latin typeface="Arial" charset="0"/>
                  </a:rPr>
                  <a:t>xxxxx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0124" name="Rectangle 214"/>
              <p:cNvSpPr>
                <a:spLocks noChangeArrowheads="1"/>
              </p:cNvSpPr>
              <p:nvPr/>
            </p:nvSpPr>
            <p:spPr bwMode="auto">
              <a:xfrm>
                <a:off x="3695" y="3050"/>
                <a:ext cx="69" cy="69"/>
              </a:xfrm>
              <a:prstGeom prst="rect">
                <a:avLst/>
              </a:prstGeom>
              <a:solidFill>
                <a:srgbClr val="FFFFFF"/>
              </a:solidFill>
              <a:ln w="317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25" name="Freeform 215"/>
              <p:cNvSpPr>
                <a:spLocks/>
              </p:cNvSpPr>
              <p:nvPr/>
            </p:nvSpPr>
            <p:spPr bwMode="auto">
              <a:xfrm>
                <a:off x="3695" y="3050"/>
                <a:ext cx="69" cy="69"/>
              </a:xfrm>
              <a:custGeom>
                <a:avLst/>
                <a:gdLst>
                  <a:gd name="T0" fmla="*/ 2 w 138"/>
                  <a:gd name="T1" fmla="*/ 0 h 138"/>
                  <a:gd name="T2" fmla="*/ 2 w 138"/>
                  <a:gd name="T3" fmla="*/ 1 h 138"/>
                  <a:gd name="T4" fmla="*/ 2 w 138"/>
                  <a:gd name="T5" fmla="*/ 2 h 138"/>
                  <a:gd name="T6" fmla="*/ 1 w 138"/>
                  <a:gd name="T7" fmla="*/ 2 h 138"/>
                  <a:gd name="T8" fmla="*/ 0 w 138"/>
                  <a:gd name="T9" fmla="*/ 2 h 138"/>
                  <a:gd name="T10" fmla="*/ 2 w 138"/>
                  <a:gd name="T11" fmla="*/ 2 h 138"/>
                  <a:gd name="T12" fmla="*/ 2 w 138"/>
                  <a:gd name="T13" fmla="*/ 0 h 13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8"/>
                  <a:gd name="T22" fmla="*/ 0 h 138"/>
                  <a:gd name="T23" fmla="*/ 138 w 138"/>
                  <a:gd name="T24" fmla="*/ 138 h 13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8" h="138">
                    <a:moveTo>
                      <a:pt x="138" y="0"/>
                    </a:moveTo>
                    <a:lnTo>
                      <a:pt x="119" y="17"/>
                    </a:lnTo>
                    <a:lnTo>
                      <a:pt x="119" y="119"/>
                    </a:lnTo>
                    <a:lnTo>
                      <a:pt x="17" y="119"/>
                    </a:lnTo>
                    <a:lnTo>
                      <a:pt x="0" y="138"/>
                    </a:lnTo>
                    <a:lnTo>
                      <a:pt x="138" y="138"/>
                    </a:lnTo>
                    <a:lnTo>
                      <a:pt x="138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26" name="Rectangle 216"/>
              <p:cNvSpPr>
                <a:spLocks noChangeArrowheads="1"/>
              </p:cNvSpPr>
              <p:nvPr/>
            </p:nvSpPr>
            <p:spPr bwMode="auto">
              <a:xfrm>
                <a:off x="3704" y="3059"/>
                <a:ext cx="50" cy="50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27" name="Freeform 217"/>
              <p:cNvSpPr>
                <a:spLocks/>
              </p:cNvSpPr>
              <p:nvPr/>
            </p:nvSpPr>
            <p:spPr bwMode="auto">
              <a:xfrm>
                <a:off x="3720" y="3076"/>
                <a:ext cx="22" cy="17"/>
              </a:xfrm>
              <a:custGeom>
                <a:avLst/>
                <a:gdLst>
                  <a:gd name="T0" fmla="*/ 1 w 44"/>
                  <a:gd name="T1" fmla="*/ 0 h 34"/>
                  <a:gd name="T2" fmla="*/ 1 w 44"/>
                  <a:gd name="T3" fmla="*/ 1 h 34"/>
                  <a:gd name="T4" fmla="*/ 0 w 44"/>
                  <a:gd name="T5" fmla="*/ 0 h 34"/>
                  <a:gd name="T6" fmla="*/ 1 w 44"/>
                  <a:gd name="T7" fmla="*/ 0 h 3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4"/>
                  <a:gd name="T13" fmla="*/ 0 h 34"/>
                  <a:gd name="T14" fmla="*/ 44 w 44"/>
                  <a:gd name="T15" fmla="*/ 34 h 3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4" h="34">
                    <a:moveTo>
                      <a:pt x="44" y="0"/>
                    </a:moveTo>
                    <a:lnTo>
                      <a:pt x="21" y="34"/>
                    </a:lnTo>
                    <a:lnTo>
                      <a:pt x="0" y="0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28" name="Freeform 218"/>
              <p:cNvSpPr>
                <a:spLocks/>
              </p:cNvSpPr>
              <p:nvPr/>
            </p:nvSpPr>
            <p:spPr bwMode="auto">
              <a:xfrm>
                <a:off x="3695" y="3050"/>
                <a:ext cx="69" cy="69"/>
              </a:xfrm>
              <a:custGeom>
                <a:avLst/>
                <a:gdLst>
                  <a:gd name="T0" fmla="*/ 2 w 138"/>
                  <a:gd name="T1" fmla="*/ 0 h 138"/>
                  <a:gd name="T2" fmla="*/ 2 w 138"/>
                  <a:gd name="T3" fmla="*/ 2 h 138"/>
                  <a:gd name="T4" fmla="*/ 0 w 138"/>
                  <a:gd name="T5" fmla="*/ 2 h 138"/>
                  <a:gd name="T6" fmla="*/ 1 w 138"/>
                  <a:gd name="T7" fmla="*/ 2 h 138"/>
                  <a:gd name="T8" fmla="*/ 2 w 138"/>
                  <a:gd name="T9" fmla="*/ 2 h 138"/>
                  <a:gd name="T10" fmla="*/ 2 w 138"/>
                  <a:gd name="T11" fmla="*/ 1 h 138"/>
                  <a:gd name="T12" fmla="*/ 2 w 138"/>
                  <a:gd name="T13" fmla="*/ 0 h 13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8"/>
                  <a:gd name="T22" fmla="*/ 0 h 138"/>
                  <a:gd name="T23" fmla="*/ 138 w 138"/>
                  <a:gd name="T24" fmla="*/ 138 h 13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8" h="138">
                    <a:moveTo>
                      <a:pt x="138" y="0"/>
                    </a:moveTo>
                    <a:lnTo>
                      <a:pt x="138" y="138"/>
                    </a:lnTo>
                    <a:lnTo>
                      <a:pt x="0" y="138"/>
                    </a:lnTo>
                    <a:lnTo>
                      <a:pt x="8" y="129"/>
                    </a:lnTo>
                    <a:lnTo>
                      <a:pt x="129" y="129"/>
                    </a:lnTo>
                    <a:lnTo>
                      <a:pt x="129" y="8"/>
                    </a:lnTo>
                    <a:lnTo>
                      <a:pt x="13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29" name="Rectangle 219"/>
              <p:cNvSpPr>
                <a:spLocks noChangeArrowheads="1"/>
              </p:cNvSpPr>
              <p:nvPr/>
            </p:nvSpPr>
            <p:spPr bwMode="auto">
              <a:xfrm>
                <a:off x="3377" y="3046"/>
                <a:ext cx="48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800">
                    <a:solidFill>
                      <a:srgbClr val="000000"/>
                    </a:solidFill>
                  </a:rPr>
                  <a:t>2.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0130" name="Rectangle 220"/>
              <p:cNvSpPr>
                <a:spLocks noChangeArrowheads="1"/>
              </p:cNvSpPr>
              <p:nvPr/>
            </p:nvSpPr>
            <p:spPr bwMode="auto">
              <a:xfrm>
                <a:off x="3499" y="2929"/>
                <a:ext cx="274" cy="86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31" name="Freeform 221"/>
              <p:cNvSpPr>
                <a:spLocks noEditPoints="1"/>
              </p:cNvSpPr>
              <p:nvPr/>
            </p:nvSpPr>
            <p:spPr bwMode="auto">
              <a:xfrm>
                <a:off x="3499" y="2929"/>
                <a:ext cx="274" cy="86"/>
              </a:xfrm>
              <a:custGeom>
                <a:avLst/>
                <a:gdLst>
                  <a:gd name="T0" fmla="*/ 9 w 546"/>
                  <a:gd name="T1" fmla="*/ 2 h 173"/>
                  <a:gd name="T2" fmla="*/ 9 w 546"/>
                  <a:gd name="T3" fmla="*/ 2 h 173"/>
                  <a:gd name="T4" fmla="*/ 9 w 546"/>
                  <a:gd name="T5" fmla="*/ 0 h 173"/>
                  <a:gd name="T6" fmla="*/ 9 w 546"/>
                  <a:gd name="T7" fmla="*/ 0 h 173"/>
                  <a:gd name="T8" fmla="*/ 9 w 546"/>
                  <a:gd name="T9" fmla="*/ 2 h 173"/>
                  <a:gd name="T10" fmla="*/ 9 w 546"/>
                  <a:gd name="T11" fmla="*/ 2 h 173"/>
                  <a:gd name="T12" fmla="*/ 9 w 546"/>
                  <a:gd name="T13" fmla="*/ 2 h 173"/>
                  <a:gd name="T14" fmla="*/ 0 w 546"/>
                  <a:gd name="T15" fmla="*/ 2 h 173"/>
                  <a:gd name="T16" fmla="*/ 1 w 546"/>
                  <a:gd name="T17" fmla="*/ 2 h 173"/>
                  <a:gd name="T18" fmla="*/ 9 w 546"/>
                  <a:gd name="T19" fmla="*/ 2 h 17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546"/>
                  <a:gd name="T31" fmla="*/ 0 h 173"/>
                  <a:gd name="T32" fmla="*/ 546 w 546"/>
                  <a:gd name="T33" fmla="*/ 173 h 17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546" h="173">
                    <a:moveTo>
                      <a:pt x="527" y="156"/>
                    </a:moveTo>
                    <a:lnTo>
                      <a:pt x="546" y="173"/>
                    </a:lnTo>
                    <a:lnTo>
                      <a:pt x="546" y="0"/>
                    </a:lnTo>
                    <a:lnTo>
                      <a:pt x="527" y="18"/>
                    </a:lnTo>
                    <a:lnTo>
                      <a:pt x="527" y="156"/>
                    </a:lnTo>
                    <a:close/>
                    <a:moveTo>
                      <a:pt x="527" y="156"/>
                    </a:moveTo>
                    <a:lnTo>
                      <a:pt x="546" y="173"/>
                    </a:lnTo>
                    <a:lnTo>
                      <a:pt x="0" y="173"/>
                    </a:lnTo>
                    <a:lnTo>
                      <a:pt x="17" y="156"/>
                    </a:lnTo>
                    <a:lnTo>
                      <a:pt x="527" y="15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32" name="Freeform 222"/>
              <p:cNvSpPr>
                <a:spLocks noEditPoints="1"/>
              </p:cNvSpPr>
              <p:nvPr/>
            </p:nvSpPr>
            <p:spPr bwMode="auto">
              <a:xfrm>
                <a:off x="3499" y="2929"/>
                <a:ext cx="274" cy="86"/>
              </a:xfrm>
              <a:custGeom>
                <a:avLst/>
                <a:gdLst>
                  <a:gd name="T0" fmla="*/ 9 w 546"/>
                  <a:gd name="T1" fmla="*/ 0 h 173"/>
                  <a:gd name="T2" fmla="*/ 9 w 546"/>
                  <a:gd name="T3" fmla="*/ 0 h 173"/>
                  <a:gd name="T4" fmla="*/ 0 w 546"/>
                  <a:gd name="T5" fmla="*/ 0 h 173"/>
                  <a:gd name="T6" fmla="*/ 1 w 546"/>
                  <a:gd name="T7" fmla="*/ 0 h 173"/>
                  <a:gd name="T8" fmla="*/ 9 w 546"/>
                  <a:gd name="T9" fmla="*/ 0 h 173"/>
                  <a:gd name="T10" fmla="*/ 1 w 546"/>
                  <a:gd name="T11" fmla="*/ 2 h 173"/>
                  <a:gd name="T12" fmla="*/ 0 w 546"/>
                  <a:gd name="T13" fmla="*/ 2 h 173"/>
                  <a:gd name="T14" fmla="*/ 0 w 546"/>
                  <a:gd name="T15" fmla="*/ 0 h 173"/>
                  <a:gd name="T16" fmla="*/ 1 w 546"/>
                  <a:gd name="T17" fmla="*/ 0 h 173"/>
                  <a:gd name="T18" fmla="*/ 1 w 546"/>
                  <a:gd name="T19" fmla="*/ 2 h 17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546"/>
                  <a:gd name="T31" fmla="*/ 0 h 173"/>
                  <a:gd name="T32" fmla="*/ 546 w 546"/>
                  <a:gd name="T33" fmla="*/ 173 h 17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546" h="173">
                    <a:moveTo>
                      <a:pt x="537" y="10"/>
                    </a:moveTo>
                    <a:lnTo>
                      <a:pt x="546" y="0"/>
                    </a:lnTo>
                    <a:lnTo>
                      <a:pt x="0" y="0"/>
                    </a:lnTo>
                    <a:lnTo>
                      <a:pt x="9" y="10"/>
                    </a:lnTo>
                    <a:lnTo>
                      <a:pt x="537" y="10"/>
                    </a:lnTo>
                    <a:close/>
                    <a:moveTo>
                      <a:pt x="9" y="165"/>
                    </a:moveTo>
                    <a:lnTo>
                      <a:pt x="0" y="173"/>
                    </a:lnTo>
                    <a:lnTo>
                      <a:pt x="0" y="0"/>
                    </a:lnTo>
                    <a:lnTo>
                      <a:pt x="9" y="10"/>
                    </a:lnTo>
                    <a:lnTo>
                      <a:pt x="9" y="16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33" name="Freeform 223"/>
              <p:cNvSpPr>
                <a:spLocks noEditPoints="1"/>
              </p:cNvSpPr>
              <p:nvPr/>
            </p:nvSpPr>
            <p:spPr bwMode="auto">
              <a:xfrm>
                <a:off x="3504" y="2934"/>
                <a:ext cx="264" cy="78"/>
              </a:xfrm>
              <a:custGeom>
                <a:avLst/>
                <a:gdLst>
                  <a:gd name="T0" fmla="*/ 1 w 528"/>
                  <a:gd name="T1" fmla="*/ 3 h 155"/>
                  <a:gd name="T2" fmla="*/ 0 w 528"/>
                  <a:gd name="T3" fmla="*/ 3 h 155"/>
                  <a:gd name="T4" fmla="*/ 8 w 528"/>
                  <a:gd name="T5" fmla="*/ 3 h 155"/>
                  <a:gd name="T6" fmla="*/ 8 w 528"/>
                  <a:gd name="T7" fmla="*/ 3 h 155"/>
                  <a:gd name="T8" fmla="*/ 1 w 528"/>
                  <a:gd name="T9" fmla="*/ 3 h 155"/>
                  <a:gd name="T10" fmla="*/ 8 w 528"/>
                  <a:gd name="T11" fmla="*/ 1 h 155"/>
                  <a:gd name="T12" fmla="*/ 8 w 528"/>
                  <a:gd name="T13" fmla="*/ 0 h 155"/>
                  <a:gd name="T14" fmla="*/ 8 w 528"/>
                  <a:gd name="T15" fmla="*/ 3 h 155"/>
                  <a:gd name="T16" fmla="*/ 8 w 528"/>
                  <a:gd name="T17" fmla="*/ 3 h 155"/>
                  <a:gd name="T18" fmla="*/ 8 w 528"/>
                  <a:gd name="T19" fmla="*/ 1 h 15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528"/>
                  <a:gd name="T31" fmla="*/ 0 h 155"/>
                  <a:gd name="T32" fmla="*/ 528 w 528"/>
                  <a:gd name="T33" fmla="*/ 155 h 15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528" h="155">
                    <a:moveTo>
                      <a:pt x="6" y="150"/>
                    </a:moveTo>
                    <a:lnTo>
                      <a:pt x="0" y="155"/>
                    </a:lnTo>
                    <a:lnTo>
                      <a:pt x="528" y="155"/>
                    </a:lnTo>
                    <a:lnTo>
                      <a:pt x="522" y="150"/>
                    </a:lnTo>
                    <a:lnTo>
                      <a:pt x="6" y="150"/>
                    </a:lnTo>
                    <a:close/>
                    <a:moveTo>
                      <a:pt x="522" y="6"/>
                    </a:moveTo>
                    <a:lnTo>
                      <a:pt x="528" y="0"/>
                    </a:lnTo>
                    <a:lnTo>
                      <a:pt x="528" y="155"/>
                    </a:lnTo>
                    <a:lnTo>
                      <a:pt x="522" y="150"/>
                    </a:lnTo>
                    <a:lnTo>
                      <a:pt x="522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34" name="Freeform 224"/>
              <p:cNvSpPr>
                <a:spLocks/>
              </p:cNvSpPr>
              <p:nvPr/>
            </p:nvSpPr>
            <p:spPr bwMode="auto">
              <a:xfrm>
                <a:off x="3504" y="2934"/>
                <a:ext cx="264" cy="78"/>
              </a:xfrm>
              <a:custGeom>
                <a:avLst/>
                <a:gdLst>
                  <a:gd name="T0" fmla="*/ 0 w 528"/>
                  <a:gd name="T1" fmla="*/ 3 h 155"/>
                  <a:gd name="T2" fmla="*/ 0 w 528"/>
                  <a:gd name="T3" fmla="*/ 0 h 155"/>
                  <a:gd name="T4" fmla="*/ 8 w 528"/>
                  <a:gd name="T5" fmla="*/ 0 h 155"/>
                  <a:gd name="T6" fmla="*/ 8 w 528"/>
                  <a:gd name="T7" fmla="*/ 1 h 155"/>
                  <a:gd name="T8" fmla="*/ 1 w 528"/>
                  <a:gd name="T9" fmla="*/ 1 h 155"/>
                  <a:gd name="T10" fmla="*/ 1 w 528"/>
                  <a:gd name="T11" fmla="*/ 3 h 155"/>
                  <a:gd name="T12" fmla="*/ 0 w 528"/>
                  <a:gd name="T13" fmla="*/ 3 h 15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28"/>
                  <a:gd name="T22" fmla="*/ 0 h 155"/>
                  <a:gd name="T23" fmla="*/ 528 w 528"/>
                  <a:gd name="T24" fmla="*/ 155 h 15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28" h="155">
                    <a:moveTo>
                      <a:pt x="0" y="155"/>
                    </a:moveTo>
                    <a:lnTo>
                      <a:pt x="0" y="0"/>
                    </a:lnTo>
                    <a:lnTo>
                      <a:pt x="528" y="0"/>
                    </a:lnTo>
                    <a:lnTo>
                      <a:pt x="522" y="6"/>
                    </a:lnTo>
                    <a:lnTo>
                      <a:pt x="6" y="6"/>
                    </a:lnTo>
                    <a:lnTo>
                      <a:pt x="6" y="150"/>
                    </a:lnTo>
                    <a:lnTo>
                      <a:pt x="0" y="15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35" name="Rectangle 225"/>
              <p:cNvSpPr>
                <a:spLocks noChangeArrowheads="1"/>
              </p:cNvSpPr>
              <p:nvPr/>
            </p:nvSpPr>
            <p:spPr bwMode="auto">
              <a:xfrm>
                <a:off x="3508" y="2938"/>
                <a:ext cx="178" cy="69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36" name="Rectangle 226"/>
              <p:cNvSpPr>
                <a:spLocks noChangeArrowheads="1"/>
              </p:cNvSpPr>
              <p:nvPr/>
            </p:nvSpPr>
            <p:spPr bwMode="auto">
              <a:xfrm>
                <a:off x="3508" y="2934"/>
                <a:ext cx="160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800">
                    <a:solidFill>
                      <a:srgbClr val="000000"/>
                    </a:solidFill>
                    <a:latin typeface="Arial" charset="0"/>
                  </a:rPr>
                  <a:t>xxxxx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0137" name="Rectangle 227"/>
              <p:cNvSpPr>
                <a:spLocks noChangeArrowheads="1"/>
              </p:cNvSpPr>
              <p:nvPr/>
            </p:nvSpPr>
            <p:spPr bwMode="auto">
              <a:xfrm>
                <a:off x="3695" y="2938"/>
                <a:ext cx="69" cy="69"/>
              </a:xfrm>
              <a:prstGeom prst="rect">
                <a:avLst/>
              </a:prstGeom>
              <a:solidFill>
                <a:srgbClr val="FFFFFF"/>
              </a:solidFill>
              <a:ln w="317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38" name="Freeform 228"/>
              <p:cNvSpPr>
                <a:spLocks/>
              </p:cNvSpPr>
              <p:nvPr/>
            </p:nvSpPr>
            <p:spPr bwMode="auto">
              <a:xfrm>
                <a:off x="3695" y="2938"/>
                <a:ext cx="69" cy="69"/>
              </a:xfrm>
              <a:custGeom>
                <a:avLst/>
                <a:gdLst>
                  <a:gd name="T0" fmla="*/ 2 w 138"/>
                  <a:gd name="T1" fmla="*/ 0 h 138"/>
                  <a:gd name="T2" fmla="*/ 2 w 138"/>
                  <a:gd name="T3" fmla="*/ 1 h 138"/>
                  <a:gd name="T4" fmla="*/ 2 w 138"/>
                  <a:gd name="T5" fmla="*/ 2 h 138"/>
                  <a:gd name="T6" fmla="*/ 1 w 138"/>
                  <a:gd name="T7" fmla="*/ 2 h 138"/>
                  <a:gd name="T8" fmla="*/ 0 w 138"/>
                  <a:gd name="T9" fmla="*/ 2 h 138"/>
                  <a:gd name="T10" fmla="*/ 2 w 138"/>
                  <a:gd name="T11" fmla="*/ 2 h 138"/>
                  <a:gd name="T12" fmla="*/ 2 w 138"/>
                  <a:gd name="T13" fmla="*/ 0 h 13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8"/>
                  <a:gd name="T22" fmla="*/ 0 h 138"/>
                  <a:gd name="T23" fmla="*/ 138 w 138"/>
                  <a:gd name="T24" fmla="*/ 138 h 13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8" h="138">
                    <a:moveTo>
                      <a:pt x="138" y="0"/>
                    </a:moveTo>
                    <a:lnTo>
                      <a:pt x="119" y="19"/>
                    </a:lnTo>
                    <a:lnTo>
                      <a:pt x="119" y="120"/>
                    </a:lnTo>
                    <a:lnTo>
                      <a:pt x="17" y="120"/>
                    </a:lnTo>
                    <a:lnTo>
                      <a:pt x="0" y="138"/>
                    </a:lnTo>
                    <a:lnTo>
                      <a:pt x="138" y="138"/>
                    </a:lnTo>
                    <a:lnTo>
                      <a:pt x="138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39" name="Rectangle 229"/>
              <p:cNvSpPr>
                <a:spLocks noChangeArrowheads="1"/>
              </p:cNvSpPr>
              <p:nvPr/>
            </p:nvSpPr>
            <p:spPr bwMode="auto">
              <a:xfrm>
                <a:off x="3704" y="2947"/>
                <a:ext cx="50" cy="51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40" name="Freeform 230"/>
              <p:cNvSpPr>
                <a:spLocks/>
              </p:cNvSpPr>
              <p:nvPr/>
            </p:nvSpPr>
            <p:spPr bwMode="auto">
              <a:xfrm>
                <a:off x="3720" y="2964"/>
                <a:ext cx="22" cy="18"/>
              </a:xfrm>
              <a:custGeom>
                <a:avLst/>
                <a:gdLst>
                  <a:gd name="T0" fmla="*/ 1 w 44"/>
                  <a:gd name="T1" fmla="*/ 0 h 37"/>
                  <a:gd name="T2" fmla="*/ 1 w 44"/>
                  <a:gd name="T3" fmla="*/ 0 h 37"/>
                  <a:gd name="T4" fmla="*/ 0 w 44"/>
                  <a:gd name="T5" fmla="*/ 0 h 37"/>
                  <a:gd name="T6" fmla="*/ 1 w 44"/>
                  <a:gd name="T7" fmla="*/ 0 h 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4"/>
                  <a:gd name="T13" fmla="*/ 0 h 37"/>
                  <a:gd name="T14" fmla="*/ 44 w 44"/>
                  <a:gd name="T15" fmla="*/ 37 h 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4" h="37">
                    <a:moveTo>
                      <a:pt x="44" y="0"/>
                    </a:moveTo>
                    <a:lnTo>
                      <a:pt x="21" y="37"/>
                    </a:lnTo>
                    <a:lnTo>
                      <a:pt x="0" y="0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41" name="Freeform 231"/>
              <p:cNvSpPr>
                <a:spLocks/>
              </p:cNvSpPr>
              <p:nvPr/>
            </p:nvSpPr>
            <p:spPr bwMode="auto">
              <a:xfrm>
                <a:off x="3695" y="2938"/>
                <a:ext cx="69" cy="69"/>
              </a:xfrm>
              <a:custGeom>
                <a:avLst/>
                <a:gdLst>
                  <a:gd name="T0" fmla="*/ 2 w 138"/>
                  <a:gd name="T1" fmla="*/ 0 h 138"/>
                  <a:gd name="T2" fmla="*/ 2 w 138"/>
                  <a:gd name="T3" fmla="*/ 2 h 138"/>
                  <a:gd name="T4" fmla="*/ 0 w 138"/>
                  <a:gd name="T5" fmla="*/ 2 h 138"/>
                  <a:gd name="T6" fmla="*/ 1 w 138"/>
                  <a:gd name="T7" fmla="*/ 2 h 138"/>
                  <a:gd name="T8" fmla="*/ 2 w 138"/>
                  <a:gd name="T9" fmla="*/ 2 h 138"/>
                  <a:gd name="T10" fmla="*/ 2 w 138"/>
                  <a:gd name="T11" fmla="*/ 1 h 138"/>
                  <a:gd name="T12" fmla="*/ 2 w 138"/>
                  <a:gd name="T13" fmla="*/ 0 h 13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8"/>
                  <a:gd name="T22" fmla="*/ 0 h 138"/>
                  <a:gd name="T23" fmla="*/ 138 w 138"/>
                  <a:gd name="T24" fmla="*/ 138 h 13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8" h="138">
                    <a:moveTo>
                      <a:pt x="138" y="0"/>
                    </a:moveTo>
                    <a:lnTo>
                      <a:pt x="138" y="138"/>
                    </a:lnTo>
                    <a:lnTo>
                      <a:pt x="0" y="138"/>
                    </a:lnTo>
                    <a:lnTo>
                      <a:pt x="8" y="128"/>
                    </a:lnTo>
                    <a:lnTo>
                      <a:pt x="129" y="128"/>
                    </a:lnTo>
                    <a:lnTo>
                      <a:pt x="129" y="9"/>
                    </a:lnTo>
                    <a:lnTo>
                      <a:pt x="13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42" name="Rectangle 232"/>
              <p:cNvSpPr>
                <a:spLocks noChangeArrowheads="1"/>
              </p:cNvSpPr>
              <p:nvPr/>
            </p:nvSpPr>
            <p:spPr bwMode="auto">
              <a:xfrm>
                <a:off x="3377" y="3164"/>
                <a:ext cx="48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800">
                    <a:solidFill>
                      <a:srgbClr val="000000"/>
                    </a:solidFill>
                  </a:rPr>
                  <a:t>3.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0143" name="Rectangle 233"/>
              <p:cNvSpPr>
                <a:spLocks noChangeArrowheads="1"/>
              </p:cNvSpPr>
              <p:nvPr/>
            </p:nvSpPr>
            <p:spPr bwMode="auto">
              <a:xfrm>
                <a:off x="3499" y="3153"/>
                <a:ext cx="274" cy="86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44" name="Freeform 234"/>
              <p:cNvSpPr>
                <a:spLocks noEditPoints="1"/>
              </p:cNvSpPr>
              <p:nvPr/>
            </p:nvSpPr>
            <p:spPr bwMode="auto">
              <a:xfrm>
                <a:off x="3499" y="3153"/>
                <a:ext cx="274" cy="86"/>
              </a:xfrm>
              <a:custGeom>
                <a:avLst/>
                <a:gdLst>
                  <a:gd name="T0" fmla="*/ 9 w 546"/>
                  <a:gd name="T1" fmla="*/ 2 h 173"/>
                  <a:gd name="T2" fmla="*/ 9 w 546"/>
                  <a:gd name="T3" fmla="*/ 2 h 173"/>
                  <a:gd name="T4" fmla="*/ 9 w 546"/>
                  <a:gd name="T5" fmla="*/ 0 h 173"/>
                  <a:gd name="T6" fmla="*/ 9 w 546"/>
                  <a:gd name="T7" fmla="*/ 0 h 173"/>
                  <a:gd name="T8" fmla="*/ 9 w 546"/>
                  <a:gd name="T9" fmla="*/ 2 h 173"/>
                  <a:gd name="T10" fmla="*/ 9 w 546"/>
                  <a:gd name="T11" fmla="*/ 2 h 173"/>
                  <a:gd name="T12" fmla="*/ 9 w 546"/>
                  <a:gd name="T13" fmla="*/ 2 h 173"/>
                  <a:gd name="T14" fmla="*/ 0 w 546"/>
                  <a:gd name="T15" fmla="*/ 2 h 173"/>
                  <a:gd name="T16" fmla="*/ 1 w 546"/>
                  <a:gd name="T17" fmla="*/ 2 h 173"/>
                  <a:gd name="T18" fmla="*/ 9 w 546"/>
                  <a:gd name="T19" fmla="*/ 2 h 17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546"/>
                  <a:gd name="T31" fmla="*/ 0 h 173"/>
                  <a:gd name="T32" fmla="*/ 546 w 546"/>
                  <a:gd name="T33" fmla="*/ 173 h 17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546" h="173">
                    <a:moveTo>
                      <a:pt x="527" y="156"/>
                    </a:moveTo>
                    <a:lnTo>
                      <a:pt x="546" y="173"/>
                    </a:lnTo>
                    <a:lnTo>
                      <a:pt x="546" y="0"/>
                    </a:lnTo>
                    <a:lnTo>
                      <a:pt x="527" y="19"/>
                    </a:lnTo>
                    <a:lnTo>
                      <a:pt x="527" y="156"/>
                    </a:lnTo>
                    <a:close/>
                    <a:moveTo>
                      <a:pt x="527" y="156"/>
                    </a:moveTo>
                    <a:lnTo>
                      <a:pt x="546" y="173"/>
                    </a:lnTo>
                    <a:lnTo>
                      <a:pt x="0" y="173"/>
                    </a:lnTo>
                    <a:lnTo>
                      <a:pt x="17" y="156"/>
                    </a:lnTo>
                    <a:lnTo>
                      <a:pt x="527" y="15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45" name="Freeform 235"/>
              <p:cNvSpPr>
                <a:spLocks noEditPoints="1"/>
              </p:cNvSpPr>
              <p:nvPr/>
            </p:nvSpPr>
            <p:spPr bwMode="auto">
              <a:xfrm>
                <a:off x="3499" y="3153"/>
                <a:ext cx="274" cy="86"/>
              </a:xfrm>
              <a:custGeom>
                <a:avLst/>
                <a:gdLst>
                  <a:gd name="T0" fmla="*/ 9 w 546"/>
                  <a:gd name="T1" fmla="*/ 0 h 173"/>
                  <a:gd name="T2" fmla="*/ 9 w 546"/>
                  <a:gd name="T3" fmla="*/ 0 h 173"/>
                  <a:gd name="T4" fmla="*/ 0 w 546"/>
                  <a:gd name="T5" fmla="*/ 0 h 173"/>
                  <a:gd name="T6" fmla="*/ 1 w 546"/>
                  <a:gd name="T7" fmla="*/ 0 h 173"/>
                  <a:gd name="T8" fmla="*/ 9 w 546"/>
                  <a:gd name="T9" fmla="*/ 0 h 173"/>
                  <a:gd name="T10" fmla="*/ 1 w 546"/>
                  <a:gd name="T11" fmla="*/ 2 h 173"/>
                  <a:gd name="T12" fmla="*/ 0 w 546"/>
                  <a:gd name="T13" fmla="*/ 2 h 173"/>
                  <a:gd name="T14" fmla="*/ 0 w 546"/>
                  <a:gd name="T15" fmla="*/ 0 h 173"/>
                  <a:gd name="T16" fmla="*/ 1 w 546"/>
                  <a:gd name="T17" fmla="*/ 0 h 173"/>
                  <a:gd name="T18" fmla="*/ 1 w 546"/>
                  <a:gd name="T19" fmla="*/ 2 h 17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546"/>
                  <a:gd name="T31" fmla="*/ 0 h 173"/>
                  <a:gd name="T32" fmla="*/ 546 w 546"/>
                  <a:gd name="T33" fmla="*/ 173 h 17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546" h="173">
                    <a:moveTo>
                      <a:pt x="537" y="10"/>
                    </a:moveTo>
                    <a:lnTo>
                      <a:pt x="546" y="0"/>
                    </a:lnTo>
                    <a:lnTo>
                      <a:pt x="0" y="0"/>
                    </a:lnTo>
                    <a:lnTo>
                      <a:pt x="9" y="10"/>
                    </a:lnTo>
                    <a:lnTo>
                      <a:pt x="537" y="10"/>
                    </a:lnTo>
                    <a:close/>
                    <a:moveTo>
                      <a:pt x="9" y="165"/>
                    </a:moveTo>
                    <a:lnTo>
                      <a:pt x="0" y="173"/>
                    </a:lnTo>
                    <a:lnTo>
                      <a:pt x="0" y="0"/>
                    </a:lnTo>
                    <a:lnTo>
                      <a:pt x="9" y="10"/>
                    </a:lnTo>
                    <a:lnTo>
                      <a:pt x="9" y="16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46" name="Freeform 236"/>
              <p:cNvSpPr>
                <a:spLocks noEditPoints="1"/>
              </p:cNvSpPr>
              <p:nvPr/>
            </p:nvSpPr>
            <p:spPr bwMode="auto">
              <a:xfrm>
                <a:off x="3504" y="3157"/>
                <a:ext cx="264" cy="78"/>
              </a:xfrm>
              <a:custGeom>
                <a:avLst/>
                <a:gdLst>
                  <a:gd name="T0" fmla="*/ 1 w 528"/>
                  <a:gd name="T1" fmla="*/ 3 h 155"/>
                  <a:gd name="T2" fmla="*/ 0 w 528"/>
                  <a:gd name="T3" fmla="*/ 3 h 155"/>
                  <a:gd name="T4" fmla="*/ 8 w 528"/>
                  <a:gd name="T5" fmla="*/ 3 h 155"/>
                  <a:gd name="T6" fmla="*/ 8 w 528"/>
                  <a:gd name="T7" fmla="*/ 3 h 155"/>
                  <a:gd name="T8" fmla="*/ 1 w 528"/>
                  <a:gd name="T9" fmla="*/ 3 h 155"/>
                  <a:gd name="T10" fmla="*/ 8 w 528"/>
                  <a:gd name="T11" fmla="*/ 1 h 155"/>
                  <a:gd name="T12" fmla="*/ 8 w 528"/>
                  <a:gd name="T13" fmla="*/ 0 h 155"/>
                  <a:gd name="T14" fmla="*/ 8 w 528"/>
                  <a:gd name="T15" fmla="*/ 3 h 155"/>
                  <a:gd name="T16" fmla="*/ 8 w 528"/>
                  <a:gd name="T17" fmla="*/ 3 h 155"/>
                  <a:gd name="T18" fmla="*/ 8 w 528"/>
                  <a:gd name="T19" fmla="*/ 1 h 15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528"/>
                  <a:gd name="T31" fmla="*/ 0 h 155"/>
                  <a:gd name="T32" fmla="*/ 528 w 528"/>
                  <a:gd name="T33" fmla="*/ 155 h 15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528" h="155">
                    <a:moveTo>
                      <a:pt x="6" y="149"/>
                    </a:moveTo>
                    <a:lnTo>
                      <a:pt x="0" y="155"/>
                    </a:lnTo>
                    <a:lnTo>
                      <a:pt x="528" y="155"/>
                    </a:lnTo>
                    <a:lnTo>
                      <a:pt x="522" y="149"/>
                    </a:lnTo>
                    <a:lnTo>
                      <a:pt x="6" y="149"/>
                    </a:lnTo>
                    <a:close/>
                    <a:moveTo>
                      <a:pt x="522" y="6"/>
                    </a:moveTo>
                    <a:lnTo>
                      <a:pt x="528" y="0"/>
                    </a:lnTo>
                    <a:lnTo>
                      <a:pt x="528" y="155"/>
                    </a:lnTo>
                    <a:lnTo>
                      <a:pt x="522" y="149"/>
                    </a:lnTo>
                    <a:lnTo>
                      <a:pt x="522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47" name="Freeform 237"/>
              <p:cNvSpPr>
                <a:spLocks/>
              </p:cNvSpPr>
              <p:nvPr/>
            </p:nvSpPr>
            <p:spPr bwMode="auto">
              <a:xfrm>
                <a:off x="3504" y="3157"/>
                <a:ext cx="264" cy="78"/>
              </a:xfrm>
              <a:custGeom>
                <a:avLst/>
                <a:gdLst>
                  <a:gd name="T0" fmla="*/ 0 w 528"/>
                  <a:gd name="T1" fmla="*/ 3 h 155"/>
                  <a:gd name="T2" fmla="*/ 0 w 528"/>
                  <a:gd name="T3" fmla="*/ 0 h 155"/>
                  <a:gd name="T4" fmla="*/ 8 w 528"/>
                  <a:gd name="T5" fmla="*/ 0 h 155"/>
                  <a:gd name="T6" fmla="*/ 8 w 528"/>
                  <a:gd name="T7" fmla="*/ 1 h 155"/>
                  <a:gd name="T8" fmla="*/ 1 w 528"/>
                  <a:gd name="T9" fmla="*/ 1 h 155"/>
                  <a:gd name="T10" fmla="*/ 1 w 528"/>
                  <a:gd name="T11" fmla="*/ 3 h 155"/>
                  <a:gd name="T12" fmla="*/ 0 w 528"/>
                  <a:gd name="T13" fmla="*/ 3 h 15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28"/>
                  <a:gd name="T22" fmla="*/ 0 h 155"/>
                  <a:gd name="T23" fmla="*/ 528 w 528"/>
                  <a:gd name="T24" fmla="*/ 155 h 15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28" h="155">
                    <a:moveTo>
                      <a:pt x="0" y="155"/>
                    </a:moveTo>
                    <a:lnTo>
                      <a:pt x="0" y="0"/>
                    </a:lnTo>
                    <a:lnTo>
                      <a:pt x="528" y="0"/>
                    </a:lnTo>
                    <a:lnTo>
                      <a:pt x="522" y="6"/>
                    </a:lnTo>
                    <a:lnTo>
                      <a:pt x="6" y="6"/>
                    </a:lnTo>
                    <a:lnTo>
                      <a:pt x="6" y="149"/>
                    </a:lnTo>
                    <a:lnTo>
                      <a:pt x="0" y="15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48" name="Rectangle 238"/>
              <p:cNvSpPr>
                <a:spLocks noChangeArrowheads="1"/>
              </p:cNvSpPr>
              <p:nvPr/>
            </p:nvSpPr>
            <p:spPr bwMode="auto">
              <a:xfrm>
                <a:off x="3508" y="3161"/>
                <a:ext cx="178" cy="69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49" name="Rectangle 239"/>
              <p:cNvSpPr>
                <a:spLocks noChangeArrowheads="1"/>
              </p:cNvSpPr>
              <p:nvPr/>
            </p:nvSpPr>
            <p:spPr bwMode="auto">
              <a:xfrm>
                <a:off x="3508" y="3157"/>
                <a:ext cx="160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800">
                    <a:solidFill>
                      <a:srgbClr val="000000"/>
                    </a:solidFill>
                    <a:latin typeface="Arial" charset="0"/>
                  </a:rPr>
                  <a:t>xxxxx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0150" name="Rectangle 240"/>
              <p:cNvSpPr>
                <a:spLocks noChangeArrowheads="1"/>
              </p:cNvSpPr>
              <p:nvPr/>
            </p:nvSpPr>
            <p:spPr bwMode="auto">
              <a:xfrm>
                <a:off x="3695" y="3161"/>
                <a:ext cx="69" cy="69"/>
              </a:xfrm>
              <a:prstGeom prst="rect">
                <a:avLst/>
              </a:prstGeom>
              <a:solidFill>
                <a:srgbClr val="FFFFFF"/>
              </a:solidFill>
              <a:ln w="317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51" name="Freeform 241"/>
              <p:cNvSpPr>
                <a:spLocks/>
              </p:cNvSpPr>
              <p:nvPr/>
            </p:nvSpPr>
            <p:spPr bwMode="auto">
              <a:xfrm>
                <a:off x="3695" y="3161"/>
                <a:ext cx="69" cy="69"/>
              </a:xfrm>
              <a:custGeom>
                <a:avLst/>
                <a:gdLst>
                  <a:gd name="T0" fmla="*/ 2 w 138"/>
                  <a:gd name="T1" fmla="*/ 0 h 138"/>
                  <a:gd name="T2" fmla="*/ 2 w 138"/>
                  <a:gd name="T3" fmla="*/ 1 h 138"/>
                  <a:gd name="T4" fmla="*/ 2 w 138"/>
                  <a:gd name="T5" fmla="*/ 2 h 138"/>
                  <a:gd name="T6" fmla="*/ 1 w 138"/>
                  <a:gd name="T7" fmla="*/ 2 h 138"/>
                  <a:gd name="T8" fmla="*/ 0 w 138"/>
                  <a:gd name="T9" fmla="*/ 2 h 138"/>
                  <a:gd name="T10" fmla="*/ 2 w 138"/>
                  <a:gd name="T11" fmla="*/ 2 h 138"/>
                  <a:gd name="T12" fmla="*/ 2 w 138"/>
                  <a:gd name="T13" fmla="*/ 0 h 13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8"/>
                  <a:gd name="T22" fmla="*/ 0 h 138"/>
                  <a:gd name="T23" fmla="*/ 138 w 138"/>
                  <a:gd name="T24" fmla="*/ 138 h 13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8" h="138">
                    <a:moveTo>
                      <a:pt x="138" y="0"/>
                    </a:moveTo>
                    <a:lnTo>
                      <a:pt x="119" y="19"/>
                    </a:lnTo>
                    <a:lnTo>
                      <a:pt x="119" y="120"/>
                    </a:lnTo>
                    <a:lnTo>
                      <a:pt x="17" y="120"/>
                    </a:lnTo>
                    <a:lnTo>
                      <a:pt x="0" y="138"/>
                    </a:lnTo>
                    <a:lnTo>
                      <a:pt x="138" y="138"/>
                    </a:lnTo>
                    <a:lnTo>
                      <a:pt x="138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52" name="Rectangle 242"/>
              <p:cNvSpPr>
                <a:spLocks noChangeArrowheads="1"/>
              </p:cNvSpPr>
              <p:nvPr/>
            </p:nvSpPr>
            <p:spPr bwMode="auto">
              <a:xfrm>
                <a:off x="3704" y="3171"/>
                <a:ext cx="50" cy="51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53" name="Freeform 243"/>
              <p:cNvSpPr>
                <a:spLocks/>
              </p:cNvSpPr>
              <p:nvPr/>
            </p:nvSpPr>
            <p:spPr bwMode="auto">
              <a:xfrm>
                <a:off x="3720" y="3187"/>
                <a:ext cx="22" cy="18"/>
              </a:xfrm>
              <a:custGeom>
                <a:avLst/>
                <a:gdLst>
                  <a:gd name="T0" fmla="*/ 1 w 44"/>
                  <a:gd name="T1" fmla="*/ 0 h 37"/>
                  <a:gd name="T2" fmla="*/ 1 w 44"/>
                  <a:gd name="T3" fmla="*/ 0 h 37"/>
                  <a:gd name="T4" fmla="*/ 0 w 44"/>
                  <a:gd name="T5" fmla="*/ 0 h 37"/>
                  <a:gd name="T6" fmla="*/ 1 w 44"/>
                  <a:gd name="T7" fmla="*/ 0 h 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4"/>
                  <a:gd name="T13" fmla="*/ 0 h 37"/>
                  <a:gd name="T14" fmla="*/ 44 w 44"/>
                  <a:gd name="T15" fmla="*/ 37 h 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4" h="37">
                    <a:moveTo>
                      <a:pt x="44" y="0"/>
                    </a:moveTo>
                    <a:lnTo>
                      <a:pt x="21" y="37"/>
                    </a:lnTo>
                    <a:lnTo>
                      <a:pt x="0" y="0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54" name="Freeform 244"/>
              <p:cNvSpPr>
                <a:spLocks/>
              </p:cNvSpPr>
              <p:nvPr/>
            </p:nvSpPr>
            <p:spPr bwMode="auto">
              <a:xfrm>
                <a:off x="3695" y="3161"/>
                <a:ext cx="69" cy="69"/>
              </a:xfrm>
              <a:custGeom>
                <a:avLst/>
                <a:gdLst>
                  <a:gd name="T0" fmla="*/ 2 w 138"/>
                  <a:gd name="T1" fmla="*/ 0 h 138"/>
                  <a:gd name="T2" fmla="*/ 2 w 138"/>
                  <a:gd name="T3" fmla="*/ 2 h 138"/>
                  <a:gd name="T4" fmla="*/ 0 w 138"/>
                  <a:gd name="T5" fmla="*/ 2 h 138"/>
                  <a:gd name="T6" fmla="*/ 1 w 138"/>
                  <a:gd name="T7" fmla="*/ 2 h 138"/>
                  <a:gd name="T8" fmla="*/ 2 w 138"/>
                  <a:gd name="T9" fmla="*/ 2 h 138"/>
                  <a:gd name="T10" fmla="*/ 2 w 138"/>
                  <a:gd name="T11" fmla="*/ 1 h 138"/>
                  <a:gd name="T12" fmla="*/ 2 w 138"/>
                  <a:gd name="T13" fmla="*/ 0 h 13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8"/>
                  <a:gd name="T22" fmla="*/ 0 h 138"/>
                  <a:gd name="T23" fmla="*/ 138 w 138"/>
                  <a:gd name="T24" fmla="*/ 138 h 13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8" h="138">
                    <a:moveTo>
                      <a:pt x="138" y="0"/>
                    </a:moveTo>
                    <a:lnTo>
                      <a:pt x="138" y="138"/>
                    </a:lnTo>
                    <a:lnTo>
                      <a:pt x="0" y="138"/>
                    </a:lnTo>
                    <a:lnTo>
                      <a:pt x="8" y="130"/>
                    </a:lnTo>
                    <a:lnTo>
                      <a:pt x="129" y="130"/>
                    </a:lnTo>
                    <a:lnTo>
                      <a:pt x="129" y="9"/>
                    </a:lnTo>
                    <a:lnTo>
                      <a:pt x="13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55" name="Freeform 245"/>
              <p:cNvSpPr>
                <a:spLocks/>
              </p:cNvSpPr>
              <p:nvPr/>
            </p:nvSpPr>
            <p:spPr bwMode="auto">
              <a:xfrm>
                <a:off x="3539" y="2410"/>
                <a:ext cx="59" cy="60"/>
              </a:xfrm>
              <a:custGeom>
                <a:avLst/>
                <a:gdLst>
                  <a:gd name="T0" fmla="*/ 0 w 119"/>
                  <a:gd name="T1" fmla="*/ 2 h 119"/>
                  <a:gd name="T2" fmla="*/ 0 w 119"/>
                  <a:gd name="T3" fmla="*/ 0 h 119"/>
                  <a:gd name="T4" fmla="*/ 0 w 119"/>
                  <a:gd name="T5" fmla="*/ 1 h 119"/>
                  <a:gd name="T6" fmla="*/ 0 w 119"/>
                  <a:gd name="T7" fmla="*/ 1 h 119"/>
                  <a:gd name="T8" fmla="*/ 0 w 119"/>
                  <a:gd name="T9" fmla="*/ 1 h 119"/>
                  <a:gd name="T10" fmla="*/ 0 w 119"/>
                  <a:gd name="T11" fmla="*/ 1 h 119"/>
                  <a:gd name="T12" fmla="*/ 0 w 119"/>
                  <a:gd name="T13" fmla="*/ 1 h 119"/>
                  <a:gd name="T14" fmla="*/ 0 w 119"/>
                  <a:gd name="T15" fmla="*/ 1 h 119"/>
                  <a:gd name="T16" fmla="*/ 0 w 119"/>
                  <a:gd name="T17" fmla="*/ 1 h 119"/>
                  <a:gd name="T18" fmla="*/ 0 w 119"/>
                  <a:gd name="T19" fmla="*/ 1 h 119"/>
                  <a:gd name="T20" fmla="*/ 1 w 119"/>
                  <a:gd name="T21" fmla="*/ 1 h 119"/>
                  <a:gd name="T22" fmla="*/ 1 w 119"/>
                  <a:gd name="T23" fmla="*/ 1 h 119"/>
                  <a:gd name="T24" fmla="*/ 1 w 119"/>
                  <a:gd name="T25" fmla="*/ 1 h 119"/>
                  <a:gd name="T26" fmla="*/ 1 w 119"/>
                  <a:gd name="T27" fmla="*/ 1 h 119"/>
                  <a:gd name="T28" fmla="*/ 1 w 119"/>
                  <a:gd name="T29" fmla="*/ 1 h 119"/>
                  <a:gd name="T30" fmla="*/ 1 w 119"/>
                  <a:gd name="T31" fmla="*/ 1 h 119"/>
                  <a:gd name="T32" fmla="*/ 1 w 119"/>
                  <a:gd name="T33" fmla="*/ 1 h 119"/>
                  <a:gd name="T34" fmla="*/ 1 w 119"/>
                  <a:gd name="T35" fmla="*/ 1 h 119"/>
                  <a:gd name="T36" fmla="*/ 1 w 119"/>
                  <a:gd name="T37" fmla="*/ 0 h 119"/>
                  <a:gd name="T38" fmla="*/ 0 w 119"/>
                  <a:gd name="T39" fmla="*/ 2 h 119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19"/>
                  <a:gd name="T61" fmla="*/ 0 h 119"/>
                  <a:gd name="T62" fmla="*/ 119 w 119"/>
                  <a:gd name="T63" fmla="*/ 119 h 119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19" h="119">
                    <a:moveTo>
                      <a:pt x="60" y="119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14" y="5"/>
                    </a:lnTo>
                    <a:lnTo>
                      <a:pt x="20" y="7"/>
                    </a:lnTo>
                    <a:lnTo>
                      <a:pt x="27" y="9"/>
                    </a:lnTo>
                    <a:lnTo>
                      <a:pt x="35" y="11"/>
                    </a:lnTo>
                    <a:lnTo>
                      <a:pt x="41" y="13"/>
                    </a:lnTo>
                    <a:lnTo>
                      <a:pt x="48" y="13"/>
                    </a:lnTo>
                    <a:lnTo>
                      <a:pt x="56" y="13"/>
                    </a:lnTo>
                    <a:lnTo>
                      <a:pt x="64" y="13"/>
                    </a:lnTo>
                    <a:lnTo>
                      <a:pt x="71" y="13"/>
                    </a:lnTo>
                    <a:lnTo>
                      <a:pt x="77" y="13"/>
                    </a:lnTo>
                    <a:lnTo>
                      <a:pt x="85" y="11"/>
                    </a:lnTo>
                    <a:lnTo>
                      <a:pt x="92" y="9"/>
                    </a:lnTo>
                    <a:lnTo>
                      <a:pt x="98" y="7"/>
                    </a:lnTo>
                    <a:lnTo>
                      <a:pt x="106" y="5"/>
                    </a:lnTo>
                    <a:lnTo>
                      <a:pt x="112" y="4"/>
                    </a:lnTo>
                    <a:lnTo>
                      <a:pt x="119" y="0"/>
                    </a:lnTo>
                    <a:lnTo>
                      <a:pt x="60" y="11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56" name="Line 246"/>
              <p:cNvSpPr>
                <a:spLocks noChangeShapeType="1"/>
              </p:cNvSpPr>
              <p:nvPr/>
            </p:nvSpPr>
            <p:spPr bwMode="auto">
              <a:xfrm>
                <a:off x="2928" y="2832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39992" name="Text Box 247"/>
            <p:cNvSpPr txBox="1">
              <a:spLocks noChangeArrowheads="1"/>
            </p:cNvSpPr>
            <p:nvPr/>
          </p:nvSpPr>
          <p:spPr bwMode="auto">
            <a:xfrm>
              <a:off x="1152" y="1008"/>
              <a:ext cx="302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olidFill>
                    <a:schemeClr val="accent2"/>
                  </a:solidFill>
                  <a:latin typeface="Arial" charset="0"/>
                  <a:cs typeface="Times New Roman" pitchFamily="18" charset="0"/>
                </a:rPr>
                <a:t>Where</a:t>
              </a:r>
              <a:r>
                <a:rPr lang="en-US" sz="2000">
                  <a:latin typeface="Arial" charset="0"/>
                  <a:cs typeface="Times New Roman" pitchFamily="18" charset="0"/>
                </a:rPr>
                <a:t> we measure = </a:t>
              </a:r>
              <a:r>
                <a:rPr lang="en-US" sz="2000" b="1">
                  <a:solidFill>
                    <a:srgbClr val="FF3300"/>
                  </a:solidFill>
                  <a:latin typeface="Arial" charset="0"/>
                  <a:cs typeface="Times New Roman" pitchFamily="18" charset="0"/>
                </a:rPr>
                <a:t>Task</a:t>
              </a:r>
              <a:r>
                <a:rPr lang="en-US" sz="2000" b="1">
                  <a:solidFill>
                    <a:schemeClr val="hlink"/>
                  </a:solidFill>
                  <a:latin typeface="Arial" charset="0"/>
                  <a:cs typeface="Times New Roman" pitchFamily="18" charset="0"/>
                </a:rPr>
                <a:t> </a:t>
              </a:r>
              <a:r>
                <a:rPr lang="en-US" sz="2000">
                  <a:latin typeface="Arial" charset="0"/>
                  <a:cs typeface="Times New Roman" pitchFamily="18" charset="0"/>
                </a:rPr>
                <a:t>Model</a:t>
              </a:r>
            </a:p>
          </p:txBody>
        </p:sp>
      </p:grpSp>
      <p:grpSp>
        <p:nvGrpSpPr>
          <p:cNvPr id="39968" name="Group 248"/>
          <p:cNvGrpSpPr>
            <a:grpSpLocks/>
          </p:cNvGrpSpPr>
          <p:nvPr/>
        </p:nvGrpSpPr>
        <p:grpSpPr bwMode="auto">
          <a:xfrm>
            <a:off x="2046288" y="1905000"/>
            <a:ext cx="5649912" cy="2659063"/>
            <a:chOff x="1289" y="1200"/>
            <a:chExt cx="3559" cy="1675"/>
          </a:xfrm>
        </p:grpSpPr>
        <p:grpSp>
          <p:nvGrpSpPr>
            <p:cNvPr id="39971" name="Group 249"/>
            <p:cNvGrpSpPr>
              <a:grpSpLocks/>
            </p:cNvGrpSpPr>
            <p:nvPr/>
          </p:nvGrpSpPr>
          <p:grpSpPr bwMode="auto">
            <a:xfrm>
              <a:off x="1289" y="1768"/>
              <a:ext cx="2213" cy="1107"/>
              <a:chOff x="1289" y="1768"/>
              <a:chExt cx="2213" cy="1107"/>
            </a:xfrm>
          </p:grpSpPr>
          <p:sp>
            <p:nvSpPr>
              <p:cNvPr id="39973" name="Rectangle 250"/>
              <p:cNvSpPr>
                <a:spLocks noChangeArrowheads="1"/>
              </p:cNvSpPr>
              <p:nvPr/>
            </p:nvSpPr>
            <p:spPr bwMode="auto">
              <a:xfrm>
                <a:off x="2081" y="1768"/>
                <a:ext cx="863" cy="792"/>
              </a:xfrm>
              <a:prstGeom prst="rect">
                <a:avLst/>
              </a:prstGeom>
              <a:solidFill>
                <a:srgbClr val="FFFFFF"/>
              </a:soli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9974" name="Group 251"/>
              <p:cNvGrpSpPr>
                <a:grpSpLocks/>
              </p:cNvGrpSpPr>
              <p:nvPr/>
            </p:nvGrpSpPr>
            <p:grpSpPr bwMode="auto">
              <a:xfrm>
                <a:off x="1289" y="1768"/>
                <a:ext cx="2213" cy="1107"/>
                <a:chOff x="1289" y="1768"/>
                <a:chExt cx="2213" cy="1107"/>
              </a:xfrm>
            </p:grpSpPr>
            <p:sp>
              <p:nvSpPr>
                <p:cNvPr id="39975" name="Freeform 252"/>
                <p:cNvSpPr>
                  <a:spLocks/>
                </p:cNvSpPr>
                <p:nvPr/>
              </p:nvSpPr>
              <p:spPr bwMode="auto">
                <a:xfrm>
                  <a:off x="2944" y="1768"/>
                  <a:ext cx="36" cy="828"/>
                </a:xfrm>
                <a:custGeom>
                  <a:avLst/>
                  <a:gdLst>
                    <a:gd name="T0" fmla="*/ 2 w 70"/>
                    <a:gd name="T1" fmla="*/ 26 h 1655"/>
                    <a:gd name="T2" fmla="*/ 0 w 70"/>
                    <a:gd name="T3" fmla="*/ 25 h 1655"/>
                    <a:gd name="T4" fmla="*/ 0 w 70"/>
                    <a:gd name="T5" fmla="*/ 0 h 1655"/>
                    <a:gd name="T6" fmla="*/ 2 w 70"/>
                    <a:gd name="T7" fmla="*/ 2 h 1655"/>
                    <a:gd name="T8" fmla="*/ 2 w 70"/>
                    <a:gd name="T9" fmla="*/ 26 h 165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0"/>
                    <a:gd name="T16" fmla="*/ 0 h 1655"/>
                    <a:gd name="T17" fmla="*/ 70 w 70"/>
                    <a:gd name="T18" fmla="*/ 1655 h 165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0" h="1655">
                      <a:moveTo>
                        <a:pt x="70" y="1655"/>
                      </a:moveTo>
                      <a:lnTo>
                        <a:pt x="0" y="1582"/>
                      </a:lnTo>
                      <a:lnTo>
                        <a:pt x="0" y="0"/>
                      </a:lnTo>
                      <a:lnTo>
                        <a:pt x="70" y="73"/>
                      </a:lnTo>
                      <a:lnTo>
                        <a:pt x="70" y="1655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9976" name="Group 253"/>
                <p:cNvGrpSpPr>
                  <a:grpSpLocks/>
                </p:cNvGrpSpPr>
                <p:nvPr/>
              </p:nvGrpSpPr>
              <p:grpSpPr bwMode="auto">
                <a:xfrm>
                  <a:off x="1289" y="1783"/>
                  <a:ext cx="2213" cy="1092"/>
                  <a:chOff x="1355" y="1369"/>
                  <a:chExt cx="2213" cy="1092"/>
                </a:xfrm>
              </p:grpSpPr>
              <p:sp>
                <p:nvSpPr>
                  <p:cNvPr id="39977" name="Freeform 254"/>
                  <p:cNvSpPr>
                    <a:spLocks/>
                  </p:cNvSpPr>
                  <p:nvPr/>
                </p:nvSpPr>
                <p:spPr bwMode="auto">
                  <a:xfrm>
                    <a:off x="1355" y="1751"/>
                    <a:ext cx="710" cy="710"/>
                  </a:xfrm>
                  <a:custGeom>
                    <a:avLst/>
                    <a:gdLst>
                      <a:gd name="T0" fmla="*/ 0 w 1419"/>
                      <a:gd name="T1" fmla="*/ 22 h 1421"/>
                      <a:gd name="T2" fmla="*/ 0 w 1419"/>
                      <a:gd name="T3" fmla="*/ 0 h 1421"/>
                      <a:gd name="T4" fmla="*/ 23 w 1419"/>
                      <a:gd name="T5" fmla="*/ 0 h 1421"/>
                      <a:gd name="T6" fmla="*/ 0 60000 65536"/>
                      <a:gd name="T7" fmla="*/ 0 60000 65536"/>
                      <a:gd name="T8" fmla="*/ 0 60000 65536"/>
                      <a:gd name="T9" fmla="*/ 0 w 1419"/>
                      <a:gd name="T10" fmla="*/ 0 h 1421"/>
                      <a:gd name="T11" fmla="*/ 1419 w 1419"/>
                      <a:gd name="T12" fmla="*/ 1421 h 1421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419" h="1421">
                        <a:moveTo>
                          <a:pt x="0" y="1421"/>
                        </a:moveTo>
                        <a:lnTo>
                          <a:pt x="0" y="0"/>
                        </a:lnTo>
                        <a:lnTo>
                          <a:pt x="1419" y="0"/>
                        </a:lnTo>
                      </a:path>
                    </a:pathLst>
                  </a:custGeom>
                  <a:noFill/>
                  <a:ln w="158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9978" name="Freeform 255"/>
                  <p:cNvSpPr>
                    <a:spLocks/>
                  </p:cNvSpPr>
                  <p:nvPr/>
                </p:nvSpPr>
                <p:spPr bwMode="auto">
                  <a:xfrm>
                    <a:off x="2058" y="1721"/>
                    <a:ext cx="89" cy="59"/>
                  </a:xfrm>
                  <a:custGeom>
                    <a:avLst/>
                    <a:gdLst>
                      <a:gd name="T0" fmla="*/ 0 w 178"/>
                      <a:gd name="T1" fmla="*/ 0 h 119"/>
                      <a:gd name="T2" fmla="*/ 3 w 178"/>
                      <a:gd name="T3" fmla="*/ 0 h 119"/>
                      <a:gd name="T4" fmla="*/ 0 w 178"/>
                      <a:gd name="T5" fmla="*/ 1 h 119"/>
                      <a:gd name="T6" fmla="*/ 0 w 178"/>
                      <a:gd name="T7" fmla="*/ 0 h 11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78"/>
                      <a:gd name="T13" fmla="*/ 0 h 119"/>
                      <a:gd name="T14" fmla="*/ 178 w 178"/>
                      <a:gd name="T15" fmla="*/ 119 h 11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78" h="119">
                        <a:moveTo>
                          <a:pt x="0" y="0"/>
                        </a:moveTo>
                        <a:lnTo>
                          <a:pt x="178" y="59"/>
                        </a:lnTo>
                        <a:lnTo>
                          <a:pt x="0" y="119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9979" name="Freeform 256"/>
                  <p:cNvSpPr>
                    <a:spLocks/>
                  </p:cNvSpPr>
                  <p:nvPr/>
                </p:nvSpPr>
                <p:spPr bwMode="auto">
                  <a:xfrm>
                    <a:off x="2147" y="2146"/>
                    <a:ext cx="899" cy="36"/>
                  </a:xfrm>
                  <a:custGeom>
                    <a:avLst/>
                    <a:gdLst>
                      <a:gd name="T0" fmla="*/ 27 w 1797"/>
                      <a:gd name="T1" fmla="*/ 0 h 73"/>
                      <a:gd name="T2" fmla="*/ 0 w 1797"/>
                      <a:gd name="T3" fmla="*/ 0 h 73"/>
                      <a:gd name="T4" fmla="*/ 2 w 1797"/>
                      <a:gd name="T5" fmla="*/ 1 h 73"/>
                      <a:gd name="T6" fmla="*/ 29 w 1797"/>
                      <a:gd name="T7" fmla="*/ 1 h 73"/>
                      <a:gd name="T8" fmla="*/ 27 w 1797"/>
                      <a:gd name="T9" fmla="*/ 0 h 73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797"/>
                      <a:gd name="T16" fmla="*/ 0 h 73"/>
                      <a:gd name="T17" fmla="*/ 1797 w 1797"/>
                      <a:gd name="T18" fmla="*/ 73 h 73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797" h="73">
                        <a:moveTo>
                          <a:pt x="1727" y="0"/>
                        </a:moveTo>
                        <a:lnTo>
                          <a:pt x="0" y="0"/>
                        </a:lnTo>
                        <a:lnTo>
                          <a:pt x="71" y="73"/>
                        </a:lnTo>
                        <a:lnTo>
                          <a:pt x="1797" y="73"/>
                        </a:lnTo>
                        <a:lnTo>
                          <a:pt x="1727" y="0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9980" name="Rectangle 257"/>
                  <p:cNvSpPr>
                    <a:spLocks noChangeArrowheads="1"/>
                  </p:cNvSpPr>
                  <p:nvPr/>
                </p:nvSpPr>
                <p:spPr bwMode="auto">
                  <a:xfrm>
                    <a:off x="2249" y="1369"/>
                    <a:ext cx="659" cy="11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1200">
                        <a:solidFill>
                          <a:srgbClr val="000000"/>
                        </a:solidFill>
                      </a:rPr>
                      <a:t>Assembly Model</a:t>
                    </a:r>
                    <a:endParaRPr lang="en-US">
                      <a:latin typeface="Tahoma" pitchFamily="34" charset="0"/>
                    </a:endParaRPr>
                  </a:p>
                </p:txBody>
              </p:sp>
              <p:sp>
                <p:nvSpPr>
                  <p:cNvPr id="39981" name="Freeform 258"/>
                  <p:cNvSpPr>
                    <a:spLocks/>
                  </p:cNvSpPr>
                  <p:nvPr/>
                </p:nvSpPr>
                <p:spPr bwMode="auto">
                  <a:xfrm>
                    <a:off x="2291" y="1535"/>
                    <a:ext cx="157" cy="169"/>
                  </a:xfrm>
                  <a:custGeom>
                    <a:avLst/>
                    <a:gdLst>
                      <a:gd name="T0" fmla="*/ 4 w 315"/>
                      <a:gd name="T1" fmla="*/ 0 h 337"/>
                      <a:gd name="T2" fmla="*/ 0 w 315"/>
                      <a:gd name="T3" fmla="*/ 0 h 337"/>
                      <a:gd name="T4" fmla="*/ 0 w 315"/>
                      <a:gd name="T5" fmla="*/ 5 h 337"/>
                      <a:gd name="T6" fmla="*/ 0 w 315"/>
                      <a:gd name="T7" fmla="*/ 5 h 337"/>
                      <a:gd name="T8" fmla="*/ 0 w 315"/>
                      <a:gd name="T9" fmla="*/ 5 h 337"/>
                      <a:gd name="T10" fmla="*/ 1 w 315"/>
                      <a:gd name="T11" fmla="*/ 5 h 337"/>
                      <a:gd name="T12" fmla="*/ 1 w 315"/>
                      <a:gd name="T13" fmla="*/ 5 h 337"/>
                      <a:gd name="T14" fmla="*/ 1 w 315"/>
                      <a:gd name="T15" fmla="*/ 5 h 337"/>
                      <a:gd name="T16" fmla="*/ 1 w 315"/>
                      <a:gd name="T17" fmla="*/ 5 h 337"/>
                      <a:gd name="T18" fmla="*/ 1 w 315"/>
                      <a:gd name="T19" fmla="*/ 5 h 337"/>
                      <a:gd name="T20" fmla="*/ 1 w 315"/>
                      <a:gd name="T21" fmla="*/ 6 h 337"/>
                      <a:gd name="T22" fmla="*/ 2 w 315"/>
                      <a:gd name="T23" fmla="*/ 6 h 337"/>
                      <a:gd name="T24" fmla="*/ 2 w 315"/>
                      <a:gd name="T25" fmla="*/ 6 h 337"/>
                      <a:gd name="T26" fmla="*/ 2 w 315"/>
                      <a:gd name="T27" fmla="*/ 6 h 337"/>
                      <a:gd name="T28" fmla="*/ 2 w 315"/>
                      <a:gd name="T29" fmla="*/ 6 h 337"/>
                      <a:gd name="T30" fmla="*/ 2 w 315"/>
                      <a:gd name="T31" fmla="*/ 5 h 337"/>
                      <a:gd name="T32" fmla="*/ 2 w 315"/>
                      <a:gd name="T33" fmla="*/ 5 h 337"/>
                      <a:gd name="T34" fmla="*/ 2 w 315"/>
                      <a:gd name="T35" fmla="*/ 5 h 337"/>
                      <a:gd name="T36" fmla="*/ 3 w 315"/>
                      <a:gd name="T37" fmla="*/ 5 h 337"/>
                      <a:gd name="T38" fmla="*/ 3 w 315"/>
                      <a:gd name="T39" fmla="*/ 5 h 337"/>
                      <a:gd name="T40" fmla="*/ 4 w 315"/>
                      <a:gd name="T41" fmla="*/ 5 h 337"/>
                      <a:gd name="T42" fmla="*/ 4 w 315"/>
                      <a:gd name="T43" fmla="*/ 5 h 337"/>
                      <a:gd name="T44" fmla="*/ 4 w 315"/>
                      <a:gd name="T45" fmla="*/ 5 h 337"/>
                      <a:gd name="T46" fmla="*/ 4 w 315"/>
                      <a:gd name="T47" fmla="*/ 5 h 337"/>
                      <a:gd name="T48" fmla="*/ 4 w 315"/>
                      <a:gd name="T49" fmla="*/ 4 h 337"/>
                      <a:gd name="T50" fmla="*/ 4 w 315"/>
                      <a:gd name="T51" fmla="*/ 4 h 337"/>
                      <a:gd name="T52" fmla="*/ 4 w 315"/>
                      <a:gd name="T53" fmla="*/ 3 h 337"/>
                      <a:gd name="T54" fmla="*/ 4 w 315"/>
                      <a:gd name="T55" fmla="*/ 3 h 337"/>
                      <a:gd name="T56" fmla="*/ 4 w 315"/>
                      <a:gd name="T57" fmla="*/ 3 h 337"/>
                      <a:gd name="T58" fmla="*/ 3 w 315"/>
                      <a:gd name="T59" fmla="*/ 3 h 337"/>
                      <a:gd name="T60" fmla="*/ 3 w 315"/>
                      <a:gd name="T61" fmla="*/ 3 h 337"/>
                      <a:gd name="T62" fmla="*/ 3 w 315"/>
                      <a:gd name="T63" fmla="*/ 3 h 337"/>
                      <a:gd name="T64" fmla="*/ 3 w 315"/>
                      <a:gd name="T65" fmla="*/ 2 h 337"/>
                      <a:gd name="T66" fmla="*/ 3 w 315"/>
                      <a:gd name="T67" fmla="*/ 2 h 337"/>
                      <a:gd name="T68" fmla="*/ 4 w 315"/>
                      <a:gd name="T69" fmla="*/ 2 h 337"/>
                      <a:gd name="T70" fmla="*/ 4 w 315"/>
                      <a:gd name="T71" fmla="*/ 2 h 337"/>
                      <a:gd name="T72" fmla="*/ 4 w 315"/>
                      <a:gd name="T73" fmla="*/ 2 h 337"/>
                      <a:gd name="T74" fmla="*/ 4 w 315"/>
                      <a:gd name="T75" fmla="*/ 2 h 337"/>
                      <a:gd name="T76" fmla="*/ 4 w 315"/>
                      <a:gd name="T77" fmla="*/ 2 h 337"/>
                      <a:gd name="T78" fmla="*/ 4 w 315"/>
                      <a:gd name="T79" fmla="*/ 1 h 337"/>
                      <a:gd name="T80" fmla="*/ 4 w 315"/>
                      <a:gd name="T81" fmla="*/ 1 h 337"/>
                      <a:gd name="T82" fmla="*/ 4 w 315"/>
                      <a:gd name="T83" fmla="*/ 0 h 33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w 315"/>
                      <a:gd name="T127" fmla="*/ 0 h 337"/>
                      <a:gd name="T128" fmla="*/ 315 w 315"/>
                      <a:gd name="T129" fmla="*/ 337 h 337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T126" t="T127" r="T128" b="T129"/>
                    <a:pathLst>
                      <a:path w="315" h="337">
                        <a:moveTo>
                          <a:pt x="301" y="0"/>
                        </a:moveTo>
                        <a:lnTo>
                          <a:pt x="0" y="0"/>
                        </a:lnTo>
                        <a:lnTo>
                          <a:pt x="0" y="274"/>
                        </a:lnTo>
                        <a:lnTo>
                          <a:pt x="21" y="264"/>
                        </a:lnTo>
                        <a:lnTo>
                          <a:pt x="42" y="260"/>
                        </a:lnTo>
                        <a:lnTo>
                          <a:pt x="65" y="262"/>
                        </a:lnTo>
                        <a:lnTo>
                          <a:pt x="88" y="268"/>
                        </a:lnTo>
                        <a:lnTo>
                          <a:pt x="107" y="282"/>
                        </a:lnTo>
                        <a:lnTo>
                          <a:pt x="104" y="297"/>
                        </a:lnTo>
                        <a:lnTo>
                          <a:pt x="107" y="312"/>
                        </a:lnTo>
                        <a:lnTo>
                          <a:pt x="115" y="326"/>
                        </a:lnTo>
                        <a:lnTo>
                          <a:pt x="128" y="333"/>
                        </a:lnTo>
                        <a:lnTo>
                          <a:pt x="144" y="337"/>
                        </a:lnTo>
                        <a:lnTo>
                          <a:pt x="159" y="333"/>
                        </a:lnTo>
                        <a:lnTo>
                          <a:pt x="171" y="326"/>
                        </a:lnTo>
                        <a:lnTo>
                          <a:pt x="180" y="312"/>
                        </a:lnTo>
                        <a:lnTo>
                          <a:pt x="182" y="297"/>
                        </a:lnTo>
                        <a:lnTo>
                          <a:pt x="178" y="282"/>
                        </a:lnTo>
                        <a:lnTo>
                          <a:pt x="205" y="274"/>
                        </a:lnTo>
                        <a:lnTo>
                          <a:pt x="234" y="274"/>
                        </a:lnTo>
                        <a:lnTo>
                          <a:pt x="261" y="278"/>
                        </a:lnTo>
                        <a:lnTo>
                          <a:pt x="288" y="287"/>
                        </a:lnTo>
                        <a:lnTo>
                          <a:pt x="297" y="260"/>
                        </a:lnTo>
                        <a:lnTo>
                          <a:pt x="301" y="234"/>
                        </a:lnTo>
                        <a:lnTo>
                          <a:pt x="299" y="207"/>
                        </a:lnTo>
                        <a:lnTo>
                          <a:pt x="293" y="180"/>
                        </a:lnTo>
                        <a:lnTo>
                          <a:pt x="278" y="182"/>
                        </a:lnTo>
                        <a:lnTo>
                          <a:pt x="263" y="180"/>
                        </a:lnTo>
                        <a:lnTo>
                          <a:pt x="249" y="172"/>
                        </a:lnTo>
                        <a:lnTo>
                          <a:pt x="240" y="159"/>
                        </a:lnTo>
                        <a:lnTo>
                          <a:pt x="238" y="143"/>
                        </a:lnTo>
                        <a:lnTo>
                          <a:pt x="240" y="128"/>
                        </a:lnTo>
                        <a:lnTo>
                          <a:pt x="249" y="115"/>
                        </a:lnTo>
                        <a:lnTo>
                          <a:pt x="263" y="107"/>
                        </a:lnTo>
                        <a:lnTo>
                          <a:pt x="278" y="103"/>
                        </a:lnTo>
                        <a:lnTo>
                          <a:pt x="293" y="107"/>
                        </a:lnTo>
                        <a:lnTo>
                          <a:pt x="305" y="88"/>
                        </a:lnTo>
                        <a:lnTo>
                          <a:pt x="313" y="67"/>
                        </a:lnTo>
                        <a:lnTo>
                          <a:pt x="315" y="44"/>
                        </a:lnTo>
                        <a:lnTo>
                          <a:pt x="311" y="21"/>
                        </a:lnTo>
                        <a:lnTo>
                          <a:pt x="301" y="0"/>
                        </a:lnTo>
                        <a:close/>
                      </a:path>
                    </a:pathLst>
                  </a:custGeom>
                  <a:solidFill>
                    <a:srgbClr val="FF00FF"/>
                  </a:solidFill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9982" name="Freeform 259"/>
                  <p:cNvSpPr>
                    <a:spLocks/>
                  </p:cNvSpPr>
                  <p:nvPr/>
                </p:nvSpPr>
                <p:spPr bwMode="auto">
                  <a:xfrm>
                    <a:off x="2291" y="1953"/>
                    <a:ext cx="168" cy="157"/>
                  </a:xfrm>
                  <a:custGeom>
                    <a:avLst/>
                    <a:gdLst>
                      <a:gd name="T0" fmla="*/ 0 w 336"/>
                      <a:gd name="T1" fmla="*/ 1 h 314"/>
                      <a:gd name="T2" fmla="*/ 0 w 336"/>
                      <a:gd name="T3" fmla="*/ 5 h 314"/>
                      <a:gd name="T4" fmla="*/ 5 w 336"/>
                      <a:gd name="T5" fmla="*/ 5 h 314"/>
                      <a:gd name="T6" fmla="*/ 5 w 336"/>
                      <a:gd name="T7" fmla="*/ 5 h 314"/>
                      <a:gd name="T8" fmla="*/ 5 w 336"/>
                      <a:gd name="T9" fmla="*/ 5 h 314"/>
                      <a:gd name="T10" fmla="*/ 5 w 336"/>
                      <a:gd name="T11" fmla="*/ 4 h 314"/>
                      <a:gd name="T12" fmla="*/ 5 w 336"/>
                      <a:gd name="T13" fmla="*/ 3 h 314"/>
                      <a:gd name="T14" fmla="*/ 5 w 336"/>
                      <a:gd name="T15" fmla="*/ 3 h 314"/>
                      <a:gd name="T16" fmla="*/ 5 w 336"/>
                      <a:gd name="T17" fmla="*/ 3 h 314"/>
                      <a:gd name="T18" fmla="*/ 5 w 336"/>
                      <a:gd name="T19" fmla="*/ 3 h 314"/>
                      <a:gd name="T20" fmla="*/ 5 w 336"/>
                      <a:gd name="T21" fmla="*/ 3 h 314"/>
                      <a:gd name="T22" fmla="*/ 5 w 336"/>
                      <a:gd name="T23" fmla="*/ 3 h 314"/>
                      <a:gd name="T24" fmla="*/ 5 w 336"/>
                      <a:gd name="T25" fmla="*/ 2 h 314"/>
                      <a:gd name="T26" fmla="*/ 5 w 336"/>
                      <a:gd name="T27" fmla="*/ 2 h 314"/>
                      <a:gd name="T28" fmla="*/ 5 w 336"/>
                      <a:gd name="T29" fmla="*/ 2 h 314"/>
                      <a:gd name="T30" fmla="*/ 5 w 336"/>
                      <a:gd name="T31" fmla="*/ 2 h 314"/>
                      <a:gd name="T32" fmla="*/ 5 w 336"/>
                      <a:gd name="T33" fmla="*/ 2 h 314"/>
                      <a:gd name="T34" fmla="*/ 5 w 336"/>
                      <a:gd name="T35" fmla="*/ 2 h 314"/>
                      <a:gd name="T36" fmla="*/ 5 w 336"/>
                      <a:gd name="T37" fmla="*/ 1 h 314"/>
                      <a:gd name="T38" fmla="*/ 5 w 336"/>
                      <a:gd name="T39" fmla="*/ 1 h 314"/>
                      <a:gd name="T40" fmla="*/ 5 w 336"/>
                      <a:gd name="T41" fmla="*/ 1 h 314"/>
                      <a:gd name="T42" fmla="*/ 5 w 336"/>
                      <a:gd name="T43" fmla="*/ 1 h 314"/>
                      <a:gd name="T44" fmla="*/ 5 w 336"/>
                      <a:gd name="T45" fmla="*/ 1 h 314"/>
                      <a:gd name="T46" fmla="*/ 5 w 336"/>
                      <a:gd name="T47" fmla="*/ 1 h 314"/>
                      <a:gd name="T48" fmla="*/ 3 w 336"/>
                      <a:gd name="T49" fmla="*/ 1 h 314"/>
                      <a:gd name="T50" fmla="*/ 3 w 336"/>
                      <a:gd name="T51" fmla="*/ 1 h 314"/>
                      <a:gd name="T52" fmla="*/ 3 w 336"/>
                      <a:gd name="T53" fmla="*/ 1 h 314"/>
                      <a:gd name="T54" fmla="*/ 3 w 336"/>
                      <a:gd name="T55" fmla="*/ 1 h 314"/>
                      <a:gd name="T56" fmla="*/ 3 w 336"/>
                      <a:gd name="T57" fmla="*/ 1 h 314"/>
                      <a:gd name="T58" fmla="*/ 3 w 336"/>
                      <a:gd name="T59" fmla="*/ 1 h 314"/>
                      <a:gd name="T60" fmla="*/ 3 w 336"/>
                      <a:gd name="T61" fmla="*/ 1 h 314"/>
                      <a:gd name="T62" fmla="*/ 3 w 336"/>
                      <a:gd name="T63" fmla="*/ 1 h 314"/>
                      <a:gd name="T64" fmla="*/ 2 w 336"/>
                      <a:gd name="T65" fmla="*/ 1 h 314"/>
                      <a:gd name="T66" fmla="*/ 2 w 336"/>
                      <a:gd name="T67" fmla="*/ 1 h 314"/>
                      <a:gd name="T68" fmla="*/ 1 w 336"/>
                      <a:gd name="T69" fmla="*/ 1 h 314"/>
                      <a:gd name="T70" fmla="*/ 1 w 336"/>
                      <a:gd name="T71" fmla="*/ 1 h 314"/>
                      <a:gd name="T72" fmla="*/ 1 w 336"/>
                      <a:gd name="T73" fmla="*/ 1 h 314"/>
                      <a:gd name="T74" fmla="*/ 1 w 336"/>
                      <a:gd name="T75" fmla="*/ 1 h 314"/>
                      <a:gd name="T76" fmla="*/ 1 w 336"/>
                      <a:gd name="T77" fmla="*/ 1 h 314"/>
                      <a:gd name="T78" fmla="*/ 1 w 336"/>
                      <a:gd name="T79" fmla="*/ 0 h 314"/>
                      <a:gd name="T80" fmla="*/ 1 w 336"/>
                      <a:gd name="T81" fmla="*/ 1 h 314"/>
                      <a:gd name="T82" fmla="*/ 0 w 336"/>
                      <a:gd name="T83" fmla="*/ 1 h 314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w 336"/>
                      <a:gd name="T127" fmla="*/ 0 h 314"/>
                      <a:gd name="T128" fmla="*/ 336 w 336"/>
                      <a:gd name="T129" fmla="*/ 314 h 314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T126" t="T127" r="T128" b="T129"/>
                    <a:pathLst>
                      <a:path w="336" h="314">
                        <a:moveTo>
                          <a:pt x="0" y="13"/>
                        </a:moveTo>
                        <a:lnTo>
                          <a:pt x="0" y="314"/>
                        </a:lnTo>
                        <a:lnTo>
                          <a:pt x="272" y="314"/>
                        </a:lnTo>
                        <a:lnTo>
                          <a:pt x="265" y="293"/>
                        </a:lnTo>
                        <a:lnTo>
                          <a:pt x="261" y="270"/>
                        </a:lnTo>
                        <a:lnTo>
                          <a:pt x="263" y="247"/>
                        </a:lnTo>
                        <a:lnTo>
                          <a:pt x="269" y="226"/>
                        </a:lnTo>
                        <a:lnTo>
                          <a:pt x="282" y="207"/>
                        </a:lnTo>
                        <a:lnTo>
                          <a:pt x="297" y="209"/>
                        </a:lnTo>
                        <a:lnTo>
                          <a:pt x="313" y="207"/>
                        </a:lnTo>
                        <a:lnTo>
                          <a:pt x="324" y="199"/>
                        </a:lnTo>
                        <a:lnTo>
                          <a:pt x="334" y="186"/>
                        </a:lnTo>
                        <a:lnTo>
                          <a:pt x="336" y="171"/>
                        </a:lnTo>
                        <a:lnTo>
                          <a:pt x="334" y="155"/>
                        </a:lnTo>
                        <a:lnTo>
                          <a:pt x="324" y="142"/>
                        </a:lnTo>
                        <a:lnTo>
                          <a:pt x="313" y="134"/>
                        </a:lnTo>
                        <a:lnTo>
                          <a:pt x="297" y="130"/>
                        </a:lnTo>
                        <a:lnTo>
                          <a:pt x="282" y="134"/>
                        </a:lnTo>
                        <a:lnTo>
                          <a:pt x="274" y="107"/>
                        </a:lnTo>
                        <a:lnTo>
                          <a:pt x="274" y="80"/>
                        </a:lnTo>
                        <a:lnTo>
                          <a:pt x="278" y="52"/>
                        </a:lnTo>
                        <a:lnTo>
                          <a:pt x="288" y="27"/>
                        </a:lnTo>
                        <a:lnTo>
                          <a:pt x="261" y="17"/>
                        </a:lnTo>
                        <a:lnTo>
                          <a:pt x="234" y="13"/>
                        </a:lnTo>
                        <a:lnTo>
                          <a:pt x="205" y="13"/>
                        </a:lnTo>
                        <a:lnTo>
                          <a:pt x="178" y="21"/>
                        </a:lnTo>
                        <a:lnTo>
                          <a:pt x="182" y="36"/>
                        </a:lnTo>
                        <a:lnTo>
                          <a:pt x="180" y="52"/>
                        </a:lnTo>
                        <a:lnTo>
                          <a:pt x="171" y="65"/>
                        </a:lnTo>
                        <a:lnTo>
                          <a:pt x="159" y="73"/>
                        </a:lnTo>
                        <a:lnTo>
                          <a:pt x="144" y="77"/>
                        </a:lnTo>
                        <a:lnTo>
                          <a:pt x="128" y="73"/>
                        </a:lnTo>
                        <a:lnTo>
                          <a:pt x="115" y="65"/>
                        </a:lnTo>
                        <a:lnTo>
                          <a:pt x="107" y="52"/>
                        </a:lnTo>
                        <a:lnTo>
                          <a:pt x="104" y="36"/>
                        </a:lnTo>
                        <a:lnTo>
                          <a:pt x="107" y="21"/>
                        </a:lnTo>
                        <a:lnTo>
                          <a:pt x="88" y="8"/>
                        </a:lnTo>
                        <a:lnTo>
                          <a:pt x="65" y="2"/>
                        </a:lnTo>
                        <a:lnTo>
                          <a:pt x="42" y="0"/>
                        </a:lnTo>
                        <a:lnTo>
                          <a:pt x="21" y="4"/>
                        </a:lnTo>
                        <a:lnTo>
                          <a:pt x="0" y="13"/>
                        </a:lnTo>
                        <a:close/>
                      </a:path>
                    </a:pathLst>
                  </a:custGeom>
                  <a:solidFill>
                    <a:srgbClr val="00FF00"/>
                  </a:solidFill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9983" name="Freeform 260"/>
                  <p:cNvSpPr>
                    <a:spLocks/>
                  </p:cNvSpPr>
                  <p:nvPr/>
                </p:nvSpPr>
                <p:spPr bwMode="auto">
                  <a:xfrm>
                    <a:off x="2709" y="1941"/>
                    <a:ext cx="157" cy="169"/>
                  </a:xfrm>
                  <a:custGeom>
                    <a:avLst/>
                    <a:gdLst>
                      <a:gd name="T0" fmla="*/ 0 w 315"/>
                      <a:gd name="T1" fmla="*/ 6 h 337"/>
                      <a:gd name="T2" fmla="*/ 4 w 315"/>
                      <a:gd name="T3" fmla="*/ 6 h 337"/>
                      <a:gd name="T4" fmla="*/ 4 w 315"/>
                      <a:gd name="T5" fmla="*/ 1 h 337"/>
                      <a:gd name="T6" fmla="*/ 4 w 315"/>
                      <a:gd name="T7" fmla="*/ 2 h 337"/>
                      <a:gd name="T8" fmla="*/ 4 w 315"/>
                      <a:gd name="T9" fmla="*/ 2 h 337"/>
                      <a:gd name="T10" fmla="*/ 3 w 315"/>
                      <a:gd name="T11" fmla="*/ 2 h 337"/>
                      <a:gd name="T12" fmla="*/ 3 w 315"/>
                      <a:gd name="T13" fmla="*/ 2 h 337"/>
                      <a:gd name="T14" fmla="*/ 3 w 315"/>
                      <a:gd name="T15" fmla="*/ 1 h 337"/>
                      <a:gd name="T16" fmla="*/ 3 w 315"/>
                      <a:gd name="T17" fmla="*/ 1 h 337"/>
                      <a:gd name="T18" fmla="*/ 3 w 315"/>
                      <a:gd name="T19" fmla="*/ 1 h 337"/>
                      <a:gd name="T20" fmla="*/ 3 w 315"/>
                      <a:gd name="T21" fmla="*/ 1 h 337"/>
                      <a:gd name="T22" fmla="*/ 2 w 315"/>
                      <a:gd name="T23" fmla="*/ 1 h 337"/>
                      <a:gd name="T24" fmla="*/ 2 w 315"/>
                      <a:gd name="T25" fmla="*/ 0 h 337"/>
                      <a:gd name="T26" fmla="*/ 2 w 315"/>
                      <a:gd name="T27" fmla="*/ 1 h 337"/>
                      <a:gd name="T28" fmla="*/ 2 w 315"/>
                      <a:gd name="T29" fmla="*/ 1 h 337"/>
                      <a:gd name="T30" fmla="*/ 2 w 315"/>
                      <a:gd name="T31" fmla="*/ 1 h 337"/>
                      <a:gd name="T32" fmla="*/ 2 w 315"/>
                      <a:gd name="T33" fmla="*/ 1 h 337"/>
                      <a:gd name="T34" fmla="*/ 2 w 315"/>
                      <a:gd name="T35" fmla="*/ 1 h 337"/>
                      <a:gd name="T36" fmla="*/ 1 w 315"/>
                      <a:gd name="T37" fmla="*/ 1 h 337"/>
                      <a:gd name="T38" fmla="*/ 1 w 315"/>
                      <a:gd name="T39" fmla="*/ 1 h 337"/>
                      <a:gd name="T40" fmla="*/ 0 w 315"/>
                      <a:gd name="T41" fmla="*/ 1 h 337"/>
                      <a:gd name="T42" fmla="*/ 0 w 315"/>
                      <a:gd name="T43" fmla="*/ 1 h 337"/>
                      <a:gd name="T44" fmla="*/ 0 w 315"/>
                      <a:gd name="T45" fmla="*/ 1 h 337"/>
                      <a:gd name="T46" fmla="*/ 0 w 315"/>
                      <a:gd name="T47" fmla="*/ 2 h 337"/>
                      <a:gd name="T48" fmla="*/ 0 w 315"/>
                      <a:gd name="T49" fmla="*/ 2 h 337"/>
                      <a:gd name="T50" fmla="*/ 0 w 315"/>
                      <a:gd name="T51" fmla="*/ 3 h 337"/>
                      <a:gd name="T52" fmla="*/ 0 w 315"/>
                      <a:gd name="T53" fmla="*/ 3 h 337"/>
                      <a:gd name="T54" fmla="*/ 0 w 315"/>
                      <a:gd name="T55" fmla="*/ 3 h 337"/>
                      <a:gd name="T56" fmla="*/ 0 w 315"/>
                      <a:gd name="T57" fmla="*/ 3 h 337"/>
                      <a:gd name="T58" fmla="*/ 1 w 315"/>
                      <a:gd name="T59" fmla="*/ 3 h 337"/>
                      <a:gd name="T60" fmla="*/ 1 w 315"/>
                      <a:gd name="T61" fmla="*/ 3 h 337"/>
                      <a:gd name="T62" fmla="*/ 1 w 315"/>
                      <a:gd name="T63" fmla="*/ 4 h 337"/>
                      <a:gd name="T64" fmla="*/ 1 w 315"/>
                      <a:gd name="T65" fmla="*/ 4 h 337"/>
                      <a:gd name="T66" fmla="*/ 1 w 315"/>
                      <a:gd name="T67" fmla="*/ 4 h 337"/>
                      <a:gd name="T68" fmla="*/ 0 w 315"/>
                      <a:gd name="T69" fmla="*/ 4 h 337"/>
                      <a:gd name="T70" fmla="*/ 0 w 315"/>
                      <a:gd name="T71" fmla="*/ 4 h 337"/>
                      <a:gd name="T72" fmla="*/ 0 w 315"/>
                      <a:gd name="T73" fmla="*/ 4 h 337"/>
                      <a:gd name="T74" fmla="*/ 0 w 315"/>
                      <a:gd name="T75" fmla="*/ 4 h 337"/>
                      <a:gd name="T76" fmla="*/ 0 w 315"/>
                      <a:gd name="T77" fmla="*/ 5 h 337"/>
                      <a:gd name="T78" fmla="*/ 0 w 315"/>
                      <a:gd name="T79" fmla="*/ 5 h 337"/>
                      <a:gd name="T80" fmla="*/ 0 w 315"/>
                      <a:gd name="T81" fmla="*/ 5 h 337"/>
                      <a:gd name="T82" fmla="*/ 0 w 315"/>
                      <a:gd name="T83" fmla="*/ 6 h 33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w 315"/>
                      <a:gd name="T127" fmla="*/ 0 h 337"/>
                      <a:gd name="T128" fmla="*/ 315 w 315"/>
                      <a:gd name="T129" fmla="*/ 337 h 337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T126" t="T127" r="T128" b="T129"/>
                    <a:pathLst>
                      <a:path w="315" h="337">
                        <a:moveTo>
                          <a:pt x="12" y="337"/>
                        </a:moveTo>
                        <a:lnTo>
                          <a:pt x="315" y="337"/>
                        </a:lnTo>
                        <a:lnTo>
                          <a:pt x="315" y="63"/>
                        </a:lnTo>
                        <a:lnTo>
                          <a:pt x="294" y="73"/>
                        </a:lnTo>
                        <a:lnTo>
                          <a:pt x="271" y="77"/>
                        </a:lnTo>
                        <a:lnTo>
                          <a:pt x="248" y="75"/>
                        </a:lnTo>
                        <a:lnTo>
                          <a:pt x="227" y="67"/>
                        </a:lnTo>
                        <a:lnTo>
                          <a:pt x="205" y="55"/>
                        </a:lnTo>
                        <a:lnTo>
                          <a:pt x="209" y="40"/>
                        </a:lnTo>
                        <a:lnTo>
                          <a:pt x="207" y="25"/>
                        </a:lnTo>
                        <a:lnTo>
                          <a:pt x="198" y="11"/>
                        </a:lnTo>
                        <a:lnTo>
                          <a:pt x="186" y="4"/>
                        </a:lnTo>
                        <a:lnTo>
                          <a:pt x="171" y="0"/>
                        </a:lnTo>
                        <a:lnTo>
                          <a:pt x="156" y="4"/>
                        </a:lnTo>
                        <a:lnTo>
                          <a:pt x="142" y="11"/>
                        </a:lnTo>
                        <a:lnTo>
                          <a:pt x="135" y="25"/>
                        </a:lnTo>
                        <a:lnTo>
                          <a:pt x="131" y="40"/>
                        </a:lnTo>
                        <a:lnTo>
                          <a:pt x="135" y="55"/>
                        </a:lnTo>
                        <a:lnTo>
                          <a:pt x="108" y="61"/>
                        </a:lnTo>
                        <a:lnTo>
                          <a:pt x="81" y="63"/>
                        </a:lnTo>
                        <a:lnTo>
                          <a:pt x="52" y="59"/>
                        </a:lnTo>
                        <a:lnTo>
                          <a:pt x="27" y="50"/>
                        </a:lnTo>
                        <a:lnTo>
                          <a:pt x="18" y="75"/>
                        </a:lnTo>
                        <a:lnTo>
                          <a:pt x="14" y="103"/>
                        </a:lnTo>
                        <a:lnTo>
                          <a:pt x="14" y="130"/>
                        </a:lnTo>
                        <a:lnTo>
                          <a:pt x="21" y="157"/>
                        </a:lnTo>
                        <a:lnTo>
                          <a:pt x="37" y="153"/>
                        </a:lnTo>
                        <a:lnTo>
                          <a:pt x="52" y="157"/>
                        </a:lnTo>
                        <a:lnTo>
                          <a:pt x="64" y="165"/>
                        </a:lnTo>
                        <a:lnTo>
                          <a:pt x="73" y="178"/>
                        </a:lnTo>
                        <a:lnTo>
                          <a:pt x="77" y="194"/>
                        </a:lnTo>
                        <a:lnTo>
                          <a:pt x="73" y="209"/>
                        </a:lnTo>
                        <a:lnTo>
                          <a:pt x="64" y="222"/>
                        </a:lnTo>
                        <a:lnTo>
                          <a:pt x="52" y="230"/>
                        </a:lnTo>
                        <a:lnTo>
                          <a:pt x="37" y="232"/>
                        </a:lnTo>
                        <a:lnTo>
                          <a:pt x="21" y="230"/>
                        </a:lnTo>
                        <a:lnTo>
                          <a:pt x="8" y="249"/>
                        </a:lnTo>
                        <a:lnTo>
                          <a:pt x="2" y="270"/>
                        </a:lnTo>
                        <a:lnTo>
                          <a:pt x="0" y="293"/>
                        </a:lnTo>
                        <a:lnTo>
                          <a:pt x="4" y="316"/>
                        </a:lnTo>
                        <a:lnTo>
                          <a:pt x="12" y="337"/>
                        </a:lnTo>
                        <a:close/>
                      </a:path>
                    </a:pathLst>
                  </a:custGeom>
                  <a:solidFill>
                    <a:srgbClr val="FF00FF"/>
                  </a:solidFill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9984" name="Freeform 261"/>
                  <p:cNvSpPr>
                    <a:spLocks/>
                  </p:cNvSpPr>
                  <p:nvPr/>
                </p:nvSpPr>
                <p:spPr bwMode="auto">
                  <a:xfrm>
                    <a:off x="2698" y="1535"/>
                    <a:ext cx="168" cy="157"/>
                  </a:xfrm>
                  <a:custGeom>
                    <a:avLst/>
                    <a:gdLst>
                      <a:gd name="T0" fmla="*/ 5 w 338"/>
                      <a:gd name="T1" fmla="*/ 5 h 314"/>
                      <a:gd name="T2" fmla="*/ 5 w 338"/>
                      <a:gd name="T3" fmla="*/ 0 h 314"/>
                      <a:gd name="T4" fmla="*/ 1 w 338"/>
                      <a:gd name="T5" fmla="*/ 0 h 314"/>
                      <a:gd name="T6" fmla="*/ 1 w 338"/>
                      <a:gd name="T7" fmla="*/ 1 h 314"/>
                      <a:gd name="T8" fmla="*/ 1 w 338"/>
                      <a:gd name="T9" fmla="*/ 1 h 314"/>
                      <a:gd name="T10" fmla="*/ 1 w 338"/>
                      <a:gd name="T11" fmla="*/ 1 h 314"/>
                      <a:gd name="T12" fmla="*/ 1 w 338"/>
                      <a:gd name="T13" fmla="*/ 1 h 314"/>
                      <a:gd name="T14" fmla="*/ 0 w 338"/>
                      <a:gd name="T15" fmla="*/ 1 h 314"/>
                      <a:gd name="T16" fmla="*/ 0 w 338"/>
                      <a:gd name="T17" fmla="*/ 1 h 314"/>
                      <a:gd name="T18" fmla="*/ 0 w 338"/>
                      <a:gd name="T19" fmla="*/ 1 h 314"/>
                      <a:gd name="T20" fmla="*/ 0 w 338"/>
                      <a:gd name="T21" fmla="*/ 2 h 314"/>
                      <a:gd name="T22" fmla="*/ 0 w 338"/>
                      <a:gd name="T23" fmla="*/ 2 h 314"/>
                      <a:gd name="T24" fmla="*/ 0 w 338"/>
                      <a:gd name="T25" fmla="*/ 2 h 314"/>
                      <a:gd name="T26" fmla="*/ 0 w 338"/>
                      <a:gd name="T27" fmla="*/ 2 h 314"/>
                      <a:gd name="T28" fmla="*/ 0 w 338"/>
                      <a:gd name="T29" fmla="*/ 2 h 314"/>
                      <a:gd name="T30" fmla="*/ 0 w 338"/>
                      <a:gd name="T31" fmla="*/ 3 h 314"/>
                      <a:gd name="T32" fmla="*/ 0 w 338"/>
                      <a:gd name="T33" fmla="*/ 3 h 314"/>
                      <a:gd name="T34" fmla="*/ 0 w 338"/>
                      <a:gd name="T35" fmla="*/ 3 h 314"/>
                      <a:gd name="T36" fmla="*/ 0 w 338"/>
                      <a:gd name="T37" fmla="*/ 3 h 314"/>
                      <a:gd name="T38" fmla="*/ 1 w 338"/>
                      <a:gd name="T39" fmla="*/ 3 h 314"/>
                      <a:gd name="T40" fmla="*/ 0 w 338"/>
                      <a:gd name="T41" fmla="*/ 5 h 314"/>
                      <a:gd name="T42" fmla="*/ 0 w 338"/>
                      <a:gd name="T43" fmla="*/ 5 h 314"/>
                      <a:gd name="T44" fmla="*/ 0 w 338"/>
                      <a:gd name="T45" fmla="*/ 5 h 314"/>
                      <a:gd name="T46" fmla="*/ 1 w 338"/>
                      <a:gd name="T47" fmla="*/ 5 h 314"/>
                      <a:gd name="T48" fmla="*/ 1 w 338"/>
                      <a:gd name="T49" fmla="*/ 5 h 314"/>
                      <a:gd name="T50" fmla="*/ 2 w 338"/>
                      <a:gd name="T51" fmla="*/ 5 h 314"/>
                      <a:gd name="T52" fmla="*/ 2 w 338"/>
                      <a:gd name="T53" fmla="*/ 5 h 314"/>
                      <a:gd name="T54" fmla="*/ 2 w 338"/>
                      <a:gd name="T55" fmla="*/ 5 h 314"/>
                      <a:gd name="T56" fmla="*/ 2 w 338"/>
                      <a:gd name="T57" fmla="*/ 5 h 314"/>
                      <a:gd name="T58" fmla="*/ 2 w 338"/>
                      <a:gd name="T59" fmla="*/ 4 h 314"/>
                      <a:gd name="T60" fmla="*/ 2 w 338"/>
                      <a:gd name="T61" fmla="*/ 3 h 314"/>
                      <a:gd name="T62" fmla="*/ 3 w 338"/>
                      <a:gd name="T63" fmla="*/ 3 h 314"/>
                      <a:gd name="T64" fmla="*/ 3 w 338"/>
                      <a:gd name="T65" fmla="*/ 3 h 314"/>
                      <a:gd name="T66" fmla="*/ 3 w 338"/>
                      <a:gd name="T67" fmla="*/ 4 h 314"/>
                      <a:gd name="T68" fmla="*/ 3 w 338"/>
                      <a:gd name="T69" fmla="*/ 5 h 314"/>
                      <a:gd name="T70" fmla="*/ 3 w 338"/>
                      <a:gd name="T71" fmla="*/ 5 h 314"/>
                      <a:gd name="T72" fmla="*/ 3 w 338"/>
                      <a:gd name="T73" fmla="*/ 5 h 314"/>
                      <a:gd name="T74" fmla="*/ 3 w 338"/>
                      <a:gd name="T75" fmla="*/ 5 h 314"/>
                      <a:gd name="T76" fmla="*/ 4 w 338"/>
                      <a:gd name="T77" fmla="*/ 5 h 314"/>
                      <a:gd name="T78" fmla="*/ 4 w 338"/>
                      <a:gd name="T79" fmla="*/ 5 h 314"/>
                      <a:gd name="T80" fmla="*/ 4 w 338"/>
                      <a:gd name="T81" fmla="*/ 5 h 314"/>
                      <a:gd name="T82" fmla="*/ 5 w 338"/>
                      <a:gd name="T83" fmla="*/ 5 h 314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w 338"/>
                      <a:gd name="T127" fmla="*/ 0 h 314"/>
                      <a:gd name="T128" fmla="*/ 338 w 338"/>
                      <a:gd name="T129" fmla="*/ 314 h 314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T126" t="T127" r="T128" b="T129"/>
                    <a:pathLst>
                      <a:path w="338" h="314">
                        <a:moveTo>
                          <a:pt x="338" y="301"/>
                        </a:moveTo>
                        <a:lnTo>
                          <a:pt x="338" y="0"/>
                        </a:lnTo>
                        <a:lnTo>
                          <a:pt x="64" y="0"/>
                        </a:lnTo>
                        <a:lnTo>
                          <a:pt x="73" y="21"/>
                        </a:lnTo>
                        <a:lnTo>
                          <a:pt x="77" y="44"/>
                        </a:lnTo>
                        <a:lnTo>
                          <a:pt x="75" y="67"/>
                        </a:lnTo>
                        <a:lnTo>
                          <a:pt x="67" y="88"/>
                        </a:lnTo>
                        <a:lnTo>
                          <a:pt x="56" y="107"/>
                        </a:lnTo>
                        <a:lnTo>
                          <a:pt x="41" y="103"/>
                        </a:lnTo>
                        <a:lnTo>
                          <a:pt x="25" y="107"/>
                        </a:lnTo>
                        <a:lnTo>
                          <a:pt x="12" y="115"/>
                        </a:lnTo>
                        <a:lnTo>
                          <a:pt x="4" y="128"/>
                        </a:lnTo>
                        <a:lnTo>
                          <a:pt x="0" y="143"/>
                        </a:lnTo>
                        <a:lnTo>
                          <a:pt x="4" y="159"/>
                        </a:lnTo>
                        <a:lnTo>
                          <a:pt x="12" y="172"/>
                        </a:lnTo>
                        <a:lnTo>
                          <a:pt x="25" y="180"/>
                        </a:lnTo>
                        <a:lnTo>
                          <a:pt x="41" y="182"/>
                        </a:lnTo>
                        <a:lnTo>
                          <a:pt x="56" y="180"/>
                        </a:lnTo>
                        <a:lnTo>
                          <a:pt x="62" y="207"/>
                        </a:lnTo>
                        <a:lnTo>
                          <a:pt x="64" y="234"/>
                        </a:lnTo>
                        <a:lnTo>
                          <a:pt x="60" y="260"/>
                        </a:lnTo>
                        <a:lnTo>
                          <a:pt x="50" y="287"/>
                        </a:lnTo>
                        <a:lnTo>
                          <a:pt x="75" y="297"/>
                        </a:lnTo>
                        <a:lnTo>
                          <a:pt x="104" y="301"/>
                        </a:lnTo>
                        <a:lnTo>
                          <a:pt x="131" y="299"/>
                        </a:lnTo>
                        <a:lnTo>
                          <a:pt x="158" y="293"/>
                        </a:lnTo>
                        <a:lnTo>
                          <a:pt x="154" y="278"/>
                        </a:lnTo>
                        <a:lnTo>
                          <a:pt x="158" y="262"/>
                        </a:lnTo>
                        <a:lnTo>
                          <a:pt x="165" y="249"/>
                        </a:lnTo>
                        <a:lnTo>
                          <a:pt x="179" y="241"/>
                        </a:lnTo>
                        <a:lnTo>
                          <a:pt x="194" y="237"/>
                        </a:lnTo>
                        <a:lnTo>
                          <a:pt x="209" y="241"/>
                        </a:lnTo>
                        <a:lnTo>
                          <a:pt x="221" y="249"/>
                        </a:lnTo>
                        <a:lnTo>
                          <a:pt x="230" y="262"/>
                        </a:lnTo>
                        <a:lnTo>
                          <a:pt x="232" y="278"/>
                        </a:lnTo>
                        <a:lnTo>
                          <a:pt x="228" y="293"/>
                        </a:lnTo>
                        <a:lnTo>
                          <a:pt x="250" y="305"/>
                        </a:lnTo>
                        <a:lnTo>
                          <a:pt x="271" y="312"/>
                        </a:lnTo>
                        <a:lnTo>
                          <a:pt x="294" y="314"/>
                        </a:lnTo>
                        <a:lnTo>
                          <a:pt x="317" y="310"/>
                        </a:lnTo>
                        <a:lnTo>
                          <a:pt x="338" y="301"/>
                        </a:lnTo>
                        <a:close/>
                      </a:path>
                    </a:pathLst>
                  </a:custGeom>
                  <a:solidFill>
                    <a:srgbClr val="FFFF00"/>
                  </a:solidFill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9985" name="Freeform 262"/>
                  <p:cNvSpPr>
                    <a:spLocks/>
                  </p:cNvSpPr>
                  <p:nvPr/>
                </p:nvSpPr>
                <p:spPr bwMode="auto">
                  <a:xfrm>
                    <a:off x="2482" y="1535"/>
                    <a:ext cx="182" cy="154"/>
                  </a:xfrm>
                  <a:custGeom>
                    <a:avLst/>
                    <a:gdLst>
                      <a:gd name="T0" fmla="*/ 1 w 364"/>
                      <a:gd name="T1" fmla="*/ 5 h 308"/>
                      <a:gd name="T2" fmla="*/ 1 w 364"/>
                      <a:gd name="T3" fmla="*/ 5 h 308"/>
                      <a:gd name="T4" fmla="*/ 1 w 364"/>
                      <a:gd name="T5" fmla="*/ 5 h 308"/>
                      <a:gd name="T6" fmla="*/ 3 w 364"/>
                      <a:gd name="T7" fmla="*/ 5 h 308"/>
                      <a:gd name="T8" fmla="*/ 3 w 364"/>
                      <a:gd name="T9" fmla="*/ 5 h 308"/>
                      <a:gd name="T10" fmla="*/ 3 w 364"/>
                      <a:gd name="T11" fmla="*/ 5 h 308"/>
                      <a:gd name="T12" fmla="*/ 3 w 364"/>
                      <a:gd name="T13" fmla="*/ 4 h 308"/>
                      <a:gd name="T14" fmla="*/ 3 w 364"/>
                      <a:gd name="T15" fmla="*/ 3 h 308"/>
                      <a:gd name="T16" fmla="*/ 3 w 364"/>
                      <a:gd name="T17" fmla="*/ 3 h 308"/>
                      <a:gd name="T18" fmla="*/ 3 w 364"/>
                      <a:gd name="T19" fmla="*/ 3 h 308"/>
                      <a:gd name="T20" fmla="*/ 3 w 364"/>
                      <a:gd name="T21" fmla="*/ 4 h 308"/>
                      <a:gd name="T22" fmla="*/ 3 w 364"/>
                      <a:gd name="T23" fmla="*/ 5 h 308"/>
                      <a:gd name="T24" fmla="*/ 3 w 364"/>
                      <a:gd name="T25" fmla="*/ 5 h 308"/>
                      <a:gd name="T26" fmla="*/ 3 w 364"/>
                      <a:gd name="T27" fmla="*/ 5 h 308"/>
                      <a:gd name="T28" fmla="*/ 3 w 364"/>
                      <a:gd name="T29" fmla="*/ 5 h 308"/>
                      <a:gd name="T30" fmla="*/ 5 w 364"/>
                      <a:gd name="T31" fmla="*/ 5 h 308"/>
                      <a:gd name="T32" fmla="*/ 5 w 364"/>
                      <a:gd name="T33" fmla="*/ 5 h 308"/>
                      <a:gd name="T34" fmla="*/ 5 w 364"/>
                      <a:gd name="T35" fmla="*/ 5 h 308"/>
                      <a:gd name="T36" fmla="*/ 6 w 364"/>
                      <a:gd name="T37" fmla="*/ 5 h 308"/>
                      <a:gd name="T38" fmla="*/ 6 w 364"/>
                      <a:gd name="T39" fmla="*/ 5 h 308"/>
                      <a:gd name="T40" fmla="*/ 6 w 364"/>
                      <a:gd name="T41" fmla="*/ 3 h 308"/>
                      <a:gd name="T42" fmla="*/ 6 w 364"/>
                      <a:gd name="T43" fmla="*/ 3 h 308"/>
                      <a:gd name="T44" fmla="*/ 6 w 364"/>
                      <a:gd name="T45" fmla="*/ 3 h 308"/>
                      <a:gd name="T46" fmla="*/ 6 w 364"/>
                      <a:gd name="T47" fmla="*/ 3 h 308"/>
                      <a:gd name="T48" fmla="*/ 5 w 364"/>
                      <a:gd name="T49" fmla="*/ 3 h 308"/>
                      <a:gd name="T50" fmla="*/ 5 w 364"/>
                      <a:gd name="T51" fmla="*/ 2 h 308"/>
                      <a:gd name="T52" fmla="*/ 5 w 364"/>
                      <a:gd name="T53" fmla="*/ 2 h 308"/>
                      <a:gd name="T54" fmla="*/ 5 w 364"/>
                      <a:gd name="T55" fmla="*/ 2 h 308"/>
                      <a:gd name="T56" fmla="*/ 5 w 364"/>
                      <a:gd name="T57" fmla="*/ 2 h 308"/>
                      <a:gd name="T58" fmla="*/ 5 w 364"/>
                      <a:gd name="T59" fmla="*/ 2 h 308"/>
                      <a:gd name="T60" fmla="*/ 5 w 364"/>
                      <a:gd name="T61" fmla="*/ 1 h 308"/>
                      <a:gd name="T62" fmla="*/ 6 w 364"/>
                      <a:gd name="T63" fmla="*/ 1 h 308"/>
                      <a:gd name="T64" fmla="*/ 6 w 364"/>
                      <a:gd name="T65" fmla="*/ 1 h 308"/>
                      <a:gd name="T66" fmla="*/ 6 w 364"/>
                      <a:gd name="T67" fmla="*/ 1 h 308"/>
                      <a:gd name="T68" fmla="*/ 6 w 364"/>
                      <a:gd name="T69" fmla="*/ 1 h 308"/>
                      <a:gd name="T70" fmla="*/ 6 w 364"/>
                      <a:gd name="T71" fmla="*/ 1 h 308"/>
                      <a:gd name="T72" fmla="*/ 6 w 364"/>
                      <a:gd name="T73" fmla="*/ 1 h 308"/>
                      <a:gd name="T74" fmla="*/ 6 w 364"/>
                      <a:gd name="T75" fmla="*/ 0 h 308"/>
                      <a:gd name="T76" fmla="*/ 1 w 364"/>
                      <a:gd name="T77" fmla="*/ 0 h 308"/>
                      <a:gd name="T78" fmla="*/ 1 w 364"/>
                      <a:gd name="T79" fmla="*/ 1 h 308"/>
                      <a:gd name="T80" fmla="*/ 1 w 364"/>
                      <a:gd name="T81" fmla="*/ 1 h 308"/>
                      <a:gd name="T82" fmla="*/ 1 w 364"/>
                      <a:gd name="T83" fmla="*/ 1 h 308"/>
                      <a:gd name="T84" fmla="*/ 1 w 364"/>
                      <a:gd name="T85" fmla="*/ 1 h 308"/>
                      <a:gd name="T86" fmla="*/ 1 w 364"/>
                      <a:gd name="T87" fmla="*/ 1 h 308"/>
                      <a:gd name="T88" fmla="*/ 1 w 364"/>
                      <a:gd name="T89" fmla="*/ 1 h 308"/>
                      <a:gd name="T90" fmla="*/ 1 w 364"/>
                      <a:gd name="T91" fmla="*/ 1 h 308"/>
                      <a:gd name="T92" fmla="*/ 1 w 364"/>
                      <a:gd name="T93" fmla="*/ 2 h 308"/>
                      <a:gd name="T94" fmla="*/ 1 w 364"/>
                      <a:gd name="T95" fmla="*/ 2 h 308"/>
                      <a:gd name="T96" fmla="*/ 0 w 364"/>
                      <a:gd name="T97" fmla="*/ 2 h 308"/>
                      <a:gd name="T98" fmla="*/ 1 w 364"/>
                      <a:gd name="T99" fmla="*/ 2 h 308"/>
                      <a:gd name="T100" fmla="*/ 1 w 364"/>
                      <a:gd name="T101" fmla="*/ 2 h 308"/>
                      <a:gd name="T102" fmla="*/ 1 w 364"/>
                      <a:gd name="T103" fmla="*/ 3 h 308"/>
                      <a:gd name="T104" fmla="*/ 1 w 364"/>
                      <a:gd name="T105" fmla="*/ 3 h 308"/>
                      <a:gd name="T106" fmla="*/ 1 w 364"/>
                      <a:gd name="T107" fmla="*/ 3 h 308"/>
                      <a:gd name="T108" fmla="*/ 1 w 364"/>
                      <a:gd name="T109" fmla="*/ 3 h 308"/>
                      <a:gd name="T110" fmla="*/ 1 w 364"/>
                      <a:gd name="T111" fmla="*/ 3 h 308"/>
                      <a:gd name="T112" fmla="*/ 1 w 364"/>
                      <a:gd name="T113" fmla="*/ 5 h 308"/>
                      <a:gd name="T114" fmla="*/ 1 w 364"/>
                      <a:gd name="T115" fmla="*/ 5 h 308"/>
                      <a:gd name="T116" fmla="*/ 1 w 364"/>
                      <a:gd name="T117" fmla="*/ 5 h 308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w 364"/>
                      <a:gd name="T178" fmla="*/ 0 h 308"/>
                      <a:gd name="T179" fmla="*/ 364 w 364"/>
                      <a:gd name="T180" fmla="*/ 308 h 308"/>
                    </a:gdLst>
                    <a:ahLst/>
                    <a:cxnLst>
                      <a:cxn ang="T118">
                        <a:pos x="T0" y="T1"/>
                      </a:cxn>
                      <a:cxn ang="T119">
                        <a:pos x="T2" y="T3"/>
                      </a:cxn>
                      <a:cxn ang="T120">
                        <a:pos x="T4" y="T5"/>
                      </a:cxn>
                      <a:cxn ang="T121">
                        <a:pos x="T6" y="T7"/>
                      </a:cxn>
                      <a:cxn ang="T122">
                        <a:pos x="T8" y="T9"/>
                      </a:cxn>
                      <a:cxn ang="T123">
                        <a:pos x="T10" y="T11"/>
                      </a:cxn>
                      <a:cxn ang="T124">
                        <a:pos x="T12" y="T13"/>
                      </a:cxn>
                      <a:cxn ang="T125">
                        <a:pos x="T14" y="T15"/>
                      </a:cxn>
                      <a:cxn ang="T126">
                        <a:pos x="T16" y="T17"/>
                      </a:cxn>
                      <a:cxn ang="T127">
                        <a:pos x="T18" y="T19"/>
                      </a:cxn>
                      <a:cxn ang="T128">
                        <a:pos x="T20" y="T21"/>
                      </a:cxn>
                      <a:cxn ang="T129">
                        <a:pos x="T22" y="T23"/>
                      </a:cxn>
                      <a:cxn ang="T130">
                        <a:pos x="T24" y="T25"/>
                      </a:cxn>
                      <a:cxn ang="T131">
                        <a:pos x="T26" y="T27"/>
                      </a:cxn>
                      <a:cxn ang="T132">
                        <a:pos x="T28" y="T29"/>
                      </a:cxn>
                      <a:cxn ang="T133">
                        <a:pos x="T30" y="T31"/>
                      </a:cxn>
                      <a:cxn ang="T134">
                        <a:pos x="T32" y="T33"/>
                      </a:cxn>
                      <a:cxn ang="T135">
                        <a:pos x="T34" y="T35"/>
                      </a:cxn>
                      <a:cxn ang="T136">
                        <a:pos x="T36" y="T37"/>
                      </a:cxn>
                      <a:cxn ang="T137">
                        <a:pos x="T38" y="T39"/>
                      </a:cxn>
                      <a:cxn ang="T138">
                        <a:pos x="T40" y="T41"/>
                      </a:cxn>
                      <a:cxn ang="T139">
                        <a:pos x="T42" y="T43"/>
                      </a:cxn>
                      <a:cxn ang="T140">
                        <a:pos x="T44" y="T45"/>
                      </a:cxn>
                      <a:cxn ang="T141">
                        <a:pos x="T46" y="T47"/>
                      </a:cxn>
                      <a:cxn ang="T142">
                        <a:pos x="T48" y="T49"/>
                      </a:cxn>
                      <a:cxn ang="T143">
                        <a:pos x="T50" y="T51"/>
                      </a:cxn>
                      <a:cxn ang="T144">
                        <a:pos x="T52" y="T53"/>
                      </a:cxn>
                      <a:cxn ang="T145">
                        <a:pos x="T54" y="T55"/>
                      </a:cxn>
                      <a:cxn ang="T146">
                        <a:pos x="T56" y="T57"/>
                      </a:cxn>
                      <a:cxn ang="T147">
                        <a:pos x="T58" y="T59"/>
                      </a:cxn>
                      <a:cxn ang="T148">
                        <a:pos x="T60" y="T61"/>
                      </a:cxn>
                      <a:cxn ang="T149">
                        <a:pos x="T62" y="T63"/>
                      </a:cxn>
                      <a:cxn ang="T150">
                        <a:pos x="T64" y="T65"/>
                      </a:cxn>
                      <a:cxn ang="T151">
                        <a:pos x="T66" y="T67"/>
                      </a:cxn>
                      <a:cxn ang="T152">
                        <a:pos x="T68" y="T69"/>
                      </a:cxn>
                      <a:cxn ang="T153">
                        <a:pos x="T70" y="T71"/>
                      </a:cxn>
                      <a:cxn ang="T154">
                        <a:pos x="T72" y="T73"/>
                      </a:cxn>
                      <a:cxn ang="T155">
                        <a:pos x="T74" y="T75"/>
                      </a:cxn>
                      <a:cxn ang="T156">
                        <a:pos x="T76" y="T77"/>
                      </a:cxn>
                      <a:cxn ang="T157">
                        <a:pos x="T78" y="T79"/>
                      </a:cxn>
                      <a:cxn ang="T158">
                        <a:pos x="T80" y="T81"/>
                      </a:cxn>
                      <a:cxn ang="T159">
                        <a:pos x="T82" y="T83"/>
                      </a:cxn>
                      <a:cxn ang="T160">
                        <a:pos x="T84" y="T85"/>
                      </a:cxn>
                      <a:cxn ang="T161">
                        <a:pos x="T86" y="T87"/>
                      </a:cxn>
                      <a:cxn ang="T162">
                        <a:pos x="T88" y="T89"/>
                      </a:cxn>
                      <a:cxn ang="T163">
                        <a:pos x="T90" y="T91"/>
                      </a:cxn>
                      <a:cxn ang="T164">
                        <a:pos x="T92" y="T93"/>
                      </a:cxn>
                      <a:cxn ang="T165">
                        <a:pos x="T94" y="T95"/>
                      </a:cxn>
                      <a:cxn ang="T166">
                        <a:pos x="T96" y="T97"/>
                      </a:cxn>
                      <a:cxn ang="T167">
                        <a:pos x="T98" y="T99"/>
                      </a:cxn>
                      <a:cxn ang="T168">
                        <a:pos x="T100" y="T101"/>
                      </a:cxn>
                      <a:cxn ang="T169">
                        <a:pos x="T102" y="T103"/>
                      </a:cxn>
                      <a:cxn ang="T170">
                        <a:pos x="T104" y="T105"/>
                      </a:cxn>
                      <a:cxn ang="T171">
                        <a:pos x="T106" y="T107"/>
                      </a:cxn>
                      <a:cxn ang="T172">
                        <a:pos x="T108" y="T109"/>
                      </a:cxn>
                      <a:cxn ang="T173">
                        <a:pos x="T110" y="T111"/>
                      </a:cxn>
                      <a:cxn ang="T174">
                        <a:pos x="T112" y="T113"/>
                      </a:cxn>
                      <a:cxn ang="T175">
                        <a:pos x="T114" y="T115"/>
                      </a:cxn>
                      <a:cxn ang="T176">
                        <a:pos x="T116" y="T117"/>
                      </a:cxn>
                    </a:cxnLst>
                    <a:rect l="T177" t="T178" r="T179" b="T180"/>
                    <a:pathLst>
                      <a:path w="364" h="308">
                        <a:moveTo>
                          <a:pt x="50" y="287"/>
                        </a:moveTo>
                        <a:lnTo>
                          <a:pt x="80" y="295"/>
                        </a:lnTo>
                        <a:lnTo>
                          <a:pt x="113" y="295"/>
                        </a:lnTo>
                        <a:lnTo>
                          <a:pt x="144" y="289"/>
                        </a:lnTo>
                        <a:lnTo>
                          <a:pt x="140" y="274"/>
                        </a:lnTo>
                        <a:lnTo>
                          <a:pt x="144" y="259"/>
                        </a:lnTo>
                        <a:lnTo>
                          <a:pt x="151" y="245"/>
                        </a:lnTo>
                        <a:lnTo>
                          <a:pt x="165" y="235"/>
                        </a:lnTo>
                        <a:lnTo>
                          <a:pt x="180" y="234"/>
                        </a:lnTo>
                        <a:lnTo>
                          <a:pt x="195" y="235"/>
                        </a:lnTo>
                        <a:lnTo>
                          <a:pt x="207" y="245"/>
                        </a:lnTo>
                        <a:lnTo>
                          <a:pt x="216" y="259"/>
                        </a:lnTo>
                        <a:lnTo>
                          <a:pt x="218" y="274"/>
                        </a:lnTo>
                        <a:lnTo>
                          <a:pt x="214" y="289"/>
                        </a:lnTo>
                        <a:lnTo>
                          <a:pt x="238" y="303"/>
                        </a:lnTo>
                        <a:lnTo>
                          <a:pt x="264" y="308"/>
                        </a:lnTo>
                        <a:lnTo>
                          <a:pt x="289" y="308"/>
                        </a:lnTo>
                        <a:lnTo>
                          <a:pt x="314" y="301"/>
                        </a:lnTo>
                        <a:lnTo>
                          <a:pt x="337" y="285"/>
                        </a:lnTo>
                        <a:lnTo>
                          <a:pt x="347" y="260"/>
                        </a:lnTo>
                        <a:lnTo>
                          <a:pt x="351" y="234"/>
                        </a:lnTo>
                        <a:lnTo>
                          <a:pt x="349" y="205"/>
                        </a:lnTo>
                        <a:lnTo>
                          <a:pt x="343" y="180"/>
                        </a:lnTo>
                        <a:lnTo>
                          <a:pt x="328" y="182"/>
                        </a:lnTo>
                        <a:lnTo>
                          <a:pt x="312" y="180"/>
                        </a:lnTo>
                        <a:lnTo>
                          <a:pt x="299" y="170"/>
                        </a:lnTo>
                        <a:lnTo>
                          <a:pt x="291" y="159"/>
                        </a:lnTo>
                        <a:lnTo>
                          <a:pt x="287" y="143"/>
                        </a:lnTo>
                        <a:lnTo>
                          <a:pt x="291" y="128"/>
                        </a:lnTo>
                        <a:lnTo>
                          <a:pt x="299" y="115"/>
                        </a:lnTo>
                        <a:lnTo>
                          <a:pt x="312" y="107"/>
                        </a:lnTo>
                        <a:lnTo>
                          <a:pt x="328" y="103"/>
                        </a:lnTo>
                        <a:lnTo>
                          <a:pt x="343" y="107"/>
                        </a:lnTo>
                        <a:lnTo>
                          <a:pt x="355" y="88"/>
                        </a:lnTo>
                        <a:lnTo>
                          <a:pt x="362" y="65"/>
                        </a:lnTo>
                        <a:lnTo>
                          <a:pt x="364" y="44"/>
                        </a:lnTo>
                        <a:lnTo>
                          <a:pt x="360" y="21"/>
                        </a:lnTo>
                        <a:lnTo>
                          <a:pt x="351" y="0"/>
                        </a:lnTo>
                        <a:lnTo>
                          <a:pt x="63" y="0"/>
                        </a:lnTo>
                        <a:lnTo>
                          <a:pt x="73" y="21"/>
                        </a:lnTo>
                        <a:lnTo>
                          <a:pt x="76" y="44"/>
                        </a:lnTo>
                        <a:lnTo>
                          <a:pt x="74" y="65"/>
                        </a:lnTo>
                        <a:lnTo>
                          <a:pt x="67" y="88"/>
                        </a:lnTo>
                        <a:lnTo>
                          <a:pt x="55" y="107"/>
                        </a:lnTo>
                        <a:lnTo>
                          <a:pt x="40" y="103"/>
                        </a:lnTo>
                        <a:lnTo>
                          <a:pt x="25" y="107"/>
                        </a:lnTo>
                        <a:lnTo>
                          <a:pt x="11" y="115"/>
                        </a:lnTo>
                        <a:lnTo>
                          <a:pt x="4" y="128"/>
                        </a:lnTo>
                        <a:lnTo>
                          <a:pt x="0" y="143"/>
                        </a:lnTo>
                        <a:lnTo>
                          <a:pt x="4" y="159"/>
                        </a:lnTo>
                        <a:lnTo>
                          <a:pt x="11" y="170"/>
                        </a:lnTo>
                        <a:lnTo>
                          <a:pt x="25" y="180"/>
                        </a:lnTo>
                        <a:lnTo>
                          <a:pt x="40" y="182"/>
                        </a:lnTo>
                        <a:lnTo>
                          <a:pt x="55" y="180"/>
                        </a:lnTo>
                        <a:lnTo>
                          <a:pt x="61" y="207"/>
                        </a:lnTo>
                        <a:lnTo>
                          <a:pt x="63" y="234"/>
                        </a:lnTo>
                        <a:lnTo>
                          <a:pt x="59" y="260"/>
                        </a:lnTo>
                        <a:lnTo>
                          <a:pt x="50" y="287"/>
                        </a:lnTo>
                        <a:close/>
                      </a:path>
                    </a:pathLst>
                  </a:custGeom>
                  <a:solidFill>
                    <a:srgbClr val="00FF00"/>
                  </a:solidFill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9986" name="Freeform 263"/>
                  <p:cNvSpPr>
                    <a:spLocks/>
                  </p:cNvSpPr>
                  <p:nvPr/>
                </p:nvSpPr>
                <p:spPr bwMode="auto">
                  <a:xfrm>
                    <a:off x="2291" y="1737"/>
                    <a:ext cx="154" cy="182"/>
                  </a:xfrm>
                  <a:custGeom>
                    <a:avLst/>
                    <a:gdLst>
                      <a:gd name="T0" fmla="*/ 4 w 309"/>
                      <a:gd name="T1" fmla="*/ 4 h 365"/>
                      <a:gd name="T2" fmla="*/ 4 w 309"/>
                      <a:gd name="T3" fmla="*/ 4 h 365"/>
                      <a:gd name="T4" fmla="*/ 4 w 309"/>
                      <a:gd name="T5" fmla="*/ 3 h 365"/>
                      <a:gd name="T6" fmla="*/ 4 w 309"/>
                      <a:gd name="T7" fmla="*/ 3 h 365"/>
                      <a:gd name="T8" fmla="*/ 4 w 309"/>
                      <a:gd name="T9" fmla="*/ 3 h 365"/>
                      <a:gd name="T10" fmla="*/ 4 w 309"/>
                      <a:gd name="T11" fmla="*/ 3 h 365"/>
                      <a:gd name="T12" fmla="*/ 3 w 309"/>
                      <a:gd name="T13" fmla="*/ 3 h 365"/>
                      <a:gd name="T14" fmla="*/ 3 w 309"/>
                      <a:gd name="T15" fmla="*/ 3 h 365"/>
                      <a:gd name="T16" fmla="*/ 3 w 309"/>
                      <a:gd name="T17" fmla="*/ 2 h 365"/>
                      <a:gd name="T18" fmla="*/ 3 w 309"/>
                      <a:gd name="T19" fmla="*/ 2 h 365"/>
                      <a:gd name="T20" fmla="*/ 3 w 309"/>
                      <a:gd name="T21" fmla="*/ 2 h 365"/>
                      <a:gd name="T22" fmla="*/ 4 w 309"/>
                      <a:gd name="T23" fmla="*/ 2 h 365"/>
                      <a:gd name="T24" fmla="*/ 4 w 309"/>
                      <a:gd name="T25" fmla="*/ 2 h 365"/>
                      <a:gd name="T26" fmla="*/ 4 w 309"/>
                      <a:gd name="T27" fmla="*/ 2 h 365"/>
                      <a:gd name="T28" fmla="*/ 4 w 309"/>
                      <a:gd name="T29" fmla="*/ 1 h 365"/>
                      <a:gd name="T30" fmla="*/ 4 w 309"/>
                      <a:gd name="T31" fmla="*/ 1 h 365"/>
                      <a:gd name="T32" fmla="*/ 4 w 309"/>
                      <a:gd name="T33" fmla="*/ 1 h 365"/>
                      <a:gd name="T34" fmla="*/ 4 w 309"/>
                      <a:gd name="T35" fmla="*/ 0 h 365"/>
                      <a:gd name="T36" fmla="*/ 4 w 309"/>
                      <a:gd name="T37" fmla="*/ 0 h 365"/>
                      <a:gd name="T38" fmla="*/ 4 w 309"/>
                      <a:gd name="T39" fmla="*/ 0 h 365"/>
                      <a:gd name="T40" fmla="*/ 3 w 309"/>
                      <a:gd name="T41" fmla="*/ 0 h 365"/>
                      <a:gd name="T42" fmla="*/ 3 w 309"/>
                      <a:gd name="T43" fmla="*/ 0 h 365"/>
                      <a:gd name="T44" fmla="*/ 2 w 309"/>
                      <a:gd name="T45" fmla="*/ 0 h 365"/>
                      <a:gd name="T46" fmla="*/ 2 w 309"/>
                      <a:gd name="T47" fmla="*/ 0 h 365"/>
                      <a:gd name="T48" fmla="*/ 2 w 309"/>
                      <a:gd name="T49" fmla="*/ 0 h 365"/>
                      <a:gd name="T50" fmla="*/ 2 w 309"/>
                      <a:gd name="T51" fmla="*/ 1 h 365"/>
                      <a:gd name="T52" fmla="*/ 2 w 309"/>
                      <a:gd name="T53" fmla="*/ 1 h 365"/>
                      <a:gd name="T54" fmla="*/ 2 w 309"/>
                      <a:gd name="T55" fmla="*/ 1 h 365"/>
                      <a:gd name="T56" fmla="*/ 2 w 309"/>
                      <a:gd name="T57" fmla="*/ 1 h 365"/>
                      <a:gd name="T58" fmla="*/ 1 w 309"/>
                      <a:gd name="T59" fmla="*/ 1 h 365"/>
                      <a:gd name="T60" fmla="*/ 1 w 309"/>
                      <a:gd name="T61" fmla="*/ 0 h 365"/>
                      <a:gd name="T62" fmla="*/ 1 w 309"/>
                      <a:gd name="T63" fmla="*/ 0 h 365"/>
                      <a:gd name="T64" fmla="*/ 1 w 309"/>
                      <a:gd name="T65" fmla="*/ 0 h 365"/>
                      <a:gd name="T66" fmla="*/ 1 w 309"/>
                      <a:gd name="T67" fmla="*/ 0 h 365"/>
                      <a:gd name="T68" fmla="*/ 1 w 309"/>
                      <a:gd name="T69" fmla="*/ 0 h 365"/>
                      <a:gd name="T70" fmla="*/ 0 w 309"/>
                      <a:gd name="T71" fmla="*/ 0 h 365"/>
                      <a:gd name="T72" fmla="*/ 0 w 309"/>
                      <a:gd name="T73" fmla="*/ 0 h 365"/>
                      <a:gd name="T74" fmla="*/ 0 w 309"/>
                      <a:gd name="T75" fmla="*/ 0 h 365"/>
                      <a:gd name="T76" fmla="*/ 0 w 309"/>
                      <a:gd name="T77" fmla="*/ 4 h 365"/>
                      <a:gd name="T78" fmla="*/ 0 w 309"/>
                      <a:gd name="T79" fmla="*/ 4 h 365"/>
                      <a:gd name="T80" fmla="*/ 0 w 309"/>
                      <a:gd name="T81" fmla="*/ 4 h 365"/>
                      <a:gd name="T82" fmla="*/ 1 w 309"/>
                      <a:gd name="T83" fmla="*/ 4 h 365"/>
                      <a:gd name="T84" fmla="*/ 1 w 309"/>
                      <a:gd name="T85" fmla="*/ 4 h 365"/>
                      <a:gd name="T86" fmla="*/ 1 w 309"/>
                      <a:gd name="T87" fmla="*/ 4 h 365"/>
                      <a:gd name="T88" fmla="*/ 1 w 309"/>
                      <a:gd name="T89" fmla="*/ 5 h 365"/>
                      <a:gd name="T90" fmla="*/ 1 w 309"/>
                      <a:gd name="T91" fmla="*/ 5 h 365"/>
                      <a:gd name="T92" fmla="*/ 1 w 309"/>
                      <a:gd name="T93" fmla="*/ 5 h 365"/>
                      <a:gd name="T94" fmla="*/ 2 w 309"/>
                      <a:gd name="T95" fmla="*/ 5 h 365"/>
                      <a:gd name="T96" fmla="*/ 2 w 309"/>
                      <a:gd name="T97" fmla="*/ 5 h 365"/>
                      <a:gd name="T98" fmla="*/ 2 w 309"/>
                      <a:gd name="T99" fmla="*/ 5 h 365"/>
                      <a:gd name="T100" fmla="*/ 2 w 309"/>
                      <a:gd name="T101" fmla="*/ 5 h 365"/>
                      <a:gd name="T102" fmla="*/ 2 w 309"/>
                      <a:gd name="T103" fmla="*/ 5 h 365"/>
                      <a:gd name="T104" fmla="*/ 2 w 309"/>
                      <a:gd name="T105" fmla="*/ 5 h 365"/>
                      <a:gd name="T106" fmla="*/ 2 w 309"/>
                      <a:gd name="T107" fmla="*/ 4 h 365"/>
                      <a:gd name="T108" fmla="*/ 3 w 309"/>
                      <a:gd name="T109" fmla="*/ 4 h 365"/>
                      <a:gd name="T110" fmla="*/ 3 w 309"/>
                      <a:gd name="T111" fmla="*/ 4 h 365"/>
                      <a:gd name="T112" fmla="*/ 4 w 309"/>
                      <a:gd name="T113" fmla="*/ 4 h 365"/>
                      <a:gd name="T114" fmla="*/ 4 w 309"/>
                      <a:gd name="T115" fmla="*/ 4 h 365"/>
                      <a:gd name="T116" fmla="*/ 4 w 309"/>
                      <a:gd name="T117" fmla="*/ 4 h 365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w 309"/>
                      <a:gd name="T178" fmla="*/ 0 h 365"/>
                      <a:gd name="T179" fmla="*/ 309 w 309"/>
                      <a:gd name="T180" fmla="*/ 365 h 365"/>
                    </a:gdLst>
                    <a:ahLst/>
                    <a:cxnLst>
                      <a:cxn ang="T118">
                        <a:pos x="T0" y="T1"/>
                      </a:cxn>
                      <a:cxn ang="T119">
                        <a:pos x="T2" y="T3"/>
                      </a:cxn>
                      <a:cxn ang="T120">
                        <a:pos x="T4" y="T5"/>
                      </a:cxn>
                      <a:cxn ang="T121">
                        <a:pos x="T6" y="T7"/>
                      </a:cxn>
                      <a:cxn ang="T122">
                        <a:pos x="T8" y="T9"/>
                      </a:cxn>
                      <a:cxn ang="T123">
                        <a:pos x="T10" y="T11"/>
                      </a:cxn>
                      <a:cxn ang="T124">
                        <a:pos x="T12" y="T13"/>
                      </a:cxn>
                      <a:cxn ang="T125">
                        <a:pos x="T14" y="T15"/>
                      </a:cxn>
                      <a:cxn ang="T126">
                        <a:pos x="T16" y="T17"/>
                      </a:cxn>
                      <a:cxn ang="T127">
                        <a:pos x="T18" y="T19"/>
                      </a:cxn>
                      <a:cxn ang="T128">
                        <a:pos x="T20" y="T21"/>
                      </a:cxn>
                      <a:cxn ang="T129">
                        <a:pos x="T22" y="T23"/>
                      </a:cxn>
                      <a:cxn ang="T130">
                        <a:pos x="T24" y="T25"/>
                      </a:cxn>
                      <a:cxn ang="T131">
                        <a:pos x="T26" y="T27"/>
                      </a:cxn>
                      <a:cxn ang="T132">
                        <a:pos x="T28" y="T29"/>
                      </a:cxn>
                      <a:cxn ang="T133">
                        <a:pos x="T30" y="T31"/>
                      </a:cxn>
                      <a:cxn ang="T134">
                        <a:pos x="T32" y="T33"/>
                      </a:cxn>
                      <a:cxn ang="T135">
                        <a:pos x="T34" y="T35"/>
                      </a:cxn>
                      <a:cxn ang="T136">
                        <a:pos x="T36" y="T37"/>
                      </a:cxn>
                      <a:cxn ang="T137">
                        <a:pos x="T38" y="T39"/>
                      </a:cxn>
                      <a:cxn ang="T138">
                        <a:pos x="T40" y="T41"/>
                      </a:cxn>
                      <a:cxn ang="T139">
                        <a:pos x="T42" y="T43"/>
                      </a:cxn>
                      <a:cxn ang="T140">
                        <a:pos x="T44" y="T45"/>
                      </a:cxn>
                      <a:cxn ang="T141">
                        <a:pos x="T46" y="T47"/>
                      </a:cxn>
                      <a:cxn ang="T142">
                        <a:pos x="T48" y="T49"/>
                      </a:cxn>
                      <a:cxn ang="T143">
                        <a:pos x="T50" y="T51"/>
                      </a:cxn>
                      <a:cxn ang="T144">
                        <a:pos x="T52" y="T53"/>
                      </a:cxn>
                      <a:cxn ang="T145">
                        <a:pos x="T54" y="T55"/>
                      </a:cxn>
                      <a:cxn ang="T146">
                        <a:pos x="T56" y="T57"/>
                      </a:cxn>
                      <a:cxn ang="T147">
                        <a:pos x="T58" y="T59"/>
                      </a:cxn>
                      <a:cxn ang="T148">
                        <a:pos x="T60" y="T61"/>
                      </a:cxn>
                      <a:cxn ang="T149">
                        <a:pos x="T62" y="T63"/>
                      </a:cxn>
                      <a:cxn ang="T150">
                        <a:pos x="T64" y="T65"/>
                      </a:cxn>
                      <a:cxn ang="T151">
                        <a:pos x="T66" y="T67"/>
                      </a:cxn>
                      <a:cxn ang="T152">
                        <a:pos x="T68" y="T69"/>
                      </a:cxn>
                      <a:cxn ang="T153">
                        <a:pos x="T70" y="T71"/>
                      </a:cxn>
                      <a:cxn ang="T154">
                        <a:pos x="T72" y="T73"/>
                      </a:cxn>
                      <a:cxn ang="T155">
                        <a:pos x="T74" y="T75"/>
                      </a:cxn>
                      <a:cxn ang="T156">
                        <a:pos x="T76" y="T77"/>
                      </a:cxn>
                      <a:cxn ang="T157">
                        <a:pos x="T78" y="T79"/>
                      </a:cxn>
                      <a:cxn ang="T158">
                        <a:pos x="T80" y="T81"/>
                      </a:cxn>
                      <a:cxn ang="T159">
                        <a:pos x="T82" y="T83"/>
                      </a:cxn>
                      <a:cxn ang="T160">
                        <a:pos x="T84" y="T85"/>
                      </a:cxn>
                      <a:cxn ang="T161">
                        <a:pos x="T86" y="T87"/>
                      </a:cxn>
                      <a:cxn ang="T162">
                        <a:pos x="T88" y="T89"/>
                      </a:cxn>
                      <a:cxn ang="T163">
                        <a:pos x="T90" y="T91"/>
                      </a:cxn>
                      <a:cxn ang="T164">
                        <a:pos x="T92" y="T93"/>
                      </a:cxn>
                      <a:cxn ang="T165">
                        <a:pos x="T94" y="T95"/>
                      </a:cxn>
                      <a:cxn ang="T166">
                        <a:pos x="T96" y="T97"/>
                      </a:cxn>
                      <a:cxn ang="T167">
                        <a:pos x="T98" y="T99"/>
                      </a:cxn>
                      <a:cxn ang="T168">
                        <a:pos x="T100" y="T101"/>
                      </a:cxn>
                      <a:cxn ang="T169">
                        <a:pos x="T102" y="T103"/>
                      </a:cxn>
                      <a:cxn ang="T170">
                        <a:pos x="T104" y="T105"/>
                      </a:cxn>
                      <a:cxn ang="T171">
                        <a:pos x="T106" y="T107"/>
                      </a:cxn>
                      <a:cxn ang="T172">
                        <a:pos x="T108" y="T109"/>
                      </a:cxn>
                      <a:cxn ang="T173">
                        <a:pos x="T110" y="T111"/>
                      </a:cxn>
                      <a:cxn ang="T174">
                        <a:pos x="T112" y="T113"/>
                      </a:cxn>
                      <a:cxn ang="T175">
                        <a:pos x="T114" y="T115"/>
                      </a:cxn>
                      <a:cxn ang="T176">
                        <a:pos x="T116" y="T117"/>
                      </a:cxn>
                    </a:cxnLst>
                    <a:rect l="T177" t="T178" r="T179" b="T180"/>
                    <a:pathLst>
                      <a:path w="309" h="365">
                        <a:moveTo>
                          <a:pt x="288" y="315"/>
                        </a:moveTo>
                        <a:lnTo>
                          <a:pt x="295" y="284"/>
                        </a:lnTo>
                        <a:lnTo>
                          <a:pt x="295" y="252"/>
                        </a:lnTo>
                        <a:lnTo>
                          <a:pt x="288" y="221"/>
                        </a:lnTo>
                        <a:lnTo>
                          <a:pt x="272" y="223"/>
                        </a:lnTo>
                        <a:lnTo>
                          <a:pt x="257" y="221"/>
                        </a:lnTo>
                        <a:lnTo>
                          <a:pt x="245" y="213"/>
                        </a:lnTo>
                        <a:lnTo>
                          <a:pt x="236" y="200"/>
                        </a:lnTo>
                        <a:lnTo>
                          <a:pt x="232" y="184"/>
                        </a:lnTo>
                        <a:lnTo>
                          <a:pt x="236" y="169"/>
                        </a:lnTo>
                        <a:lnTo>
                          <a:pt x="245" y="156"/>
                        </a:lnTo>
                        <a:lnTo>
                          <a:pt x="257" y="148"/>
                        </a:lnTo>
                        <a:lnTo>
                          <a:pt x="272" y="144"/>
                        </a:lnTo>
                        <a:lnTo>
                          <a:pt x="288" y="148"/>
                        </a:lnTo>
                        <a:lnTo>
                          <a:pt x="301" y="125"/>
                        </a:lnTo>
                        <a:lnTo>
                          <a:pt x="309" y="100"/>
                        </a:lnTo>
                        <a:lnTo>
                          <a:pt x="309" y="73"/>
                        </a:lnTo>
                        <a:lnTo>
                          <a:pt x="301" y="48"/>
                        </a:lnTo>
                        <a:lnTo>
                          <a:pt x="286" y="27"/>
                        </a:lnTo>
                        <a:lnTo>
                          <a:pt x="261" y="18"/>
                        </a:lnTo>
                        <a:lnTo>
                          <a:pt x="234" y="14"/>
                        </a:lnTo>
                        <a:lnTo>
                          <a:pt x="205" y="14"/>
                        </a:lnTo>
                        <a:lnTo>
                          <a:pt x="178" y="21"/>
                        </a:lnTo>
                        <a:lnTo>
                          <a:pt x="182" y="37"/>
                        </a:lnTo>
                        <a:lnTo>
                          <a:pt x="180" y="52"/>
                        </a:lnTo>
                        <a:lnTo>
                          <a:pt x="171" y="64"/>
                        </a:lnTo>
                        <a:lnTo>
                          <a:pt x="159" y="73"/>
                        </a:lnTo>
                        <a:lnTo>
                          <a:pt x="144" y="77"/>
                        </a:lnTo>
                        <a:lnTo>
                          <a:pt x="128" y="73"/>
                        </a:lnTo>
                        <a:lnTo>
                          <a:pt x="115" y="64"/>
                        </a:lnTo>
                        <a:lnTo>
                          <a:pt x="105" y="52"/>
                        </a:lnTo>
                        <a:lnTo>
                          <a:pt x="104" y="37"/>
                        </a:lnTo>
                        <a:lnTo>
                          <a:pt x="107" y="21"/>
                        </a:lnTo>
                        <a:lnTo>
                          <a:pt x="88" y="8"/>
                        </a:lnTo>
                        <a:lnTo>
                          <a:pt x="65" y="2"/>
                        </a:lnTo>
                        <a:lnTo>
                          <a:pt x="42" y="0"/>
                        </a:lnTo>
                        <a:lnTo>
                          <a:pt x="21" y="4"/>
                        </a:lnTo>
                        <a:lnTo>
                          <a:pt x="0" y="14"/>
                        </a:lnTo>
                        <a:lnTo>
                          <a:pt x="0" y="301"/>
                        </a:lnTo>
                        <a:lnTo>
                          <a:pt x="21" y="292"/>
                        </a:lnTo>
                        <a:lnTo>
                          <a:pt x="42" y="288"/>
                        </a:lnTo>
                        <a:lnTo>
                          <a:pt x="65" y="290"/>
                        </a:lnTo>
                        <a:lnTo>
                          <a:pt x="88" y="296"/>
                        </a:lnTo>
                        <a:lnTo>
                          <a:pt x="107" y="309"/>
                        </a:lnTo>
                        <a:lnTo>
                          <a:pt x="104" y="324"/>
                        </a:lnTo>
                        <a:lnTo>
                          <a:pt x="105" y="340"/>
                        </a:lnTo>
                        <a:lnTo>
                          <a:pt x="115" y="353"/>
                        </a:lnTo>
                        <a:lnTo>
                          <a:pt x="128" y="361"/>
                        </a:lnTo>
                        <a:lnTo>
                          <a:pt x="144" y="365"/>
                        </a:lnTo>
                        <a:lnTo>
                          <a:pt x="159" y="361"/>
                        </a:lnTo>
                        <a:lnTo>
                          <a:pt x="171" y="353"/>
                        </a:lnTo>
                        <a:lnTo>
                          <a:pt x="180" y="340"/>
                        </a:lnTo>
                        <a:lnTo>
                          <a:pt x="182" y="324"/>
                        </a:lnTo>
                        <a:lnTo>
                          <a:pt x="178" y="309"/>
                        </a:lnTo>
                        <a:lnTo>
                          <a:pt x="205" y="301"/>
                        </a:lnTo>
                        <a:lnTo>
                          <a:pt x="234" y="301"/>
                        </a:lnTo>
                        <a:lnTo>
                          <a:pt x="261" y="305"/>
                        </a:lnTo>
                        <a:lnTo>
                          <a:pt x="288" y="315"/>
                        </a:lnTo>
                        <a:close/>
                      </a:path>
                    </a:pathLst>
                  </a:custGeom>
                  <a:solidFill>
                    <a:srgbClr val="FFFF00"/>
                  </a:solidFill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9987" name="Freeform 264"/>
                  <p:cNvSpPr>
                    <a:spLocks/>
                  </p:cNvSpPr>
                  <p:nvPr/>
                </p:nvSpPr>
                <p:spPr bwMode="auto">
                  <a:xfrm>
                    <a:off x="2493" y="1956"/>
                    <a:ext cx="183" cy="154"/>
                  </a:xfrm>
                  <a:custGeom>
                    <a:avLst/>
                    <a:gdLst>
                      <a:gd name="T0" fmla="*/ 5 w 364"/>
                      <a:gd name="T1" fmla="*/ 1 h 308"/>
                      <a:gd name="T2" fmla="*/ 5 w 364"/>
                      <a:gd name="T3" fmla="*/ 1 h 308"/>
                      <a:gd name="T4" fmla="*/ 4 w 364"/>
                      <a:gd name="T5" fmla="*/ 1 h 308"/>
                      <a:gd name="T6" fmla="*/ 4 w 364"/>
                      <a:gd name="T7" fmla="*/ 1 h 308"/>
                      <a:gd name="T8" fmla="*/ 4 w 364"/>
                      <a:gd name="T9" fmla="*/ 1 h 308"/>
                      <a:gd name="T10" fmla="*/ 4 w 364"/>
                      <a:gd name="T11" fmla="*/ 1 h 308"/>
                      <a:gd name="T12" fmla="*/ 4 w 364"/>
                      <a:gd name="T13" fmla="*/ 1 h 308"/>
                      <a:gd name="T14" fmla="*/ 4 w 364"/>
                      <a:gd name="T15" fmla="*/ 1 h 308"/>
                      <a:gd name="T16" fmla="*/ 3 w 364"/>
                      <a:gd name="T17" fmla="*/ 1 h 308"/>
                      <a:gd name="T18" fmla="*/ 3 w 364"/>
                      <a:gd name="T19" fmla="*/ 1 h 308"/>
                      <a:gd name="T20" fmla="*/ 3 w 364"/>
                      <a:gd name="T21" fmla="*/ 1 h 308"/>
                      <a:gd name="T22" fmla="*/ 3 w 364"/>
                      <a:gd name="T23" fmla="*/ 1 h 308"/>
                      <a:gd name="T24" fmla="*/ 3 w 364"/>
                      <a:gd name="T25" fmla="*/ 1 h 308"/>
                      <a:gd name="T26" fmla="*/ 3 w 364"/>
                      <a:gd name="T27" fmla="*/ 1 h 308"/>
                      <a:gd name="T28" fmla="*/ 2 w 364"/>
                      <a:gd name="T29" fmla="*/ 1 h 308"/>
                      <a:gd name="T30" fmla="*/ 2 w 364"/>
                      <a:gd name="T31" fmla="*/ 0 h 308"/>
                      <a:gd name="T32" fmla="*/ 2 w 364"/>
                      <a:gd name="T33" fmla="*/ 0 h 308"/>
                      <a:gd name="T34" fmla="*/ 1 w 364"/>
                      <a:gd name="T35" fmla="*/ 1 h 308"/>
                      <a:gd name="T36" fmla="*/ 1 w 364"/>
                      <a:gd name="T37" fmla="*/ 1 h 308"/>
                      <a:gd name="T38" fmla="*/ 1 w 364"/>
                      <a:gd name="T39" fmla="*/ 1 h 308"/>
                      <a:gd name="T40" fmla="*/ 1 w 364"/>
                      <a:gd name="T41" fmla="*/ 1 h 308"/>
                      <a:gd name="T42" fmla="*/ 1 w 364"/>
                      <a:gd name="T43" fmla="*/ 1 h 308"/>
                      <a:gd name="T44" fmla="*/ 1 w 364"/>
                      <a:gd name="T45" fmla="*/ 2 h 308"/>
                      <a:gd name="T46" fmla="*/ 1 w 364"/>
                      <a:gd name="T47" fmla="*/ 2 h 308"/>
                      <a:gd name="T48" fmla="*/ 1 w 364"/>
                      <a:gd name="T49" fmla="*/ 2 h 308"/>
                      <a:gd name="T50" fmla="*/ 1 w 364"/>
                      <a:gd name="T51" fmla="*/ 2 h 308"/>
                      <a:gd name="T52" fmla="*/ 2 w 364"/>
                      <a:gd name="T53" fmla="*/ 2 h 308"/>
                      <a:gd name="T54" fmla="*/ 2 w 364"/>
                      <a:gd name="T55" fmla="*/ 2 h 308"/>
                      <a:gd name="T56" fmla="*/ 2 w 364"/>
                      <a:gd name="T57" fmla="*/ 3 h 308"/>
                      <a:gd name="T58" fmla="*/ 1 w 364"/>
                      <a:gd name="T59" fmla="*/ 3 h 308"/>
                      <a:gd name="T60" fmla="*/ 1 w 364"/>
                      <a:gd name="T61" fmla="*/ 3 h 308"/>
                      <a:gd name="T62" fmla="*/ 1 w 364"/>
                      <a:gd name="T63" fmla="*/ 3 h 308"/>
                      <a:gd name="T64" fmla="*/ 1 w 364"/>
                      <a:gd name="T65" fmla="*/ 3 h 308"/>
                      <a:gd name="T66" fmla="*/ 1 w 364"/>
                      <a:gd name="T67" fmla="*/ 3 h 308"/>
                      <a:gd name="T68" fmla="*/ 0 w 364"/>
                      <a:gd name="T69" fmla="*/ 3 h 308"/>
                      <a:gd name="T70" fmla="*/ 0 w 364"/>
                      <a:gd name="T71" fmla="*/ 5 h 308"/>
                      <a:gd name="T72" fmla="*/ 1 w 364"/>
                      <a:gd name="T73" fmla="*/ 5 h 308"/>
                      <a:gd name="T74" fmla="*/ 1 w 364"/>
                      <a:gd name="T75" fmla="*/ 5 h 308"/>
                      <a:gd name="T76" fmla="*/ 5 w 364"/>
                      <a:gd name="T77" fmla="*/ 5 h 308"/>
                      <a:gd name="T78" fmla="*/ 5 w 364"/>
                      <a:gd name="T79" fmla="*/ 5 h 308"/>
                      <a:gd name="T80" fmla="*/ 5 w 364"/>
                      <a:gd name="T81" fmla="*/ 5 h 308"/>
                      <a:gd name="T82" fmla="*/ 5 w 364"/>
                      <a:gd name="T83" fmla="*/ 3 h 308"/>
                      <a:gd name="T84" fmla="*/ 5 w 364"/>
                      <a:gd name="T85" fmla="*/ 3 h 308"/>
                      <a:gd name="T86" fmla="*/ 5 w 364"/>
                      <a:gd name="T87" fmla="*/ 3 h 308"/>
                      <a:gd name="T88" fmla="*/ 6 w 364"/>
                      <a:gd name="T89" fmla="*/ 3 h 308"/>
                      <a:gd name="T90" fmla="*/ 6 w 364"/>
                      <a:gd name="T91" fmla="*/ 3 h 308"/>
                      <a:gd name="T92" fmla="*/ 6 w 364"/>
                      <a:gd name="T93" fmla="*/ 3 h 308"/>
                      <a:gd name="T94" fmla="*/ 6 w 364"/>
                      <a:gd name="T95" fmla="*/ 3 h 308"/>
                      <a:gd name="T96" fmla="*/ 6 w 364"/>
                      <a:gd name="T97" fmla="*/ 2 h 308"/>
                      <a:gd name="T98" fmla="*/ 6 w 364"/>
                      <a:gd name="T99" fmla="*/ 2 h 308"/>
                      <a:gd name="T100" fmla="*/ 6 w 364"/>
                      <a:gd name="T101" fmla="*/ 2 h 308"/>
                      <a:gd name="T102" fmla="*/ 6 w 364"/>
                      <a:gd name="T103" fmla="*/ 2 h 308"/>
                      <a:gd name="T104" fmla="*/ 6 w 364"/>
                      <a:gd name="T105" fmla="*/ 2 h 308"/>
                      <a:gd name="T106" fmla="*/ 5 w 364"/>
                      <a:gd name="T107" fmla="*/ 2 h 308"/>
                      <a:gd name="T108" fmla="*/ 5 w 364"/>
                      <a:gd name="T109" fmla="*/ 1 h 308"/>
                      <a:gd name="T110" fmla="*/ 5 w 364"/>
                      <a:gd name="T111" fmla="*/ 1 h 308"/>
                      <a:gd name="T112" fmla="*/ 5 w 364"/>
                      <a:gd name="T113" fmla="*/ 1 h 308"/>
                      <a:gd name="T114" fmla="*/ 5 w 364"/>
                      <a:gd name="T115" fmla="*/ 1 h 308"/>
                      <a:gd name="T116" fmla="*/ 5 w 364"/>
                      <a:gd name="T117" fmla="*/ 1 h 308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w 364"/>
                      <a:gd name="T178" fmla="*/ 0 h 308"/>
                      <a:gd name="T179" fmla="*/ 364 w 364"/>
                      <a:gd name="T180" fmla="*/ 308 h 308"/>
                    </a:gdLst>
                    <a:ahLst/>
                    <a:cxnLst>
                      <a:cxn ang="T118">
                        <a:pos x="T0" y="T1"/>
                      </a:cxn>
                      <a:cxn ang="T119">
                        <a:pos x="T2" y="T3"/>
                      </a:cxn>
                      <a:cxn ang="T120">
                        <a:pos x="T4" y="T5"/>
                      </a:cxn>
                      <a:cxn ang="T121">
                        <a:pos x="T6" y="T7"/>
                      </a:cxn>
                      <a:cxn ang="T122">
                        <a:pos x="T8" y="T9"/>
                      </a:cxn>
                      <a:cxn ang="T123">
                        <a:pos x="T10" y="T11"/>
                      </a:cxn>
                      <a:cxn ang="T124">
                        <a:pos x="T12" y="T13"/>
                      </a:cxn>
                      <a:cxn ang="T125">
                        <a:pos x="T14" y="T15"/>
                      </a:cxn>
                      <a:cxn ang="T126">
                        <a:pos x="T16" y="T17"/>
                      </a:cxn>
                      <a:cxn ang="T127">
                        <a:pos x="T18" y="T19"/>
                      </a:cxn>
                      <a:cxn ang="T128">
                        <a:pos x="T20" y="T21"/>
                      </a:cxn>
                      <a:cxn ang="T129">
                        <a:pos x="T22" y="T23"/>
                      </a:cxn>
                      <a:cxn ang="T130">
                        <a:pos x="T24" y="T25"/>
                      </a:cxn>
                      <a:cxn ang="T131">
                        <a:pos x="T26" y="T27"/>
                      </a:cxn>
                      <a:cxn ang="T132">
                        <a:pos x="T28" y="T29"/>
                      </a:cxn>
                      <a:cxn ang="T133">
                        <a:pos x="T30" y="T31"/>
                      </a:cxn>
                      <a:cxn ang="T134">
                        <a:pos x="T32" y="T33"/>
                      </a:cxn>
                      <a:cxn ang="T135">
                        <a:pos x="T34" y="T35"/>
                      </a:cxn>
                      <a:cxn ang="T136">
                        <a:pos x="T36" y="T37"/>
                      </a:cxn>
                      <a:cxn ang="T137">
                        <a:pos x="T38" y="T39"/>
                      </a:cxn>
                      <a:cxn ang="T138">
                        <a:pos x="T40" y="T41"/>
                      </a:cxn>
                      <a:cxn ang="T139">
                        <a:pos x="T42" y="T43"/>
                      </a:cxn>
                      <a:cxn ang="T140">
                        <a:pos x="T44" y="T45"/>
                      </a:cxn>
                      <a:cxn ang="T141">
                        <a:pos x="T46" y="T47"/>
                      </a:cxn>
                      <a:cxn ang="T142">
                        <a:pos x="T48" y="T49"/>
                      </a:cxn>
                      <a:cxn ang="T143">
                        <a:pos x="T50" y="T51"/>
                      </a:cxn>
                      <a:cxn ang="T144">
                        <a:pos x="T52" y="T53"/>
                      </a:cxn>
                      <a:cxn ang="T145">
                        <a:pos x="T54" y="T55"/>
                      </a:cxn>
                      <a:cxn ang="T146">
                        <a:pos x="T56" y="T57"/>
                      </a:cxn>
                      <a:cxn ang="T147">
                        <a:pos x="T58" y="T59"/>
                      </a:cxn>
                      <a:cxn ang="T148">
                        <a:pos x="T60" y="T61"/>
                      </a:cxn>
                      <a:cxn ang="T149">
                        <a:pos x="T62" y="T63"/>
                      </a:cxn>
                      <a:cxn ang="T150">
                        <a:pos x="T64" y="T65"/>
                      </a:cxn>
                      <a:cxn ang="T151">
                        <a:pos x="T66" y="T67"/>
                      </a:cxn>
                      <a:cxn ang="T152">
                        <a:pos x="T68" y="T69"/>
                      </a:cxn>
                      <a:cxn ang="T153">
                        <a:pos x="T70" y="T71"/>
                      </a:cxn>
                      <a:cxn ang="T154">
                        <a:pos x="T72" y="T73"/>
                      </a:cxn>
                      <a:cxn ang="T155">
                        <a:pos x="T74" y="T75"/>
                      </a:cxn>
                      <a:cxn ang="T156">
                        <a:pos x="T76" y="T77"/>
                      </a:cxn>
                      <a:cxn ang="T157">
                        <a:pos x="T78" y="T79"/>
                      </a:cxn>
                      <a:cxn ang="T158">
                        <a:pos x="T80" y="T81"/>
                      </a:cxn>
                      <a:cxn ang="T159">
                        <a:pos x="T82" y="T83"/>
                      </a:cxn>
                      <a:cxn ang="T160">
                        <a:pos x="T84" y="T85"/>
                      </a:cxn>
                      <a:cxn ang="T161">
                        <a:pos x="T86" y="T87"/>
                      </a:cxn>
                      <a:cxn ang="T162">
                        <a:pos x="T88" y="T89"/>
                      </a:cxn>
                      <a:cxn ang="T163">
                        <a:pos x="T90" y="T91"/>
                      </a:cxn>
                      <a:cxn ang="T164">
                        <a:pos x="T92" y="T93"/>
                      </a:cxn>
                      <a:cxn ang="T165">
                        <a:pos x="T94" y="T95"/>
                      </a:cxn>
                      <a:cxn ang="T166">
                        <a:pos x="T96" y="T97"/>
                      </a:cxn>
                      <a:cxn ang="T167">
                        <a:pos x="T98" y="T99"/>
                      </a:cxn>
                      <a:cxn ang="T168">
                        <a:pos x="T100" y="T101"/>
                      </a:cxn>
                      <a:cxn ang="T169">
                        <a:pos x="T102" y="T103"/>
                      </a:cxn>
                      <a:cxn ang="T170">
                        <a:pos x="T104" y="T105"/>
                      </a:cxn>
                      <a:cxn ang="T171">
                        <a:pos x="T106" y="T107"/>
                      </a:cxn>
                      <a:cxn ang="T172">
                        <a:pos x="T108" y="T109"/>
                      </a:cxn>
                      <a:cxn ang="T173">
                        <a:pos x="T110" y="T111"/>
                      </a:cxn>
                      <a:cxn ang="T174">
                        <a:pos x="T112" y="T113"/>
                      </a:cxn>
                      <a:cxn ang="T175">
                        <a:pos x="T114" y="T115"/>
                      </a:cxn>
                      <a:cxn ang="T176">
                        <a:pos x="T116" y="T117"/>
                      </a:cxn>
                    </a:cxnLst>
                    <a:rect l="T177" t="T178" r="T179" b="T180"/>
                    <a:pathLst>
                      <a:path w="364" h="308">
                        <a:moveTo>
                          <a:pt x="314" y="19"/>
                        </a:moveTo>
                        <a:lnTo>
                          <a:pt x="282" y="13"/>
                        </a:lnTo>
                        <a:lnTo>
                          <a:pt x="251" y="11"/>
                        </a:lnTo>
                        <a:lnTo>
                          <a:pt x="218" y="19"/>
                        </a:lnTo>
                        <a:lnTo>
                          <a:pt x="222" y="34"/>
                        </a:lnTo>
                        <a:lnTo>
                          <a:pt x="220" y="49"/>
                        </a:lnTo>
                        <a:lnTo>
                          <a:pt x="211" y="63"/>
                        </a:lnTo>
                        <a:lnTo>
                          <a:pt x="199" y="72"/>
                        </a:lnTo>
                        <a:lnTo>
                          <a:pt x="184" y="74"/>
                        </a:lnTo>
                        <a:lnTo>
                          <a:pt x="168" y="72"/>
                        </a:lnTo>
                        <a:lnTo>
                          <a:pt x="155" y="63"/>
                        </a:lnTo>
                        <a:lnTo>
                          <a:pt x="147" y="49"/>
                        </a:lnTo>
                        <a:lnTo>
                          <a:pt x="144" y="34"/>
                        </a:lnTo>
                        <a:lnTo>
                          <a:pt x="147" y="19"/>
                        </a:lnTo>
                        <a:lnTo>
                          <a:pt x="124" y="5"/>
                        </a:lnTo>
                        <a:lnTo>
                          <a:pt x="99" y="0"/>
                        </a:lnTo>
                        <a:lnTo>
                          <a:pt x="73" y="0"/>
                        </a:lnTo>
                        <a:lnTo>
                          <a:pt x="48" y="7"/>
                        </a:lnTo>
                        <a:lnTo>
                          <a:pt x="25" y="21"/>
                        </a:lnTo>
                        <a:lnTo>
                          <a:pt x="17" y="48"/>
                        </a:lnTo>
                        <a:lnTo>
                          <a:pt x="11" y="74"/>
                        </a:lnTo>
                        <a:lnTo>
                          <a:pt x="13" y="101"/>
                        </a:lnTo>
                        <a:lnTo>
                          <a:pt x="21" y="128"/>
                        </a:lnTo>
                        <a:lnTo>
                          <a:pt x="34" y="124"/>
                        </a:lnTo>
                        <a:lnTo>
                          <a:pt x="50" y="128"/>
                        </a:lnTo>
                        <a:lnTo>
                          <a:pt x="63" y="136"/>
                        </a:lnTo>
                        <a:lnTo>
                          <a:pt x="73" y="149"/>
                        </a:lnTo>
                        <a:lnTo>
                          <a:pt x="74" y="165"/>
                        </a:lnTo>
                        <a:lnTo>
                          <a:pt x="73" y="180"/>
                        </a:lnTo>
                        <a:lnTo>
                          <a:pt x="63" y="193"/>
                        </a:lnTo>
                        <a:lnTo>
                          <a:pt x="50" y="201"/>
                        </a:lnTo>
                        <a:lnTo>
                          <a:pt x="34" y="205"/>
                        </a:lnTo>
                        <a:lnTo>
                          <a:pt x="21" y="201"/>
                        </a:lnTo>
                        <a:lnTo>
                          <a:pt x="7" y="220"/>
                        </a:lnTo>
                        <a:lnTo>
                          <a:pt x="0" y="241"/>
                        </a:lnTo>
                        <a:lnTo>
                          <a:pt x="0" y="264"/>
                        </a:lnTo>
                        <a:lnTo>
                          <a:pt x="4" y="287"/>
                        </a:lnTo>
                        <a:lnTo>
                          <a:pt x="11" y="308"/>
                        </a:lnTo>
                        <a:lnTo>
                          <a:pt x="299" y="308"/>
                        </a:lnTo>
                        <a:lnTo>
                          <a:pt x="291" y="287"/>
                        </a:lnTo>
                        <a:lnTo>
                          <a:pt x="287" y="264"/>
                        </a:lnTo>
                        <a:lnTo>
                          <a:pt x="289" y="241"/>
                        </a:lnTo>
                        <a:lnTo>
                          <a:pt x="295" y="220"/>
                        </a:lnTo>
                        <a:lnTo>
                          <a:pt x="308" y="201"/>
                        </a:lnTo>
                        <a:lnTo>
                          <a:pt x="324" y="205"/>
                        </a:lnTo>
                        <a:lnTo>
                          <a:pt x="339" y="201"/>
                        </a:lnTo>
                        <a:lnTo>
                          <a:pt x="351" y="193"/>
                        </a:lnTo>
                        <a:lnTo>
                          <a:pt x="360" y="180"/>
                        </a:lnTo>
                        <a:lnTo>
                          <a:pt x="364" y="165"/>
                        </a:lnTo>
                        <a:lnTo>
                          <a:pt x="360" y="149"/>
                        </a:lnTo>
                        <a:lnTo>
                          <a:pt x="351" y="136"/>
                        </a:lnTo>
                        <a:lnTo>
                          <a:pt x="339" y="128"/>
                        </a:lnTo>
                        <a:lnTo>
                          <a:pt x="324" y="124"/>
                        </a:lnTo>
                        <a:lnTo>
                          <a:pt x="308" y="128"/>
                        </a:lnTo>
                        <a:lnTo>
                          <a:pt x="301" y="101"/>
                        </a:lnTo>
                        <a:lnTo>
                          <a:pt x="301" y="74"/>
                        </a:lnTo>
                        <a:lnTo>
                          <a:pt x="305" y="48"/>
                        </a:lnTo>
                        <a:lnTo>
                          <a:pt x="314" y="21"/>
                        </a:lnTo>
                        <a:lnTo>
                          <a:pt x="314" y="19"/>
                        </a:lnTo>
                        <a:close/>
                      </a:path>
                    </a:pathLst>
                  </a:custGeom>
                  <a:solidFill>
                    <a:srgbClr val="FFFF00"/>
                  </a:solidFill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9988" name="Freeform 265"/>
                  <p:cNvSpPr>
                    <a:spLocks/>
                  </p:cNvSpPr>
                  <p:nvPr/>
                </p:nvSpPr>
                <p:spPr bwMode="auto">
                  <a:xfrm>
                    <a:off x="2711" y="1726"/>
                    <a:ext cx="155" cy="182"/>
                  </a:xfrm>
                  <a:custGeom>
                    <a:avLst/>
                    <a:gdLst>
                      <a:gd name="T0" fmla="*/ 0 w 311"/>
                      <a:gd name="T1" fmla="*/ 0 h 365"/>
                      <a:gd name="T2" fmla="*/ 0 w 311"/>
                      <a:gd name="T3" fmla="*/ 1 h 365"/>
                      <a:gd name="T4" fmla="*/ 0 w 311"/>
                      <a:gd name="T5" fmla="*/ 1 h 365"/>
                      <a:gd name="T6" fmla="*/ 0 w 311"/>
                      <a:gd name="T7" fmla="*/ 2 h 365"/>
                      <a:gd name="T8" fmla="*/ 0 w 311"/>
                      <a:gd name="T9" fmla="*/ 2 h 365"/>
                      <a:gd name="T10" fmla="*/ 0 w 311"/>
                      <a:gd name="T11" fmla="*/ 2 h 365"/>
                      <a:gd name="T12" fmla="*/ 1 w 311"/>
                      <a:gd name="T13" fmla="*/ 2 h 365"/>
                      <a:gd name="T14" fmla="*/ 1 w 311"/>
                      <a:gd name="T15" fmla="*/ 2 h 365"/>
                      <a:gd name="T16" fmla="*/ 1 w 311"/>
                      <a:gd name="T17" fmla="*/ 2 h 365"/>
                      <a:gd name="T18" fmla="*/ 1 w 311"/>
                      <a:gd name="T19" fmla="*/ 3 h 365"/>
                      <a:gd name="T20" fmla="*/ 1 w 311"/>
                      <a:gd name="T21" fmla="*/ 3 h 365"/>
                      <a:gd name="T22" fmla="*/ 0 w 311"/>
                      <a:gd name="T23" fmla="*/ 3 h 365"/>
                      <a:gd name="T24" fmla="*/ 0 w 311"/>
                      <a:gd name="T25" fmla="*/ 3 h 365"/>
                      <a:gd name="T26" fmla="*/ 0 w 311"/>
                      <a:gd name="T27" fmla="*/ 3 h 365"/>
                      <a:gd name="T28" fmla="*/ 0 w 311"/>
                      <a:gd name="T29" fmla="*/ 3 h 365"/>
                      <a:gd name="T30" fmla="*/ 0 w 311"/>
                      <a:gd name="T31" fmla="*/ 4 h 365"/>
                      <a:gd name="T32" fmla="*/ 0 w 311"/>
                      <a:gd name="T33" fmla="*/ 4 h 365"/>
                      <a:gd name="T34" fmla="*/ 0 w 311"/>
                      <a:gd name="T35" fmla="*/ 4 h 365"/>
                      <a:gd name="T36" fmla="*/ 0 w 311"/>
                      <a:gd name="T37" fmla="*/ 5 h 365"/>
                      <a:gd name="T38" fmla="*/ 0 w 311"/>
                      <a:gd name="T39" fmla="*/ 5 h 365"/>
                      <a:gd name="T40" fmla="*/ 1 w 311"/>
                      <a:gd name="T41" fmla="*/ 5 h 365"/>
                      <a:gd name="T42" fmla="*/ 1 w 311"/>
                      <a:gd name="T43" fmla="*/ 5 h 365"/>
                      <a:gd name="T44" fmla="*/ 2 w 311"/>
                      <a:gd name="T45" fmla="*/ 5 h 365"/>
                      <a:gd name="T46" fmla="*/ 1 w 311"/>
                      <a:gd name="T47" fmla="*/ 5 h 365"/>
                      <a:gd name="T48" fmla="*/ 2 w 311"/>
                      <a:gd name="T49" fmla="*/ 4 h 365"/>
                      <a:gd name="T50" fmla="*/ 2 w 311"/>
                      <a:gd name="T51" fmla="*/ 4 h 365"/>
                      <a:gd name="T52" fmla="*/ 2 w 311"/>
                      <a:gd name="T53" fmla="*/ 4 h 365"/>
                      <a:gd name="T54" fmla="*/ 2 w 311"/>
                      <a:gd name="T55" fmla="*/ 4 h 365"/>
                      <a:gd name="T56" fmla="*/ 2 w 311"/>
                      <a:gd name="T57" fmla="*/ 4 h 365"/>
                      <a:gd name="T58" fmla="*/ 3 w 311"/>
                      <a:gd name="T59" fmla="*/ 4 h 365"/>
                      <a:gd name="T60" fmla="*/ 3 w 311"/>
                      <a:gd name="T61" fmla="*/ 4 h 365"/>
                      <a:gd name="T62" fmla="*/ 3 w 311"/>
                      <a:gd name="T63" fmla="*/ 5 h 365"/>
                      <a:gd name="T64" fmla="*/ 3 w 311"/>
                      <a:gd name="T65" fmla="*/ 5 h 365"/>
                      <a:gd name="T66" fmla="*/ 3 w 311"/>
                      <a:gd name="T67" fmla="*/ 5 h 365"/>
                      <a:gd name="T68" fmla="*/ 3 w 311"/>
                      <a:gd name="T69" fmla="*/ 5 h 365"/>
                      <a:gd name="T70" fmla="*/ 4 w 311"/>
                      <a:gd name="T71" fmla="*/ 5 h 365"/>
                      <a:gd name="T72" fmla="*/ 4 w 311"/>
                      <a:gd name="T73" fmla="*/ 5 h 365"/>
                      <a:gd name="T74" fmla="*/ 4 w 311"/>
                      <a:gd name="T75" fmla="*/ 5 h 365"/>
                      <a:gd name="T76" fmla="*/ 4 w 311"/>
                      <a:gd name="T77" fmla="*/ 1 h 365"/>
                      <a:gd name="T78" fmla="*/ 4 w 311"/>
                      <a:gd name="T79" fmla="*/ 1 h 365"/>
                      <a:gd name="T80" fmla="*/ 4 w 311"/>
                      <a:gd name="T81" fmla="*/ 1 h 365"/>
                      <a:gd name="T82" fmla="*/ 3 w 311"/>
                      <a:gd name="T83" fmla="*/ 1 h 365"/>
                      <a:gd name="T84" fmla="*/ 3 w 311"/>
                      <a:gd name="T85" fmla="*/ 1 h 365"/>
                      <a:gd name="T86" fmla="*/ 3 w 311"/>
                      <a:gd name="T87" fmla="*/ 0 h 365"/>
                      <a:gd name="T88" fmla="*/ 3 w 311"/>
                      <a:gd name="T89" fmla="*/ 0 h 365"/>
                      <a:gd name="T90" fmla="*/ 3 w 311"/>
                      <a:gd name="T91" fmla="*/ 0 h 365"/>
                      <a:gd name="T92" fmla="*/ 3 w 311"/>
                      <a:gd name="T93" fmla="*/ 0 h 365"/>
                      <a:gd name="T94" fmla="*/ 2 w 311"/>
                      <a:gd name="T95" fmla="*/ 0 h 365"/>
                      <a:gd name="T96" fmla="*/ 2 w 311"/>
                      <a:gd name="T97" fmla="*/ 0 h 365"/>
                      <a:gd name="T98" fmla="*/ 2 w 311"/>
                      <a:gd name="T99" fmla="*/ 0 h 365"/>
                      <a:gd name="T100" fmla="*/ 2 w 311"/>
                      <a:gd name="T101" fmla="*/ 0 h 365"/>
                      <a:gd name="T102" fmla="*/ 2 w 311"/>
                      <a:gd name="T103" fmla="*/ 0 h 365"/>
                      <a:gd name="T104" fmla="*/ 1 w 311"/>
                      <a:gd name="T105" fmla="*/ 0 h 365"/>
                      <a:gd name="T106" fmla="*/ 2 w 311"/>
                      <a:gd name="T107" fmla="*/ 0 h 365"/>
                      <a:gd name="T108" fmla="*/ 1 w 311"/>
                      <a:gd name="T109" fmla="*/ 0 h 365"/>
                      <a:gd name="T110" fmla="*/ 1 w 311"/>
                      <a:gd name="T111" fmla="*/ 1 h 365"/>
                      <a:gd name="T112" fmla="*/ 0 w 311"/>
                      <a:gd name="T113" fmla="*/ 0 h 365"/>
                      <a:gd name="T114" fmla="*/ 0 w 311"/>
                      <a:gd name="T115" fmla="*/ 0 h 365"/>
                      <a:gd name="T116" fmla="*/ 0 w 311"/>
                      <a:gd name="T117" fmla="*/ 0 h 365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w 311"/>
                      <a:gd name="T178" fmla="*/ 0 h 365"/>
                      <a:gd name="T179" fmla="*/ 311 w 311"/>
                      <a:gd name="T180" fmla="*/ 365 h 365"/>
                    </a:gdLst>
                    <a:ahLst/>
                    <a:cxnLst>
                      <a:cxn ang="T118">
                        <a:pos x="T0" y="T1"/>
                      </a:cxn>
                      <a:cxn ang="T119">
                        <a:pos x="T2" y="T3"/>
                      </a:cxn>
                      <a:cxn ang="T120">
                        <a:pos x="T4" y="T5"/>
                      </a:cxn>
                      <a:cxn ang="T121">
                        <a:pos x="T6" y="T7"/>
                      </a:cxn>
                      <a:cxn ang="T122">
                        <a:pos x="T8" y="T9"/>
                      </a:cxn>
                      <a:cxn ang="T123">
                        <a:pos x="T10" y="T11"/>
                      </a:cxn>
                      <a:cxn ang="T124">
                        <a:pos x="T12" y="T13"/>
                      </a:cxn>
                      <a:cxn ang="T125">
                        <a:pos x="T14" y="T15"/>
                      </a:cxn>
                      <a:cxn ang="T126">
                        <a:pos x="T16" y="T17"/>
                      </a:cxn>
                      <a:cxn ang="T127">
                        <a:pos x="T18" y="T19"/>
                      </a:cxn>
                      <a:cxn ang="T128">
                        <a:pos x="T20" y="T21"/>
                      </a:cxn>
                      <a:cxn ang="T129">
                        <a:pos x="T22" y="T23"/>
                      </a:cxn>
                      <a:cxn ang="T130">
                        <a:pos x="T24" y="T25"/>
                      </a:cxn>
                      <a:cxn ang="T131">
                        <a:pos x="T26" y="T27"/>
                      </a:cxn>
                      <a:cxn ang="T132">
                        <a:pos x="T28" y="T29"/>
                      </a:cxn>
                      <a:cxn ang="T133">
                        <a:pos x="T30" y="T31"/>
                      </a:cxn>
                      <a:cxn ang="T134">
                        <a:pos x="T32" y="T33"/>
                      </a:cxn>
                      <a:cxn ang="T135">
                        <a:pos x="T34" y="T35"/>
                      </a:cxn>
                      <a:cxn ang="T136">
                        <a:pos x="T36" y="T37"/>
                      </a:cxn>
                      <a:cxn ang="T137">
                        <a:pos x="T38" y="T39"/>
                      </a:cxn>
                      <a:cxn ang="T138">
                        <a:pos x="T40" y="T41"/>
                      </a:cxn>
                      <a:cxn ang="T139">
                        <a:pos x="T42" y="T43"/>
                      </a:cxn>
                      <a:cxn ang="T140">
                        <a:pos x="T44" y="T45"/>
                      </a:cxn>
                      <a:cxn ang="T141">
                        <a:pos x="T46" y="T47"/>
                      </a:cxn>
                      <a:cxn ang="T142">
                        <a:pos x="T48" y="T49"/>
                      </a:cxn>
                      <a:cxn ang="T143">
                        <a:pos x="T50" y="T51"/>
                      </a:cxn>
                      <a:cxn ang="T144">
                        <a:pos x="T52" y="T53"/>
                      </a:cxn>
                      <a:cxn ang="T145">
                        <a:pos x="T54" y="T55"/>
                      </a:cxn>
                      <a:cxn ang="T146">
                        <a:pos x="T56" y="T57"/>
                      </a:cxn>
                      <a:cxn ang="T147">
                        <a:pos x="T58" y="T59"/>
                      </a:cxn>
                      <a:cxn ang="T148">
                        <a:pos x="T60" y="T61"/>
                      </a:cxn>
                      <a:cxn ang="T149">
                        <a:pos x="T62" y="T63"/>
                      </a:cxn>
                      <a:cxn ang="T150">
                        <a:pos x="T64" y="T65"/>
                      </a:cxn>
                      <a:cxn ang="T151">
                        <a:pos x="T66" y="T67"/>
                      </a:cxn>
                      <a:cxn ang="T152">
                        <a:pos x="T68" y="T69"/>
                      </a:cxn>
                      <a:cxn ang="T153">
                        <a:pos x="T70" y="T71"/>
                      </a:cxn>
                      <a:cxn ang="T154">
                        <a:pos x="T72" y="T73"/>
                      </a:cxn>
                      <a:cxn ang="T155">
                        <a:pos x="T74" y="T75"/>
                      </a:cxn>
                      <a:cxn ang="T156">
                        <a:pos x="T76" y="T77"/>
                      </a:cxn>
                      <a:cxn ang="T157">
                        <a:pos x="T78" y="T79"/>
                      </a:cxn>
                      <a:cxn ang="T158">
                        <a:pos x="T80" y="T81"/>
                      </a:cxn>
                      <a:cxn ang="T159">
                        <a:pos x="T82" y="T83"/>
                      </a:cxn>
                      <a:cxn ang="T160">
                        <a:pos x="T84" y="T85"/>
                      </a:cxn>
                      <a:cxn ang="T161">
                        <a:pos x="T86" y="T87"/>
                      </a:cxn>
                      <a:cxn ang="T162">
                        <a:pos x="T88" y="T89"/>
                      </a:cxn>
                      <a:cxn ang="T163">
                        <a:pos x="T90" y="T91"/>
                      </a:cxn>
                      <a:cxn ang="T164">
                        <a:pos x="T92" y="T93"/>
                      </a:cxn>
                      <a:cxn ang="T165">
                        <a:pos x="T94" y="T95"/>
                      </a:cxn>
                      <a:cxn ang="T166">
                        <a:pos x="T96" y="T97"/>
                      </a:cxn>
                      <a:cxn ang="T167">
                        <a:pos x="T98" y="T99"/>
                      </a:cxn>
                      <a:cxn ang="T168">
                        <a:pos x="T100" y="T101"/>
                      </a:cxn>
                      <a:cxn ang="T169">
                        <a:pos x="T102" y="T103"/>
                      </a:cxn>
                      <a:cxn ang="T170">
                        <a:pos x="T104" y="T105"/>
                      </a:cxn>
                      <a:cxn ang="T171">
                        <a:pos x="T106" y="T107"/>
                      </a:cxn>
                      <a:cxn ang="T172">
                        <a:pos x="T108" y="T109"/>
                      </a:cxn>
                      <a:cxn ang="T173">
                        <a:pos x="T110" y="T111"/>
                      </a:cxn>
                      <a:cxn ang="T174">
                        <a:pos x="T112" y="T113"/>
                      </a:cxn>
                      <a:cxn ang="T175">
                        <a:pos x="T114" y="T115"/>
                      </a:cxn>
                      <a:cxn ang="T176">
                        <a:pos x="T116" y="T117"/>
                      </a:cxn>
                    </a:cxnLst>
                    <a:rect l="T177" t="T178" r="T179" b="T180"/>
                    <a:pathLst>
                      <a:path w="311" h="365">
                        <a:moveTo>
                          <a:pt x="21" y="50"/>
                        </a:moveTo>
                        <a:lnTo>
                          <a:pt x="14" y="81"/>
                        </a:lnTo>
                        <a:lnTo>
                          <a:pt x="14" y="113"/>
                        </a:lnTo>
                        <a:lnTo>
                          <a:pt x="21" y="144"/>
                        </a:lnTo>
                        <a:lnTo>
                          <a:pt x="37" y="140"/>
                        </a:lnTo>
                        <a:lnTo>
                          <a:pt x="52" y="144"/>
                        </a:lnTo>
                        <a:lnTo>
                          <a:pt x="65" y="152"/>
                        </a:lnTo>
                        <a:lnTo>
                          <a:pt x="73" y="165"/>
                        </a:lnTo>
                        <a:lnTo>
                          <a:pt x="77" y="181"/>
                        </a:lnTo>
                        <a:lnTo>
                          <a:pt x="73" y="196"/>
                        </a:lnTo>
                        <a:lnTo>
                          <a:pt x="65" y="209"/>
                        </a:lnTo>
                        <a:lnTo>
                          <a:pt x="52" y="217"/>
                        </a:lnTo>
                        <a:lnTo>
                          <a:pt x="37" y="219"/>
                        </a:lnTo>
                        <a:lnTo>
                          <a:pt x="21" y="217"/>
                        </a:lnTo>
                        <a:lnTo>
                          <a:pt x="8" y="238"/>
                        </a:lnTo>
                        <a:lnTo>
                          <a:pt x="0" y="265"/>
                        </a:lnTo>
                        <a:lnTo>
                          <a:pt x="2" y="290"/>
                        </a:lnTo>
                        <a:lnTo>
                          <a:pt x="10" y="317"/>
                        </a:lnTo>
                        <a:lnTo>
                          <a:pt x="23" y="338"/>
                        </a:lnTo>
                        <a:lnTo>
                          <a:pt x="50" y="347"/>
                        </a:lnTo>
                        <a:lnTo>
                          <a:pt x="77" y="351"/>
                        </a:lnTo>
                        <a:lnTo>
                          <a:pt x="104" y="349"/>
                        </a:lnTo>
                        <a:lnTo>
                          <a:pt x="131" y="344"/>
                        </a:lnTo>
                        <a:lnTo>
                          <a:pt x="127" y="328"/>
                        </a:lnTo>
                        <a:lnTo>
                          <a:pt x="131" y="313"/>
                        </a:lnTo>
                        <a:lnTo>
                          <a:pt x="138" y="299"/>
                        </a:lnTo>
                        <a:lnTo>
                          <a:pt x="152" y="292"/>
                        </a:lnTo>
                        <a:lnTo>
                          <a:pt x="167" y="288"/>
                        </a:lnTo>
                        <a:lnTo>
                          <a:pt x="182" y="292"/>
                        </a:lnTo>
                        <a:lnTo>
                          <a:pt x="194" y="299"/>
                        </a:lnTo>
                        <a:lnTo>
                          <a:pt x="203" y="313"/>
                        </a:lnTo>
                        <a:lnTo>
                          <a:pt x="205" y="328"/>
                        </a:lnTo>
                        <a:lnTo>
                          <a:pt x="203" y="344"/>
                        </a:lnTo>
                        <a:lnTo>
                          <a:pt x="223" y="355"/>
                        </a:lnTo>
                        <a:lnTo>
                          <a:pt x="244" y="363"/>
                        </a:lnTo>
                        <a:lnTo>
                          <a:pt x="267" y="365"/>
                        </a:lnTo>
                        <a:lnTo>
                          <a:pt x="290" y="361"/>
                        </a:lnTo>
                        <a:lnTo>
                          <a:pt x="311" y="351"/>
                        </a:lnTo>
                        <a:lnTo>
                          <a:pt x="311" y="64"/>
                        </a:lnTo>
                        <a:lnTo>
                          <a:pt x="290" y="73"/>
                        </a:lnTo>
                        <a:lnTo>
                          <a:pt x="267" y="77"/>
                        </a:lnTo>
                        <a:lnTo>
                          <a:pt x="244" y="75"/>
                        </a:lnTo>
                        <a:lnTo>
                          <a:pt x="223" y="67"/>
                        </a:lnTo>
                        <a:lnTo>
                          <a:pt x="203" y="56"/>
                        </a:lnTo>
                        <a:lnTo>
                          <a:pt x="205" y="41"/>
                        </a:lnTo>
                        <a:lnTo>
                          <a:pt x="203" y="25"/>
                        </a:lnTo>
                        <a:lnTo>
                          <a:pt x="194" y="12"/>
                        </a:lnTo>
                        <a:lnTo>
                          <a:pt x="182" y="4"/>
                        </a:lnTo>
                        <a:lnTo>
                          <a:pt x="167" y="0"/>
                        </a:lnTo>
                        <a:lnTo>
                          <a:pt x="152" y="4"/>
                        </a:lnTo>
                        <a:lnTo>
                          <a:pt x="138" y="12"/>
                        </a:lnTo>
                        <a:lnTo>
                          <a:pt x="131" y="25"/>
                        </a:lnTo>
                        <a:lnTo>
                          <a:pt x="127" y="41"/>
                        </a:lnTo>
                        <a:lnTo>
                          <a:pt x="131" y="56"/>
                        </a:lnTo>
                        <a:lnTo>
                          <a:pt x="104" y="62"/>
                        </a:lnTo>
                        <a:lnTo>
                          <a:pt x="77" y="64"/>
                        </a:lnTo>
                        <a:lnTo>
                          <a:pt x="48" y="60"/>
                        </a:lnTo>
                        <a:lnTo>
                          <a:pt x="23" y="50"/>
                        </a:lnTo>
                        <a:lnTo>
                          <a:pt x="21" y="50"/>
                        </a:lnTo>
                        <a:close/>
                      </a:path>
                    </a:pathLst>
                  </a:custGeom>
                  <a:solidFill>
                    <a:srgbClr val="00FF00"/>
                  </a:solidFill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9989" name="Freeform 266"/>
                  <p:cNvSpPr>
                    <a:spLocks/>
                  </p:cNvSpPr>
                  <p:nvPr/>
                </p:nvSpPr>
                <p:spPr bwMode="auto">
                  <a:xfrm>
                    <a:off x="2480" y="1724"/>
                    <a:ext cx="197" cy="197"/>
                  </a:xfrm>
                  <a:custGeom>
                    <a:avLst/>
                    <a:gdLst>
                      <a:gd name="T0" fmla="*/ 4 w 395"/>
                      <a:gd name="T1" fmla="*/ 1 h 396"/>
                      <a:gd name="T2" fmla="*/ 4 w 395"/>
                      <a:gd name="T3" fmla="*/ 1 h 396"/>
                      <a:gd name="T4" fmla="*/ 3 w 395"/>
                      <a:gd name="T5" fmla="*/ 0 h 396"/>
                      <a:gd name="T6" fmla="*/ 3 w 395"/>
                      <a:gd name="T7" fmla="*/ 0 h 396"/>
                      <a:gd name="T8" fmla="*/ 3 w 395"/>
                      <a:gd name="T9" fmla="*/ 0 h 396"/>
                      <a:gd name="T10" fmla="*/ 2 w 395"/>
                      <a:gd name="T11" fmla="*/ 0 h 396"/>
                      <a:gd name="T12" fmla="*/ 2 w 395"/>
                      <a:gd name="T13" fmla="*/ 0 h 396"/>
                      <a:gd name="T14" fmla="*/ 2 w 395"/>
                      <a:gd name="T15" fmla="*/ 0 h 396"/>
                      <a:gd name="T16" fmla="*/ 1 w 395"/>
                      <a:gd name="T17" fmla="*/ 0 h 396"/>
                      <a:gd name="T18" fmla="*/ 1 w 395"/>
                      <a:gd name="T19" fmla="*/ 1 h 396"/>
                      <a:gd name="T20" fmla="*/ 1 w 395"/>
                      <a:gd name="T21" fmla="*/ 2 h 396"/>
                      <a:gd name="T22" fmla="*/ 0 w 395"/>
                      <a:gd name="T23" fmla="*/ 2 h 396"/>
                      <a:gd name="T24" fmla="*/ 0 w 395"/>
                      <a:gd name="T25" fmla="*/ 2 h 396"/>
                      <a:gd name="T26" fmla="*/ 0 w 395"/>
                      <a:gd name="T27" fmla="*/ 3 h 396"/>
                      <a:gd name="T28" fmla="*/ 0 w 395"/>
                      <a:gd name="T29" fmla="*/ 3 h 396"/>
                      <a:gd name="T30" fmla="*/ 0 w 395"/>
                      <a:gd name="T31" fmla="*/ 3 h 396"/>
                      <a:gd name="T32" fmla="*/ 0 w 395"/>
                      <a:gd name="T33" fmla="*/ 3 h 396"/>
                      <a:gd name="T34" fmla="*/ 0 w 395"/>
                      <a:gd name="T35" fmla="*/ 4 h 396"/>
                      <a:gd name="T36" fmla="*/ 1 w 395"/>
                      <a:gd name="T37" fmla="*/ 5 h 396"/>
                      <a:gd name="T38" fmla="*/ 1 w 395"/>
                      <a:gd name="T39" fmla="*/ 5 h 396"/>
                      <a:gd name="T40" fmla="*/ 2 w 395"/>
                      <a:gd name="T41" fmla="*/ 5 h 396"/>
                      <a:gd name="T42" fmla="*/ 2 w 395"/>
                      <a:gd name="T43" fmla="*/ 5 h 396"/>
                      <a:gd name="T44" fmla="*/ 3 w 395"/>
                      <a:gd name="T45" fmla="*/ 6 h 396"/>
                      <a:gd name="T46" fmla="*/ 3 w 395"/>
                      <a:gd name="T47" fmla="*/ 6 h 396"/>
                      <a:gd name="T48" fmla="*/ 3 w 395"/>
                      <a:gd name="T49" fmla="*/ 5 h 396"/>
                      <a:gd name="T50" fmla="*/ 3 w 395"/>
                      <a:gd name="T51" fmla="*/ 5 h 396"/>
                      <a:gd name="T52" fmla="*/ 4 w 395"/>
                      <a:gd name="T53" fmla="*/ 5 h 396"/>
                      <a:gd name="T54" fmla="*/ 5 w 395"/>
                      <a:gd name="T55" fmla="*/ 4 h 396"/>
                      <a:gd name="T56" fmla="*/ 4 w 395"/>
                      <a:gd name="T57" fmla="*/ 4 h 396"/>
                      <a:gd name="T58" fmla="*/ 5 w 395"/>
                      <a:gd name="T59" fmla="*/ 3 h 396"/>
                      <a:gd name="T60" fmla="*/ 5 w 395"/>
                      <a:gd name="T61" fmla="*/ 3 h 396"/>
                      <a:gd name="T62" fmla="*/ 6 w 395"/>
                      <a:gd name="T63" fmla="*/ 3 h 396"/>
                      <a:gd name="T64" fmla="*/ 6 w 395"/>
                      <a:gd name="T65" fmla="*/ 2 h 396"/>
                      <a:gd name="T66" fmla="*/ 5 w 395"/>
                      <a:gd name="T67" fmla="*/ 2 h 396"/>
                      <a:gd name="T68" fmla="*/ 5 w 395"/>
                      <a:gd name="T69" fmla="*/ 2 h 396"/>
                      <a:gd name="T70" fmla="*/ 5 w 395"/>
                      <a:gd name="T71" fmla="*/ 1 h 3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w 395"/>
                      <a:gd name="T109" fmla="*/ 0 h 396"/>
                      <a:gd name="T110" fmla="*/ 395 w 395"/>
                      <a:gd name="T111" fmla="*/ 396 h 39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T108" t="T109" r="T110" b="T111"/>
                    <a:pathLst>
                      <a:path w="395" h="396">
                        <a:moveTo>
                          <a:pt x="339" y="54"/>
                        </a:moveTo>
                        <a:lnTo>
                          <a:pt x="316" y="68"/>
                        </a:lnTo>
                        <a:lnTo>
                          <a:pt x="291" y="75"/>
                        </a:lnTo>
                        <a:lnTo>
                          <a:pt x="266" y="75"/>
                        </a:lnTo>
                        <a:lnTo>
                          <a:pt x="242" y="69"/>
                        </a:lnTo>
                        <a:lnTo>
                          <a:pt x="218" y="56"/>
                        </a:lnTo>
                        <a:lnTo>
                          <a:pt x="222" y="41"/>
                        </a:lnTo>
                        <a:lnTo>
                          <a:pt x="220" y="25"/>
                        </a:lnTo>
                        <a:lnTo>
                          <a:pt x="211" y="12"/>
                        </a:lnTo>
                        <a:lnTo>
                          <a:pt x="199" y="2"/>
                        </a:lnTo>
                        <a:lnTo>
                          <a:pt x="184" y="0"/>
                        </a:lnTo>
                        <a:lnTo>
                          <a:pt x="169" y="2"/>
                        </a:lnTo>
                        <a:lnTo>
                          <a:pt x="155" y="12"/>
                        </a:lnTo>
                        <a:lnTo>
                          <a:pt x="148" y="25"/>
                        </a:lnTo>
                        <a:lnTo>
                          <a:pt x="144" y="41"/>
                        </a:lnTo>
                        <a:lnTo>
                          <a:pt x="148" y="56"/>
                        </a:lnTo>
                        <a:lnTo>
                          <a:pt x="117" y="62"/>
                        </a:lnTo>
                        <a:lnTo>
                          <a:pt x="84" y="62"/>
                        </a:lnTo>
                        <a:lnTo>
                          <a:pt x="54" y="56"/>
                        </a:lnTo>
                        <a:lnTo>
                          <a:pt x="67" y="77"/>
                        </a:lnTo>
                        <a:lnTo>
                          <a:pt x="75" y="102"/>
                        </a:lnTo>
                        <a:lnTo>
                          <a:pt x="75" y="129"/>
                        </a:lnTo>
                        <a:lnTo>
                          <a:pt x="67" y="154"/>
                        </a:lnTo>
                        <a:lnTo>
                          <a:pt x="54" y="175"/>
                        </a:lnTo>
                        <a:lnTo>
                          <a:pt x="40" y="171"/>
                        </a:lnTo>
                        <a:lnTo>
                          <a:pt x="25" y="175"/>
                        </a:lnTo>
                        <a:lnTo>
                          <a:pt x="11" y="183"/>
                        </a:lnTo>
                        <a:lnTo>
                          <a:pt x="2" y="196"/>
                        </a:lnTo>
                        <a:lnTo>
                          <a:pt x="0" y="211"/>
                        </a:lnTo>
                        <a:lnTo>
                          <a:pt x="2" y="227"/>
                        </a:lnTo>
                        <a:lnTo>
                          <a:pt x="11" y="240"/>
                        </a:lnTo>
                        <a:lnTo>
                          <a:pt x="25" y="248"/>
                        </a:lnTo>
                        <a:lnTo>
                          <a:pt x="40" y="250"/>
                        </a:lnTo>
                        <a:lnTo>
                          <a:pt x="54" y="248"/>
                        </a:lnTo>
                        <a:lnTo>
                          <a:pt x="61" y="279"/>
                        </a:lnTo>
                        <a:lnTo>
                          <a:pt x="61" y="309"/>
                        </a:lnTo>
                        <a:lnTo>
                          <a:pt x="55" y="340"/>
                        </a:lnTo>
                        <a:lnTo>
                          <a:pt x="77" y="326"/>
                        </a:lnTo>
                        <a:lnTo>
                          <a:pt x="101" y="321"/>
                        </a:lnTo>
                        <a:lnTo>
                          <a:pt x="126" y="321"/>
                        </a:lnTo>
                        <a:lnTo>
                          <a:pt x="151" y="326"/>
                        </a:lnTo>
                        <a:lnTo>
                          <a:pt x="174" y="340"/>
                        </a:lnTo>
                        <a:lnTo>
                          <a:pt x="171" y="355"/>
                        </a:lnTo>
                        <a:lnTo>
                          <a:pt x="174" y="371"/>
                        </a:lnTo>
                        <a:lnTo>
                          <a:pt x="182" y="384"/>
                        </a:lnTo>
                        <a:lnTo>
                          <a:pt x="195" y="392"/>
                        </a:lnTo>
                        <a:lnTo>
                          <a:pt x="211" y="396"/>
                        </a:lnTo>
                        <a:lnTo>
                          <a:pt x="226" y="392"/>
                        </a:lnTo>
                        <a:lnTo>
                          <a:pt x="238" y="384"/>
                        </a:lnTo>
                        <a:lnTo>
                          <a:pt x="247" y="371"/>
                        </a:lnTo>
                        <a:lnTo>
                          <a:pt x="249" y="355"/>
                        </a:lnTo>
                        <a:lnTo>
                          <a:pt x="245" y="340"/>
                        </a:lnTo>
                        <a:lnTo>
                          <a:pt x="278" y="332"/>
                        </a:lnTo>
                        <a:lnTo>
                          <a:pt x="309" y="332"/>
                        </a:lnTo>
                        <a:lnTo>
                          <a:pt x="339" y="340"/>
                        </a:lnTo>
                        <a:lnTo>
                          <a:pt x="326" y="319"/>
                        </a:lnTo>
                        <a:lnTo>
                          <a:pt x="318" y="294"/>
                        </a:lnTo>
                        <a:lnTo>
                          <a:pt x="318" y="267"/>
                        </a:lnTo>
                        <a:lnTo>
                          <a:pt x="326" y="242"/>
                        </a:lnTo>
                        <a:lnTo>
                          <a:pt x="339" y="221"/>
                        </a:lnTo>
                        <a:lnTo>
                          <a:pt x="355" y="223"/>
                        </a:lnTo>
                        <a:lnTo>
                          <a:pt x="370" y="221"/>
                        </a:lnTo>
                        <a:lnTo>
                          <a:pt x="383" y="213"/>
                        </a:lnTo>
                        <a:lnTo>
                          <a:pt x="391" y="200"/>
                        </a:lnTo>
                        <a:lnTo>
                          <a:pt x="395" y="185"/>
                        </a:lnTo>
                        <a:lnTo>
                          <a:pt x="391" y="169"/>
                        </a:lnTo>
                        <a:lnTo>
                          <a:pt x="383" y="156"/>
                        </a:lnTo>
                        <a:lnTo>
                          <a:pt x="370" y="148"/>
                        </a:lnTo>
                        <a:lnTo>
                          <a:pt x="355" y="144"/>
                        </a:lnTo>
                        <a:lnTo>
                          <a:pt x="339" y="148"/>
                        </a:lnTo>
                        <a:lnTo>
                          <a:pt x="332" y="117"/>
                        </a:lnTo>
                        <a:lnTo>
                          <a:pt x="332" y="87"/>
                        </a:lnTo>
                        <a:lnTo>
                          <a:pt x="339" y="54"/>
                        </a:lnTo>
                        <a:close/>
                      </a:path>
                    </a:pathLst>
                  </a:custGeom>
                  <a:solidFill>
                    <a:srgbClr val="FF00FF"/>
                  </a:solidFill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9990" name="Freeform 267"/>
                  <p:cNvSpPr>
                    <a:spLocks/>
                  </p:cNvSpPr>
                  <p:nvPr/>
                </p:nvSpPr>
                <p:spPr bwMode="auto">
                  <a:xfrm>
                    <a:off x="3010" y="1751"/>
                    <a:ext cx="558" cy="674"/>
                  </a:xfrm>
                  <a:custGeom>
                    <a:avLst/>
                    <a:gdLst>
                      <a:gd name="T0" fmla="*/ 0 w 1116"/>
                      <a:gd name="T1" fmla="*/ 0 h 1348"/>
                      <a:gd name="T2" fmla="*/ 17 w 1116"/>
                      <a:gd name="T3" fmla="*/ 0 h 1348"/>
                      <a:gd name="T4" fmla="*/ 17 w 1116"/>
                      <a:gd name="T5" fmla="*/ 21 h 1348"/>
                      <a:gd name="T6" fmla="*/ 0 60000 65536"/>
                      <a:gd name="T7" fmla="*/ 0 60000 65536"/>
                      <a:gd name="T8" fmla="*/ 0 60000 65536"/>
                      <a:gd name="T9" fmla="*/ 0 w 1116"/>
                      <a:gd name="T10" fmla="*/ 0 h 1348"/>
                      <a:gd name="T11" fmla="*/ 1116 w 1116"/>
                      <a:gd name="T12" fmla="*/ 1348 h 134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16" h="1348">
                        <a:moveTo>
                          <a:pt x="0" y="0"/>
                        </a:moveTo>
                        <a:lnTo>
                          <a:pt x="1116" y="0"/>
                        </a:lnTo>
                        <a:lnTo>
                          <a:pt x="1116" y="1348"/>
                        </a:lnTo>
                      </a:path>
                    </a:pathLst>
                  </a:custGeom>
                  <a:noFill/>
                  <a:ln w="158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39972" name="Text Box 268"/>
            <p:cNvSpPr txBox="1">
              <a:spLocks noChangeArrowheads="1"/>
            </p:cNvSpPr>
            <p:nvPr/>
          </p:nvSpPr>
          <p:spPr bwMode="auto">
            <a:xfrm>
              <a:off x="1296" y="1200"/>
              <a:ext cx="355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olidFill>
                    <a:schemeClr val="accent2"/>
                  </a:solidFill>
                  <a:latin typeface="Arial" charset="0"/>
                  <a:cs typeface="Times New Roman" pitchFamily="18" charset="0"/>
                </a:rPr>
                <a:t>How Much</a:t>
              </a:r>
              <a:r>
                <a:rPr lang="en-US" sz="2000">
                  <a:latin typeface="Arial" charset="0"/>
                  <a:cs typeface="Times New Roman" pitchFamily="18" charset="0"/>
                </a:rPr>
                <a:t> we measure = </a:t>
              </a:r>
              <a:r>
                <a:rPr lang="en-US" sz="2000" b="1">
                  <a:solidFill>
                    <a:srgbClr val="FF3300"/>
                  </a:solidFill>
                  <a:latin typeface="Arial" charset="0"/>
                  <a:cs typeface="Times New Roman" pitchFamily="18" charset="0"/>
                </a:rPr>
                <a:t>Assembly</a:t>
              </a:r>
              <a:r>
                <a:rPr lang="en-US" sz="2000">
                  <a:latin typeface="Arial" charset="0"/>
                  <a:cs typeface="Times New Roman" pitchFamily="18" charset="0"/>
                </a:rPr>
                <a:t> Model</a:t>
              </a: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E1249-74C7-48C7-AE5E-70175C83D1C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924800" cy="838200"/>
          </a:xfrm>
        </p:spPr>
        <p:txBody>
          <a:bodyPr/>
          <a:lstStyle/>
          <a:p>
            <a:pPr eaLnBrk="1" hangingPunct="1"/>
            <a:r>
              <a:rPr lang="en-US" sz="3500"/>
              <a:t>Conceptual Assessment Framework (CAF)</a:t>
            </a:r>
          </a:p>
        </p:txBody>
      </p:sp>
      <p:sp>
        <p:nvSpPr>
          <p:cNvPr id="40964" name="Freeform 3"/>
          <p:cNvSpPr>
            <a:spLocks/>
          </p:cNvSpPr>
          <p:nvPr/>
        </p:nvSpPr>
        <p:spPr bwMode="auto">
          <a:xfrm>
            <a:off x="1589088" y="5834063"/>
            <a:ext cx="1428750" cy="57150"/>
          </a:xfrm>
          <a:custGeom>
            <a:avLst/>
            <a:gdLst>
              <a:gd name="T0" fmla="*/ 2147483647 w 1799"/>
              <a:gd name="T1" fmla="*/ 0 h 73"/>
              <a:gd name="T2" fmla="*/ 0 w 1799"/>
              <a:gd name="T3" fmla="*/ 0 h 73"/>
              <a:gd name="T4" fmla="*/ 2147483647 w 1799"/>
              <a:gd name="T5" fmla="*/ 2147483647 h 73"/>
              <a:gd name="T6" fmla="*/ 2147483647 w 1799"/>
              <a:gd name="T7" fmla="*/ 2147483647 h 73"/>
              <a:gd name="T8" fmla="*/ 2147483647 w 1799"/>
              <a:gd name="T9" fmla="*/ 0 h 7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99"/>
              <a:gd name="T16" fmla="*/ 0 h 73"/>
              <a:gd name="T17" fmla="*/ 1799 w 1799"/>
              <a:gd name="T18" fmla="*/ 73 h 7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99" h="73">
                <a:moveTo>
                  <a:pt x="1728" y="0"/>
                </a:moveTo>
                <a:lnTo>
                  <a:pt x="0" y="0"/>
                </a:lnTo>
                <a:lnTo>
                  <a:pt x="73" y="73"/>
                </a:lnTo>
                <a:lnTo>
                  <a:pt x="1799" y="73"/>
                </a:lnTo>
                <a:lnTo>
                  <a:pt x="1728" y="0"/>
                </a:lnTo>
                <a:close/>
              </a:path>
            </a:pathLst>
          </a:custGeom>
          <a:solidFill>
            <a:srgbClr val="C0C0C0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65" name="Freeform 4"/>
          <p:cNvSpPr>
            <a:spLocks/>
          </p:cNvSpPr>
          <p:nvPr/>
        </p:nvSpPr>
        <p:spPr bwMode="auto">
          <a:xfrm>
            <a:off x="2960688" y="4578350"/>
            <a:ext cx="57150" cy="1312863"/>
          </a:xfrm>
          <a:custGeom>
            <a:avLst/>
            <a:gdLst>
              <a:gd name="T0" fmla="*/ 2147483647 w 71"/>
              <a:gd name="T1" fmla="*/ 2147483647 h 1655"/>
              <a:gd name="T2" fmla="*/ 0 w 71"/>
              <a:gd name="T3" fmla="*/ 2147483647 h 1655"/>
              <a:gd name="T4" fmla="*/ 0 w 71"/>
              <a:gd name="T5" fmla="*/ 0 h 1655"/>
              <a:gd name="T6" fmla="*/ 2147483647 w 71"/>
              <a:gd name="T7" fmla="*/ 2147483647 h 1655"/>
              <a:gd name="T8" fmla="*/ 2147483647 w 71"/>
              <a:gd name="T9" fmla="*/ 2147483647 h 16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1"/>
              <a:gd name="T16" fmla="*/ 0 h 1655"/>
              <a:gd name="T17" fmla="*/ 71 w 71"/>
              <a:gd name="T18" fmla="*/ 1655 h 16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1" h="1655">
                <a:moveTo>
                  <a:pt x="71" y="1655"/>
                </a:moveTo>
                <a:lnTo>
                  <a:pt x="0" y="1582"/>
                </a:lnTo>
                <a:lnTo>
                  <a:pt x="0" y="0"/>
                </a:lnTo>
                <a:lnTo>
                  <a:pt x="71" y="73"/>
                </a:lnTo>
                <a:lnTo>
                  <a:pt x="71" y="1655"/>
                </a:lnTo>
                <a:close/>
              </a:path>
            </a:pathLst>
          </a:custGeom>
          <a:solidFill>
            <a:srgbClr val="C0C0C0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66" name="Rectangle 5"/>
          <p:cNvSpPr>
            <a:spLocks noChangeArrowheads="1"/>
          </p:cNvSpPr>
          <p:nvPr/>
        </p:nvSpPr>
        <p:spPr bwMode="auto">
          <a:xfrm>
            <a:off x="1589088" y="4578350"/>
            <a:ext cx="1371600" cy="1255713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67" name="Rectangle 6"/>
          <p:cNvSpPr>
            <a:spLocks noChangeArrowheads="1"/>
          </p:cNvSpPr>
          <p:nvPr/>
        </p:nvSpPr>
        <p:spPr bwMode="auto">
          <a:xfrm>
            <a:off x="1600200" y="4648200"/>
            <a:ext cx="1298575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Proficiency Model(s)</a:t>
            </a:r>
            <a:endParaRPr lang="en-US">
              <a:latin typeface="Tahoma" pitchFamily="34" charset="0"/>
            </a:endParaRPr>
          </a:p>
        </p:txBody>
      </p:sp>
      <p:sp>
        <p:nvSpPr>
          <p:cNvPr id="40968" name="Freeform 7"/>
          <p:cNvSpPr>
            <a:spLocks/>
          </p:cNvSpPr>
          <p:nvPr/>
        </p:nvSpPr>
        <p:spPr bwMode="auto">
          <a:xfrm>
            <a:off x="2247900" y="5056188"/>
            <a:ext cx="114300" cy="114300"/>
          </a:xfrm>
          <a:custGeom>
            <a:avLst/>
            <a:gdLst>
              <a:gd name="T0" fmla="*/ 0 w 144"/>
              <a:gd name="T1" fmla="*/ 2147483647 h 144"/>
              <a:gd name="T2" fmla="*/ 2147483647 w 144"/>
              <a:gd name="T3" fmla="*/ 2147483647 h 144"/>
              <a:gd name="T4" fmla="*/ 2147483647 w 144"/>
              <a:gd name="T5" fmla="*/ 2147483647 h 144"/>
              <a:gd name="T6" fmla="*/ 2147483647 w 144"/>
              <a:gd name="T7" fmla="*/ 2147483647 h 144"/>
              <a:gd name="T8" fmla="*/ 2147483647 w 144"/>
              <a:gd name="T9" fmla="*/ 2147483647 h 144"/>
              <a:gd name="T10" fmla="*/ 2147483647 w 144"/>
              <a:gd name="T11" fmla="*/ 0 h 144"/>
              <a:gd name="T12" fmla="*/ 2147483647 w 144"/>
              <a:gd name="T13" fmla="*/ 2147483647 h 144"/>
              <a:gd name="T14" fmla="*/ 2147483647 w 144"/>
              <a:gd name="T15" fmla="*/ 2147483647 h 144"/>
              <a:gd name="T16" fmla="*/ 2147483647 w 144"/>
              <a:gd name="T17" fmla="*/ 2147483647 h 144"/>
              <a:gd name="T18" fmla="*/ 2147483647 w 144"/>
              <a:gd name="T19" fmla="*/ 2147483647 h 144"/>
              <a:gd name="T20" fmla="*/ 2147483647 w 144"/>
              <a:gd name="T21" fmla="*/ 2147483647 h 144"/>
              <a:gd name="T22" fmla="*/ 2147483647 w 144"/>
              <a:gd name="T23" fmla="*/ 2147483647 h 144"/>
              <a:gd name="T24" fmla="*/ 2147483647 w 144"/>
              <a:gd name="T25" fmla="*/ 2147483647 h 144"/>
              <a:gd name="T26" fmla="*/ 2147483647 w 144"/>
              <a:gd name="T27" fmla="*/ 2147483647 h 144"/>
              <a:gd name="T28" fmla="*/ 2147483647 w 144"/>
              <a:gd name="T29" fmla="*/ 2147483647 h 144"/>
              <a:gd name="T30" fmla="*/ 2147483647 w 144"/>
              <a:gd name="T31" fmla="*/ 2147483647 h 144"/>
              <a:gd name="T32" fmla="*/ 2147483647 w 144"/>
              <a:gd name="T33" fmla="*/ 2147483647 h 144"/>
              <a:gd name="T34" fmla="*/ 2147483647 w 144"/>
              <a:gd name="T35" fmla="*/ 2147483647 h 144"/>
              <a:gd name="T36" fmla="*/ 2147483647 w 144"/>
              <a:gd name="T37" fmla="*/ 2147483647 h 144"/>
              <a:gd name="T38" fmla="*/ 2147483647 w 144"/>
              <a:gd name="T39" fmla="*/ 2147483647 h 144"/>
              <a:gd name="T40" fmla="*/ 0 w 144"/>
              <a:gd name="T41" fmla="*/ 2147483647 h 144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44"/>
              <a:gd name="T64" fmla="*/ 0 h 144"/>
              <a:gd name="T65" fmla="*/ 144 w 144"/>
              <a:gd name="T66" fmla="*/ 144 h 144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44" h="144">
                <a:moveTo>
                  <a:pt x="0" y="73"/>
                </a:moveTo>
                <a:lnTo>
                  <a:pt x="4" y="50"/>
                </a:lnTo>
                <a:lnTo>
                  <a:pt x="16" y="31"/>
                </a:lnTo>
                <a:lnTo>
                  <a:pt x="31" y="13"/>
                </a:lnTo>
                <a:lnTo>
                  <a:pt x="50" y="4"/>
                </a:lnTo>
                <a:lnTo>
                  <a:pt x="73" y="0"/>
                </a:lnTo>
                <a:lnTo>
                  <a:pt x="96" y="4"/>
                </a:lnTo>
                <a:lnTo>
                  <a:pt x="116" y="13"/>
                </a:lnTo>
                <a:lnTo>
                  <a:pt x="131" y="31"/>
                </a:lnTo>
                <a:lnTo>
                  <a:pt x="142" y="50"/>
                </a:lnTo>
                <a:lnTo>
                  <a:pt x="144" y="73"/>
                </a:lnTo>
                <a:lnTo>
                  <a:pt x="142" y="94"/>
                </a:lnTo>
                <a:lnTo>
                  <a:pt x="131" y="115"/>
                </a:lnTo>
                <a:lnTo>
                  <a:pt x="116" y="130"/>
                </a:lnTo>
                <a:lnTo>
                  <a:pt x="96" y="140"/>
                </a:lnTo>
                <a:lnTo>
                  <a:pt x="73" y="144"/>
                </a:lnTo>
                <a:lnTo>
                  <a:pt x="50" y="140"/>
                </a:lnTo>
                <a:lnTo>
                  <a:pt x="31" y="130"/>
                </a:lnTo>
                <a:lnTo>
                  <a:pt x="16" y="115"/>
                </a:lnTo>
                <a:lnTo>
                  <a:pt x="4" y="94"/>
                </a:lnTo>
                <a:lnTo>
                  <a:pt x="0" y="73"/>
                </a:lnTo>
                <a:close/>
              </a:path>
            </a:pathLst>
          </a:custGeom>
          <a:solidFill>
            <a:srgbClr val="008000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69" name="Freeform 8"/>
          <p:cNvSpPr>
            <a:spLocks/>
          </p:cNvSpPr>
          <p:nvPr/>
        </p:nvSpPr>
        <p:spPr bwMode="auto">
          <a:xfrm>
            <a:off x="2247900" y="5341938"/>
            <a:ext cx="114300" cy="114300"/>
          </a:xfrm>
          <a:custGeom>
            <a:avLst/>
            <a:gdLst>
              <a:gd name="T0" fmla="*/ 0 w 144"/>
              <a:gd name="T1" fmla="*/ 2147483647 h 144"/>
              <a:gd name="T2" fmla="*/ 2147483647 w 144"/>
              <a:gd name="T3" fmla="*/ 2147483647 h 144"/>
              <a:gd name="T4" fmla="*/ 2147483647 w 144"/>
              <a:gd name="T5" fmla="*/ 2147483647 h 144"/>
              <a:gd name="T6" fmla="*/ 2147483647 w 144"/>
              <a:gd name="T7" fmla="*/ 2147483647 h 144"/>
              <a:gd name="T8" fmla="*/ 2147483647 w 144"/>
              <a:gd name="T9" fmla="*/ 2147483647 h 144"/>
              <a:gd name="T10" fmla="*/ 2147483647 w 144"/>
              <a:gd name="T11" fmla="*/ 0 h 144"/>
              <a:gd name="T12" fmla="*/ 2147483647 w 144"/>
              <a:gd name="T13" fmla="*/ 2147483647 h 144"/>
              <a:gd name="T14" fmla="*/ 2147483647 w 144"/>
              <a:gd name="T15" fmla="*/ 2147483647 h 144"/>
              <a:gd name="T16" fmla="*/ 2147483647 w 144"/>
              <a:gd name="T17" fmla="*/ 2147483647 h 144"/>
              <a:gd name="T18" fmla="*/ 2147483647 w 144"/>
              <a:gd name="T19" fmla="*/ 2147483647 h 144"/>
              <a:gd name="T20" fmla="*/ 2147483647 w 144"/>
              <a:gd name="T21" fmla="*/ 2147483647 h 144"/>
              <a:gd name="T22" fmla="*/ 2147483647 w 144"/>
              <a:gd name="T23" fmla="*/ 2147483647 h 144"/>
              <a:gd name="T24" fmla="*/ 2147483647 w 144"/>
              <a:gd name="T25" fmla="*/ 2147483647 h 144"/>
              <a:gd name="T26" fmla="*/ 2147483647 w 144"/>
              <a:gd name="T27" fmla="*/ 2147483647 h 144"/>
              <a:gd name="T28" fmla="*/ 2147483647 w 144"/>
              <a:gd name="T29" fmla="*/ 2147483647 h 144"/>
              <a:gd name="T30" fmla="*/ 2147483647 w 144"/>
              <a:gd name="T31" fmla="*/ 2147483647 h 144"/>
              <a:gd name="T32" fmla="*/ 2147483647 w 144"/>
              <a:gd name="T33" fmla="*/ 2147483647 h 144"/>
              <a:gd name="T34" fmla="*/ 2147483647 w 144"/>
              <a:gd name="T35" fmla="*/ 2147483647 h 144"/>
              <a:gd name="T36" fmla="*/ 2147483647 w 144"/>
              <a:gd name="T37" fmla="*/ 2147483647 h 144"/>
              <a:gd name="T38" fmla="*/ 2147483647 w 144"/>
              <a:gd name="T39" fmla="*/ 2147483647 h 144"/>
              <a:gd name="T40" fmla="*/ 0 w 144"/>
              <a:gd name="T41" fmla="*/ 2147483647 h 144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44"/>
              <a:gd name="T64" fmla="*/ 0 h 144"/>
              <a:gd name="T65" fmla="*/ 144 w 144"/>
              <a:gd name="T66" fmla="*/ 144 h 144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44" h="144">
                <a:moveTo>
                  <a:pt x="0" y="71"/>
                </a:moveTo>
                <a:lnTo>
                  <a:pt x="4" y="50"/>
                </a:lnTo>
                <a:lnTo>
                  <a:pt x="16" y="29"/>
                </a:lnTo>
                <a:lnTo>
                  <a:pt x="31" y="14"/>
                </a:lnTo>
                <a:lnTo>
                  <a:pt x="50" y="4"/>
                </a:lnTo>
                <a:lnTo>
                  <a:pt x="73" y="0"/>
                </a:lnTo>
                <a:lnTo>
                  <a:pt x="96" y="4"/>
                </a:lnTo>
                <a:lnTo>
                  <a:pt x="116" y="14"/>
                </a:lnTo>
                <a:lnTo>
                  <a:pt x="131" y="29"/>
                </a:lnTo>
                <a:lnTo>
                  <a:pt x="142" y="50"/>
                </a:lnTo>
                <a:lnTo>
                  <a:pt x="144" y="71"/>
                </a:lnTo>
                <a:lnTo>
                  <a:pt x="142" y="94"/>
                </a:lnTo>
                <a:lnTo>
                  <a:pt x="131" y="114"/>
                </a:lnTo>
                <a:lnTo>
                  <a:pt x="116" y="131"/>
                </a:lnTo>
                <a:lnTo>
                  <a:pt x="96" y="140"/>
                </a:lnTo>
                <a:lnTo>
                  <a:pt x="73" y="144"/>
                </a:lnTo>
                <a:lnTo>
                  <a:pt x="50" y="140"/>
                </a:lnTo>
                <a:lnTo>
                  <a:pt x="31" y="131"/>
                </a:lnTo>
                <a:lnTo>
                  <a:pt x="16" y="114"/>
                </a:lnTo>
                <a:lnTo>
                  <a:pt x="4" y="94"/>
                </a:lnTo>
                <a:lnTo>
                  <a:pt x="0" y="71"/>
                </a:lnTo>
                <a:close/>
              </a:path>
            </a:pathLst>
          </a:custGeom>
          <a:solidFill>
            <a:srgbClr val="008000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0" name="Freeform 9"/>
          <p:cNvSpPr>
            <a:spLocks/>
          </p:cNvSpPr>
          <p:nvPr/>
        </p:nvSpPr>
        <p:spPr bwMode="auto">
          <a:xfrm>
            <a:off x="2647950" y="5056188"/>
            <a:ext cx="114300" cy="114300"/>
          </a:xfrm>
          <a:custGeom>
            <a:avLst/>
            <a:gdLst>
              <a:gd name="T0" fmla="*/ 0 w 144"/>
              <a:gd name="T1" fmla="*/ 2147483647 h 144"/>
              <a:gd name="T2" fmla="*/ 2147483647 w 144"/>
              <a:gd name="T3" fmla="*/ 2147483647 h 144"/>
              <a:gd name="T4" fmla="*/ 2147483647 w 144"/>
              <a:gd name="T5" fmla="*/ 2147483647 h 144"/>
              <a:gd name="T6" fmla="*/ 2147483647 w 144"/>
              <a:gd name="T7" fmla="*/ 2147483647 h 144"/>
              <a:gd name="T8" fmla="*/ 2147483647 w 144"/>
              <a:gd name="T9" fmla="*/ 2147483647 h 144"/>
              <a:gd name="T10" fmla="*/ 2147483647 w 144"/>
              <a:gd name="T11" fmla="*/ 0 h 144"/>
              <a:gd name="T12" fmla="*/ 2147483647 w 144"/>
              <a:gd name="T13" fmla="*/ 2147483647 h 144"/>
              <a:gd name="T14" fmla="*/ 2147483647 w 144"/>
              <a:gd name="T15" fmla="*/ 2147483647 h 144"/>
              <a:gd name="T16" fmla="*/ 2147483647 w 144"/>
              <a:gd name="T17" fmla="*/ 2147483647 h 144"/>
              <a:gd name="T18" fmla="*/ 2147483647 w 144"/>
              <a:gd name="T19" fmla="*/ 2147483647 h 144"/>
              <a:gd name="T20" fmla="*/ 2147483647 w 144"/>
              <a:gd name="T21" fmla="*/ 2147483647 h 144"/>
              <a:gd name="T22" fmla="*/ 2147483647 w 144"/>
              <a:gd name="T23" fmla="*/ 2147483647 h 144"/>
              <a:gd name="T24" fmla="*/ 2147483647 w 144"/>
              <a:gd name="T25" fmla="*/ 2147483647 h 144"/>
              <a:gd name="T26" fmla="*/ 2147483647 w 144"/>
              <a:gd name="T27" fmla="*/ 2147483647 h 144"/>
              <a:gd name="T28" fmla="*/ 2147483647 w 144"/>
              <a:gd name="T29" fmla="*/ 2147483647 h 144"/>
              <a:gd name="T30" fmla="*/ 2147483647 w 144"/>
              <a:gd name="T31" fmla="*/ 2147483647 h 144"/>
              <a:gd name="T32" fmla="*/ 2147483647 w 144"/>
              <a:gd name="T33" fmla="*/ 2147483647 h 144"/>
              <a:gd name="T34" fmla="*/ 2147483647 w 144"/>
              <a:gd name="T35" fmla="*/ 2147483647 h 144"/>
              <a:gd name="T36" fmla="*/ 2147483647 w 144"/>
              <a:gd name="T37" fmla="*/ 2147483647 h 144"/>
              <a:gd name="T38" fmla="*/ 2147483647 w 144"/>
              <a:gd name="T39" fmla="*/ 2147483647 h 144"/>
              <a:gd name="T40" fmla="*/ 0 w 144"/>
              <a:gd name="T41" fmla="*/ 2147483647 h 144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44"/>
              <a:gd name="T64" fmla="*/ 0 h 144"/>
              <a:gd name="T65" fmla="*/ 144 w 144"/>
              <a:gd name="T66" fmla="*/ 144 h 144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44" h="144">
                <a:moveTo>
                  <a:pt x="0" y="73"/>
                </a:moveTo>
                <a:lnTo>
                  <a:pt x="4" y="50"/>
                </a:lnTo>
                <a:lnTo>
                  <a:pt x="13" y="31"/>
                </a:lnTo>
                <a:lnTo>
                  <a:pt x="29" y="13"/>
                </a:lnTo>
                <a:lnTo>
                  <a:pt x="50" y="4"/>
                </a:lnTo>
                <a:lnTo>
                  <a:pt x="73" y="0"/>
                </a:lnTo>
                <a:lnTo>
                  <a:pt x="94" y="4"/>
                </a:lnTo>
                <a:lnTo>
                  <a:pt x="115" y="13"/>
                </a:lnTo>
                <a:lnTo>
                  <a:pt x="130" y="31"/>
                </a:lnTo>
                <a:lnTo>
                  <a:pt x="140" y="50"/>
                </a:lnTo>
                <a:lnTo>
                  <a:pt x="144" y="73"/>
                </a:lnTo>
                <a:lnTo>
                  <a:pt x="140" y="94"/>
                </a:lnTo>
                <a:lnTo>
                  <a:pt x="130" y="115"/>
                </a:lnTo>
                <a:lnTo>
                  <a:pt x="115" y="130"/>
                </a:lnTo>
                <a:lnTo>
                  <a:pt x="94" y="140"/>
                </a:lnTo>
                <a:lnTo>
                  <a:pt x="73" y="144"/>
                </a:lnTo>
                <a:lnTo>
                  <a:pt x="50" y="140"/>
                </a:lnTo>
                <a:lnTo>
                  <a:pt x="29" y="130"/>
                </a:lnTo>
                <a:lnTo>
                  <a:pt x="13" y="115"/>
                </a:lnTo>
                <a:lnTo>
                  <a:pt x="4" y="94"/>
                </a:lnTo>
                <a:lnTo>
                  <a:pt x="0" y="73"/>
                </a:lnTo>
                <a:close/>
              </a:path>
            </a:pathLst>
          </a:custGeom>
          <a:solidFill>
            <a:srgbClr val="008000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1" name="Freeform 10"/>
          <p:cNvSpPr>
            <a:spLocks/>
          </p:cNvSpPr>
          <p:nvPr/>
        </p:nvSpPr>
        <p:spPr bwMode="auto">
          <a:xfrm>
            <a:off x="2647950" y="5227638"/>
            <a:ext cx="114300" cy="114300"/>
          </a:xfrm>
          <a:custGeom>
            <a:avLst/>
            <a:gdLst>
              <a:gd name="T0" fmla="*/ 0 w 144"/>
              <a:gd name="T1" fmla="*/ 2147483647 h 143"/>
              <a:gd name="T2" fmla="*/ 2147483647 w 144"/>
              <a:gd name="T3" fmla="*/ 2147483647 h 143"/>
              <a:gd name="T4" fmla="*/ 2147483647 w 144"/>
              <a:gd name="T5" fmla="*/ 2147483647 h 143"/>
              <a:gd name="T6" fmla="*/ 2147483647 w 144"/>
              <a:gd name="T7" fmla="*/ 2147483647 h 143"/>
              <a:gd name="T8" fmla="*/ 2147483647 w 144"/>
              <a:gd name="T9" fmla="*/ 2147483647 h 143"/>
              <a:gd name="T10" fmla="*/ 2147483647 w 144"/>
              <a:gd name="T11" fmla="*/ 0 h 143"/>
              <a:gd name="T12" fmla="*/ 2147483647 w 144"/>
              <a:gd name="T13" fmla="*/ 2147483647 h 143"/>
              <a:gd name="T14" fmla="*/ 2147483647 w 144"/>
              <a:gd name="T15" fmla="*/ 2147483647 h 143"/>
              <a:gd name="T16" fmla="*/ 2147483647 w 144"/>
              <a:gd name="T17" fmla="*/ 2147483647 h 143"/>
              <a:gd name="T18" fmla="*/ 2147483647 w 144"/>
              <a:gd name="T19" fmla="*/ 2147483647 h 143"/>
              <a:gd name="T20" fmla="*/ 2147483647 w 144"/>
              <a:gd name="T21" fmla="*/ 2147483647 h 143"/>
              <a:gd name="T22" fmla="*/ 2147483647 w 144"/>
              <a:gd name="T23" fmla="*/ 2147483647 h 143"/>
              <a:gd name="T24" fmla="*/ 2147483647 w 144"/>
              <a:gd name="T25" fmla="*/ 2147483647 h 143"/>
              <a:gd name="T26" fmla="*/ 2147483647 w 144"/>
              <a:gd name="T27" fmla="*/ 2147483647 h 143"/>
              <a:gd name="T28" fmla="*/ 2147483647 w 144"/>
              <a:gd name="T29" fmla="*/ 2147483647 h 143"/>
              <a:gd name="T30" fmla="*/ 2147483647 w 144"/>
              <a:gd name="T31" fmla="*/ 2147483647 h 143"/>
              <a:gd name="T32" fmla="*/ 2147483647 w 144"/>
              <a:gd name="T33" fmla="*/ 2147483647 h 143"/>
              <a:gd name="T34" fmla="*/ 2147483647 w 144"/>
              <a:gd name="T35" fmla="*/ 2147483647 h 143"/>
              <a:gd name="T36" fmla="*/ 2147483647 w 144"/>
              <a:gd name="T37" fmla="*/ 2147483647 h 143"/>
              <a:gd name="T38" fmla="*/ 2147483647 w 144"/>
              <a:gd name="T39" fmla="*/ 2147483647 h 143"/>
              <a:gd name="T40" fmla="*/ 0 w 144"/>
              <a:gd name="T41" fmla="*/ 2147483647 h 14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44"/>
              <a:gd name="T64" fmla="*/ 0 h 143"/>
              <a:gd name="T65" fmla="*/ 144 w 144"/>
              <a:gd name="T66" fmla="*/ 143 h 14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44" h="143">
                <a:moveTo>
                  <a:pt x="0" y="71"/>
                </a:moveTo>
                <a:lnTo>
                  <a:pt x="4" y="49"/>
                </a:lnTo>
                <a:lnTo>
                  <a:pt x="13" y="28"/>
                </a:lnTo>
                <a:lnTo>
                  <a:pt x="29" y="13"/>
                </a:lnTo>
                <a:lnTo>
                  <a:pt x="50" y="3"/>
                </a:lnTo>
                <a:lnTo>
                  <a:pt x="73" y="0"/>
                </a:lnTo>
                <a:lnTo>
                  <a:pt x="94" y="3"/>
                </a:lnTo>
                <a:lnTo>
                  <a:pt x="115" y="13"/>
                </a:lnTo>
                <a:lnTo>
                  <a:pt x="130" y="28"/>
                </a:lnTo>
                <a:lnTo>
                  <a:pt x="140" y="49"/>
                </a:lnTo>
                <a:lnTo>
                  <a:pt x="144" y="71"/>
                </a:lnTo>
                <a:lnTo>
                  <a:pt x="140" y="94"/>
                </a:lnTo>
                <a:lnTo>
                  <a:pt x="130" y="113"/>
                </a:lnTo>
                <a:lnTo>
                  <a:pt x="115" y="130"/>
                </a:lnTo>
                <a:lnTo>
                  <a:pt x="94" y="140"/>
                </a:lnTo>
                <a:lnTo>
                  <a:pt x="73" y="143"/>
                </a:lnTo>
                <a:lnTo>
                  <a:pt x="50" y="140"/>
                </a:lnTo>
                <a:lnTo>
                  <a:pt x="29" y="130"/>
                </a:lnTo>
                <a:lnTo>
                  <a:pt x="13" y="113"/>
                </a:lnTo>
                <a:lnTo>
                  <a:pt x="4" y="94"/>
                </a:lnTo>
                <a:lnTo>
                  <a:pt x="0" y="71"/>
                </a:lnTo>
                <a:close/>
              </a:path>
            </a:pathLst>
          </a:custGeom>
          <a:solidFill>
            <a:srgbClr val="008000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2" name="Freeform 11"/>
          <p:cNvSpPr>
            <a:spLocks/>
          </p:cNvSpPr>
          <p:nvPr/>
        </p:nvSpPr>
        <p:spPr bwMode="auto">
          <a:xfrm>
            <a:off x="2476500" y="5341938"/>
            <a:ext cx="114300" cy="114300"/>
          </a:xfrm>
          <a:custGeom>
            <a:avLst/>
            <a:gdLst>
              <a:gd name="T0" fmla="*/ 0 w 146"/>
              <a:gd name="T1" fmla="*/ 2147483647 h 144"/>
              <a:gd name="T2" fmla="*/ 2147483647 w 146"/>
              <a:gd name="T3" fmla="*/ 2147483647 h 144"/>
              <a:gd name="T4" fmla="*/ 2147483647 w 146"/>
              <a:gd name="T5" fmla="*/ 2147483647 h 144"/>
              <a:gd name="T6" fmla="*/ 2147483647 w 146"/>
              <a:gd name="T7" fmla="*/ 2147483647 h 144"/>
              <a:gd name="T8" fmla="*/ 2147483647 w 146"/>
              <a:gd name="T9" fmla="*/ 2147483647 h 144"/>
              <a:gd name="T10" fmla="*/ 2147483647 w 146"/>
              <a:gd name="T11" fmla="*/ 0 h 144"/>
              <a:gd name="T12" fmla="*/ 2147483647 w 146"/>
              <a:gd name="T13" fmla="*/ 2147483647 h 144"/>
              <a:gd name="T14" fmla="*/ 2147483647 w 146"/>
              <a:gd name="T15" fmla="*/ 2147483647 h 144"/>
              <a:gd name="T16" fmla="*/ 2147483647 w 146"/>
              <a:gd name="T17" fmla="*/ 2147483647 h 144"/>
              <a:gd name="T18" fmla="*/ 2147483647 w 146"/>
              <a:gd name="T19" fmla="*/ 2147483647 h 144"/>
              <a:gd name="T20" fmla="*/ 2147483647 w 146"/>
              <a:gd name="T21" fmla="*/ 2147483647 h 144"/>
              <a:gd name="T22" fmla="*/ 2147483647 w 146"/>
              <a:gd name="T23" fmla="*/ 2147483647 h 144"/>
              <a:gd name="T24" fmla="*/ 2147483647 w 146"/>
              <a:gd name="T25" fmla="*/ 2147483647 h 144"/>
              <a:gd name="T26" fmla="*/ 2147483647 w 146"/>
              <a:gd name="T27" fmla="*/ 2147483647 h 144"/>
              <a:gd name="T28" fmla="*/ 2147483647 w 146"/>
              <a:gd name="T29" fmla="*/ 2147483647 h 144"/>
              <a:gd name="T30" fmla="*/ 2147483647 w 146"/>
              <a:gd name="T31" fmla="*/ 2147483647 h 144"/>
              <a:gd name="T32" fmla="*/ 2147483647 w 146"/>
              <a:gd name="T33" fmla="*/ 2147483647 h 144"/>
              <a:gd name="T34" fmla="*/ 2147483647 w 146"/>
              <a:gd name="T35" fmla="*/ 2147483647 h 144"/>
              <a:gd name="T36" fmla="*/ 2147483647 w 146"/>
              <a:gd name="T37" fmla="*/ 2147483647 h 144"/>
              <a:gd name="T38" fmla="*/ 2147483647 w 146"/>
              <a:gd name="T39" fmla="*/ 2147483647 h 144"/>
              <a:gd name="T40" fmla="*/ 0 w 146"/>
              <a:gd name="T41" fmla="*/ 2147483647 h 144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46"/>
              <a:gd name="T64" fmla="*/ 0 h 144"/>
              <a:gd name="T65" fmla="*/ 146 w 146"/>
              <a:gd name="T66" fmla="*/ 144 h 144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46" h="144">
                <a:moveTo>
                  <a:pt x="0" y="71"/>
                </a:moveTo>
                <a:lnTo>
                  <a:pt x="4" y="50"/>
                </a:lnTo>
                <a:lnTo>
                  <a:pt x="15" y="29"/>
                </a:lnTo>
                <a:lnTo>
                  <a:pt x="31" y="14"/>
                </a:lnTo>
                <a:lnTo>
                  <a:pt x="50" y="4"/>
                </a:lnTo>
                <a:lnTo>
                  <a:pt x="73" y="0"/>
                </a:lnTo>
                <a:lnTo>
                  <a:pt x="96" y="4"/>
                </a:lnTo>
                <a:lnTo>
                  <a:pt x="115" y="14"/>
                </a:lnTo>
                <a:lnTo>
                  <a:pt x="131" y="29"/>
                </a:lnTo>
                <a:lnTo>
                  <a:pt x="142" y="50"/>
                </a:lnTo>
                <a:lnTo>
                  <a:pt x="146" y="71"/>
                </a:lnTo>
                <a:lnTo>
                  <a:pt x="142" y="94"/>
                </a:lnTo>
                <a:lnTo>
                  <a:pt x="131" y="114"/>
                </a:lnTo>
                <a:lnTo>
                  <a:pt x="115" y="131"/>
                </a:lnTo>
                <a:lnTo>
                  <a:pt x="96" y="140"/>
                </a:lnTo>
                <a:lnTo>
                  <a:pt x="73" y="144"/>
                </a:lnTo>
                <a:lnTo>
                  <a:pt x="50" y="140"/>
                </a:lnTo>
                <a:lnTo>
                  <a:pt x="31" y="131"/>
                </a:lnTo>
                <a:lnTo>
                  <a:pt x="15" y="114"/>
                </a:lnTo>
                <a:lnTo>
                  <a:pt x="4" y="94"/>
                </a:lnTo>
                <a:lnTo>
                  <a:pt x="0" y="71"/>
                </a:lnTo>
                <a:close/>
              </a:path>
            </a:pathLst>
          </a:custGeom>
          <a:solidFill>
            <a:srgbClr val="008000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3" name="Line 12"/>
          <p:cNvSpPr>
            <a:spLocks noChangeShapeType="1"/>
          </p:cNvSpPr>
          <p:nvPr/>
        </p:nvSpPr>
        <p:spPr bwMode="auto">
          <a:xfrm>
            <a:off x="2362200" y="5113338"/>
            <a:ext cx="231775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4" name="Freeform 13"/>
          <p:cNvSpPr>
            <a:spLocks/>
          </p:cNvSpPr>
          <p:nvPr/>
        </p:nvSpPr>
        <p:spPr bwMode="auto">
          <a:xfrm>
            <a:off x="2578100" y="5078413"/>
            <a:ext cx="69850" cy="69850"/>
          </a:xfrm>
          <a:custGeom>
            <a:avLst/>
            <a:gdLst>
              <a:gd name="T0" fmla="*/ 2147483647 w 88"/>
              <a:gd name="T1" fmla="*/ 2147483647 h 88"/>
              <a:gd name="T2" fmla="*/ 0 w 88"/>
              <a:gd name="T3" fmla="*/ 2147483647 h 88"/>
              <a:gd name="T4" fmla="*/ 2147483647 w 88"/>
              <a:gd name="T5" fmla="*/ 2147483647 h 88"/>
              <a:gd name="T6" fmla="*/ 2147483647 w 88"/>
              <a:gd name="T7" fmla="*/ 2147483647 h 88"/>
              <a:gd name="T8" fmla="*/ 2147483647 w 88"/>
              <a:gd name="T9" fmla="*/ 2147483647 h 88"/>
              <a:gd name="T10" fmla="*/ 2147483647 w 88"/>
              <a:gd name="T11" fmla="*/ 2147483647 h 88"/>
              <a:gd name="T12" fmla="*/ 2147483647 w 88"/>
              <a:gd name="T13" fmla="*/ 2147483647 h 88"/>
              <a:gd name="T14" fmla="*/ 2147483647 w 88"/>
              <a:gd name="T15" fmla="*/ 2147483647 h 88"/>
              <a:gd name="T16" fmla="*/ 2147483647 w 88"/>
              <a:gd name="T17" fmla="*/ 2147483647 h 88"/>
              <a:gd name="T18" fmla="*/ 2147483647 w 88"/>
              <a:gd name="T19" fmla="*/ 2147483647 h 88"/>
              <a:gd name="T20" fmla="*/ 2147483647 w 88"/>
              <a:gd name="T21" fmla="*/ 2147483647 h 88"/>
              <a:gd name="T22" fmla="*/ 2147483647 w 88"/>
              <a:gd name="T23" fmla="*/ 2147483647 h 88"/>
              <a:gd name="T24" fmla="*/ 2147483647 w 88"/>
              <a:gd name="T25" fmla="*/ 2147483647 h 88"/>
              <a:gd name="T26" fmla="*/ 2147483647 w 88"/>
              <a:gd name="T27" fmla="*/ 2147483647 h 88"/>
              <a:gd name="T28" fmla="*/ 2147483647 w 88"/>
              <a:gd name="T29" fmla="*/ 2147483647 h 88"/>
              <a:gd name="T30" fmla="*/ 2147483647 w 88"/>
              <a:gd name="T31" fmla="*/ 2147483647 h 88"/>
              <a:gd name="T32" fmla="*/ 2147483647 w 88"/>
              <a:gd name="T33" fmla="*/ 2147483647 h 88"/>
              <a:gd name="T34" fmla="*/ 2147483647 w 88"/>
              <a:gd name="T35" fmla="*/ 2147483647 h 88"/>
              <a:gd name="T36" fmla="*/ 0 w 88"/>
              <a:gd name="T37" fmla="*/ 0 h 88"/>
              <a:gd name="T38" fmla="*/ 2147483647 w 88"/>
              <a:gd name="T39" fmla="*/ 2147483647 h 8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88"/>
              <a:gd name="T61" fmla="*/ 0 h 88"/>
              <a:gd name="T62" fmla="*/ 88 w 88"/>
              <a:gd name="T63" fmla="*/ 88 h 88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88" h="88">
                <a:moveTo>
                  <a:pt x="88" y="44"/>
                </a:moveTo>
                <a:lnTo>
                  <a:pt x="0" y="88"/>
                </a:lnTo>
                <a:lnTo>
                  <a:pt x="2" y="82"/>
                </a:lnTo>
                <a:lnTo>
                  <a:pt x="3" y="78"/>
                </a:lnTo>
                <a:lnTo>
                  <a:pt x="5" y="73"/>
                </a:lnTo>
                <a:lnTo>
                  <a:pt x="7" y="67"/>
                </a:lnTo>
                <a:lnTo>
                  <a:pt x="9" y="63"/>
                </a:lnTo>
                <a:lnTo>
                  <a:pt x="9" y="57"/>
                </a:lnTo>
                <a:lnTo>
                  <a:pt x="9" y="51"/>
                </a:lnTo>
                <a:lnTo>
                  <a:pt x="9" y="46"/>
                </a:lnTo>
                <a:lnTo>
                  <a:pt x="9" y="40"/>
                </a:lnTo>
                <a:lnTo>
                  <a:pt x="9" y="36"/>
                </a:lnTo>
                <a:lnTo>
                  <a:pt x="9" y="30"/>
                </a:lnTo>
                <a:lnTo>
                  <a:pt x="9" y="25"/>
                </a:lnTo>
                <a:lnTo>
                  <a:pt x="7" y="19"/>
                </a:lnTo>
                <a:lnTo>
                  <a:pt x="5" y="15"/>
                </a:lnTo>
                <a:lnTo>
                  <a:pt x="3" y="9"/>
                </a:lnTo>
                <a:lnTo>
                  <a:pt x="2" y="3"/>
                </a:lnTo>
                <a:lnTo>
                  <a:pt x="0" y="0"/>
                </a:lnTo>
                <a:lnTo>
                  <a:pt x="88" y="4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5" name="Line 14"/>
          <p:cNvSpPr>
            <a:spLocks noChangeShapeType="1"/>
          </p:cNvSpPr>
          <p:nvPr/>
        </p:nvSpPr>
        <p:spPr bwMode="auto">
          <a:xfrm>
            <a:off x="2305050" y="5170488"/>
            <a:ext cx="1588" cy="1190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6" name="Freeform 15"/>
          <p:cNvSpPr>
            <a:spLocks/>
          </p:cNvSpPr>
          <p:nvPr/>
        </p:nvSpPr>
        <p:spPr bwMode="auto">
          <a:xfrm>
            <a:off x="2270125" y="5272088"/>
            <a:ext cx="69850" cy="69850"/>
          </a:xfrm>
          <a:custGeom>
            <a:avLst/>
            <a:gdLst>
              <a:gd name="T0" fmla="*/ 2147483647 w 88"/>
              <a:gd name="T1" fmla="*/ 2147483647 h 88"/>
              <a:gd name="T2" fmla="*/ 0 w 88"/>
              <a:gd name="T3" fmla="*/ 0 h 88"/>
              <a:gd name="T4" fmla="*/ 2147483647 w 88"/>
              <a:gd name="T5" fmla="*/ 2147483647 h 88"/>
              <a:gd name="T6" fmla="*/ 2147483647 w 88"/>
              <a:gd name="T7" fmla="*/ 2147483647 h 88"/>
              <a:gd name="T8" fmla="*/ 2147483647 w 88"/>
              <a:gd name="T9" fmla="*/ 2147483647 h 88"/>
              <a:gd name="T10" fmla="*/ 2147483647 w 88"/>
              <a:gd name="T11" fmla="*/ 2147483647 h 88"/>
              <a:gd name="T12" fmla="*/ 2147483647 w 88"/>
              <a:gd name="T13" fmla="*/ 2147483647 h 88"/>
              <a:gd name="T14" fmla="*/ 2147483647 w 88"/>
              <a:gd name="T15" fmla="*/ 2147483647 h 88"/>
              <a:gd name="T16" fmla="*/ 2147483647 w 88"/>
              <a:gd name="T17" fmla="*/ 2147483647 h 88"/>
              <a:gd name="T18" fmla="*/ 2147483647 w 88"/>
              <a:gd name="T19" fmla="*/ 2147483647 h 88"/>
              <a:gd name="T20" fmla="*/ 2147483647 w 88"/>
              <a:gd name="T21" fmla="*/ 2147483647 h 88"/>
              <a:gd name="T22" fmla="*/ 2147483647 w 88"/>
              <a:gd name="T23" fmla="*/ 2147483647 h 88"/>
              <a:gd name="T24" fmla="*/ 2147483647 w 88"/>
              <a:gd name="T25" fmla="*/ 2147483647 h 88"/>
              <a:gd name="T26" fmla="*/ 2147483647 w 88"/>
              <a:gd name="T27" fmla="*/ 2147483647 h 88"/>
              <a:gd name="T28" fmla="*/ 2147483647 w 88"/>
              <a:gd name="T29" fmla="*/ 2147483647 h 88"/>
              <a:gd name="T30" fmla="*/ 2147483647 w 88"/>
              <a:gd name="T31" fmla="*/ 2147483647 h 88"/>
              <a:gd name="T32" fmla="*/ 2147483647 w 88"/>
              <a:gd name="T33" fmla="*/ 2147483647 h 88"/>
              <a:gd name="T34" fmla="*/ 2147483647 w 88"/>
              <a:gd name="T35" fmla="*/ 2147483647 h 88"/>
              <a:gd name="T36" fmla="*/ 2147483647 w 88"/>
              <a:gd name="T37" fmla="*/ 0 h 88"/>
              <a:gd name="T38" fmla="*/ 2147483647 w 88"/>
              <a:gd name="T39" fmla="*/ 2147483647 h 8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88"/>
              <a:gd name="T61" fmla="*/ 0 h 88"/>
              <a:gd name="T62" fmla="*/ 88 w 88"/>
              <a:gd name="T63" fmla="*/ 88 h 88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88" h="88">
                <a:moveTo>
                  <a:pt x="44" y="88"/>
                </a:moveTo>
                <a:lnTo>
                  <a:pt x="0" y="0"/>
                </a:lnTo>
                <a:lnTo>
                  <a:pt x="6" y="2"/>
                </a:lnTo>
                <a:lnTo>
                  <a:pt x="10" y="4"/>
                </a:lnTo>
                <a:lnTo>
                  <a:pt x="16" y="6"/>
                </a:lnTo>
                <a:lnTo>
                  <a:pt x="19" y="8"/>
                </a:lnTo>
                <a:lnTo>
                  <a:pt x="25" y="8"/>
                </a:lnTo>
                <a:lnTo>
                  <a:pt x="31" y="10"/>
                </a:lnTo>
                <a:lnTo>
                  <a:pt x="37" y="10"/>
                </a:lnTo>
                <a:lnTo>
                  <a:pt x="42" y="10"/>
                </a:lnTo>
                <a:lnTo>
                  <a:pt x="46" y="10"/>
                </a:lnTo>
                <a:lnTo>
                  <a:pt x="52" y="10"/>
                </a:lnTo>
                <a:lnTo>
                  <a:pt x="58" y="10"/>
                </a:lnTo>
                <a:lnTo>
                  <a:pt x="63" y="8"/>
                </a:lnTo>
                <a:lnTo>
                  <a:pt x="67" y="8"/>
                </a:lnTo>
                <a:lnTo>
                  <a:pt x="73" y="6"/>
                </a:lnTo>
                <a:lnTo>
                  <a:pt x="79" y="4"/>
                </a:lnTo>
                <a:lnTo>
                  <a:pt x="83" y="2"/>
                </a:lnTo>
                <a:lnTo>
                  <a:pt x="88" y="0"/>
                </a:lnTo>
                <a:lnTo>
                  <a:pt x="44" y="8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7" name="Line 16"/>
          <p:cNvSpPr>
            <a:spLocks noChangeShapeType="1"/>
          </p:cNvSpPr>
          <p:nvPr/>
        </p:nvSpPr>
        <p:spPr bwMode="auto">
          <a:xfrm>
            <a:off x="2362200" y="5399088"/>
            <a:ext cx="61913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8" name="Freeform 17"/>
          <p:cNvSpPr>
            <a:spLocks/>
          </p:cNvSpPr>
          <p:nvPr/>
        </p:nvSpPr>
        <p:spPr bwMode="auto">
          <a:xfrm>
            <a:off x="2405063" y="5364163"/>
            <a:ext cx="71437" cy="69850"/>
          </a:xfrm>
          <a:custGeom>
            <a:avLst/>
            <a:gdLst>
              <a:gd name="T0" fmla="*/ 2147483647 w 88"/>
              <a:gd name="T1" fmla="*/ 2147483647 h 89"/>
              <a:gd name="T2" fmla="*/ 0 w 88"/>
              <a:gd name="T3" fmla="*/ 2147483647 h 89"/>
              <a:gd name="T4" fmla="*/ 2147483647 w 88"/>
              <a:gd name="T5" fmla="*/ 2147483647 h 89"/>
              <a:gd name="T6" fmla="*/ 2147483647 w 88"/>
              <a:gd name="T7" fmla="*/ 2147483647 h 89"/>
              <a:gd name="T8" fmla="*/ 2147483647 w 88"/>
              <a:gd name="T9" fmla="*/ 2147483647 h 89"/>
              <a:gd name="T10" fmla="*/ 2147483647 w 88"/>
              <a:gd name="T11" fmla="*/ 2147483647 h 89"/>
              <a:gd name="T12" fmla="*/ 2147483647 w 88"/>
              <a:gd name="T13" fmla="*/ 2147483647 h 89"/>
              <a:gd name="T14" fmla="*/ 2147483647 w 88"/>
              <a:gd name="T15" fmla="*/ 2147483647 h 89"/>
              <a:gd name="T16" fmla="*/ 2147483647 w 88"/>
              <a:gd name="T17" fmla="*/ 2147483647 h 89"/>
              <a:gd name="T18" fmla="*/ 2147483647 w 88"/>
              <a:gd name="T19" fmla="*/ 2147483647 h 89"/>
              <a:gd name="T20" fmla="*/ 2147483647 w 88"/>
              <a:gd name="T21" fmla="*/ 2147483647 h 89"/>
              <a:gd name="T22" fmla="*/ 2147483647 w 88"/>
              <a:gd name="T23" fmla="*/ 2147483647 h 89"/>
              <a:gd name="T24" fmla="*/ 2147483647 w 88"/>
              <a:gd name="T25" fmla="*/ 2147483647 h 89"/>
              <a:gd name="T26" fmla="*/ 2147483647 w 88"/>
              <a:gd name="T27" fmla="*/ 2147483647 h 89"/>
              <a:gd name="T28" fmla="*/ 2147483647 w 88"/>
              <a:gd name="T29" fmla="*/ 2147483647 h 89"/>
              <a:gd name="T30" fmla="*/ 2147483647 w 88"/>
              <a:gd name="T31" fmla="*/ 2147483647 h 89"/>
              <a:gd name="T32" fmla="*/ 2147483647 w 88"/>
              <a:gd name="T33" fmla="*/ 2147483647 h 89"/>
              <a:gd name="T34" fmla="*/ 2147483647 w 88"/>
              <a:gd name="T35" fmla="*/ 2147483647 h 89"/>
              <a:gd name="T36" fmla="*/ 0 w 88"/>
              <a:gd name="T37" fmla="*/ 0 h 89"/>
              <a:gd name="T38" fmla="*/ 2147483647 w 88"/>
              <a:gd name="T39" fmla="*/ 2147483647 h 89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88"/>
              <a:gd name="T61" fmla="*/ 0 h 89"/>
              <a:gd name="T62" fmla="*/ 88 w 88"/>
              <a:gd name="T63" fmla="*/ 89 h 89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88" h="89">
                <a:moveTo>
                  <a:pt x="88" y="44"/>
                </a:moveTo>
                <a:lnTo>
                  <a:pt x="0" y="89"/>
                </a:lnTo>
                <a:lnTo>
                  <a:pt x="4" y="85"/>
                </a:lnTo>
                <a:lnTo>
                  <a:pt x="6" y="79"/>
                </a:lnTo>
                <a:lnTo>
                  <a:pt x="8" y="75"/>
                </a:lnTo>
                <a:lnTo>
                  <a:pt x="8" y="69"/>
                </a:lnTo>
                <a:lnTo>
                  <a:pt x="9" y="64"/>
                </a:lnTo>
                <a:lnTo>
                  <a:pt x="9" y="58"/>
                </a:lnTo>
                <a:lnTo>
                  <a:pt x="11" y="54"/>
                </a:lnTo>
                <a:lnTo>
                  <a:pt x="11" y="48"/>
                </a:lnTo>
                <a:lnTo>
                  <a:pt x="11" y="43"/>
                </a:lnTo>
                <a:lnTo>
                  <a:pt x="11" y="37"/>
                </a:lnTo>
                <a:lnTo>
                  <a:pt x="9" y="31"/>
                </a:lnTo>
                <a:lnTo>
                  <a:pt x="9" y="27"/>
                </a:lnTo>
                <a:lnTo>
                  <a:pt x="8" y="21"/>
                </a:lnTo>
                <a:lnTo>
                  <a:pt x="8" y="16"/>
                </a:lnTo>
                <a:lnTo>
                  <a:pt x="6" y="10"/>
                </a:lnTo>
                <a:lnTo>
                  <a:pt x="4" y="6"/>
                </a:lnTo>
                <a:lnTo>
                  <a:pt x="0" y="0"/>
                </a:lnTo>
                <a:lnTo>
                  <a:pt x="88" y="4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9" name="Line 18"/>
          <p:cNvSpPr>
            <a:spLocks noChangeShapeType="1"/>
          </p:cNvSpPr>
          <p:nvPr/>
        </p:nvSpPr>
        <p:spPr bwMode="auto">
          <a:xfrm flipV="1">
            <a:off x="2590800" y="5365750"/>
            <a:ext cx="66675" cy="333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0" name="Freeform 19"/>
          <p:cNvSpPr>
            <a:spLocks/>
          </p:cNvSpPr>
          <p:nvPr/>
        </p:nvSpPr>
        <p:spPr bwMode="auto">
          <a:xfrm>
            <a:off x="2627313" y="5341938"/>
            <a:ext cx="77787" cy="63500"/>
          </a:xfrm>
          <a:custGeom>
            <a:avLst/>
            <a:gdLst>
              <a:gd name="T0" fmla="*/ 2147483647 w 100"/>
              <a:gd name="T1" fmla="*/ 0 h 79"/>
              <a:gd name="T2" fmla="*/ 2147483647 w 100"/>
              <a:gd name="T3" fmla="*/ 2147483647 h 79"/>
              <a:gd name="T4" fmla="*/ 2147483647 w 100"/>
              <a:gd name="T5" fmla="*/ 2147483647 h 79"/>
              <a:gd name="T6" fmla="*/ 2147483647 w 100"/>
              <a:gd name="T7" fmla="*/ 2147483647 h 79"/>
              <a:gd name="T8" fmla="*/ 2147483647 w 100"/>
              <a:gd name="T9" fmla="*/ 2147483647 h 79"/>
              <a:gd name="T10" fmla="*/ 2147483647 w 100"/>
              <a:gd name="T11" fmla="*/ 2147483647 h 79"/>
              <a:gd name="T12" fmla="*/ 2147483647 w 100"/>
              <a:gd name="T13" fmla="*/ 2147483647 h 79"/>
              <a:gd name="T14" fmla="*/ 2147483647 w 100"/>
              <a:gd name="T15" fmla="*/ 2147483647 h 79"/>
              <a:gd name="T16" fmla="*/ 2147483647 w 100"/>
              <a:gd name="T17" fmla="*/ 2147483647 h 79"/>
              <a:gd name="T18" fmla="*/ 2147483647 w 100"/>
              <a:gd name="T19" fmla="*/ 2147483647 h 79"/>
              <a:gd name="T20" fmla="*/ 2147483647 w 100"/>
              <a:gd name="T21" fmla="*/ 2147483647 h 79"/>
              <a:gd name="T22" fmla="*/ 2147483647 w 100"/>
              <a:gd name="T23" fmla="*/ 2147483647 h 79"/>
              <a:gd name="T24" fmla="*/ 2147483647 w 100"/>
              <a:gd name="T25" fmla="*/ 2147483647 h 79"/>
              <a:gd name="T26" fmla="*/ 2147483647 w 100"/>
              <a:gd name="T27" fmla="*/ 2147483647 h 79"/>
              <a:gd name="T28" fmla="*/ 2147483647 w 100"/>
              <a:gd name="T29" fmla="*/ 2147483647 h 79"/>
              <a:gd name="T30" fmla="*/ 2147483647 w 100"/>
              <a:gd name="T31" fmla="*/ 2147483647 h 79"/>
              <a:gd name="T32" fmla="*/ 2147483647 w 100"/>
              <a:gd name="T33" fmla="*/ 2147483647 h 79"/>
              <a:gd name="T34" fmla="*/ 2147483647 w 100"/>
              <a:gd name="T35" fmla="*/ 2147483647 h 79"/>
              <a:gd name="T36" fmla="*/ 0 w 100"/>
              <a:gd name="T37" fmla="*/ 0 h 79"/>
              <a:gd name="T38" fmla="*/ 2147483647 w 100"/>
              <a:gd name="T39" fmla="*/ 0 h 79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00"/>
              <a:gd name="T61" fmla="*/ 0 h 79"/>
              <a:gd name="T62" fmla="*/ 100 w 100"/>
              <a:gd name="T63" fmla="*/ 79 h 79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00" h="79">
                <a:moveTo>
                  <a:pt x="100" y="0"/>
                </a:moveTo>
                <a:lnTo>
                  <a:pt x="40" y="79"/>
                </a:lnTo>
                <a:lnTo>
                  <a:pt x="40" y="73"/>
                </a:lnTo>
                <a:lnTo>
                  <a:pt x="38" y="68"/>
                </a:lnTo>
                <a:lnTo>
                  <a:pt x="38" y="64"/>
                </a:lnTo>
                <a:lnTo>
                  <a:pt x="36" y="58"/>
                </a:lnTo>
                <a:lnTo>
                  <a:pt x="36" y="52"/>
                </a:lnTo>
                <a:lnTo>
                  <a:pt x="35" y="47"/>
                </a:lnTo>
                <a:lnTo>
                  <a:pt x="33" y="43"/>
                </a:lnTo>
                <a:lnTo>
                  <a:pt x="31" y="37"/>
                </a:lnTo>
                <a:lnTo>
                  <a:pt x="29" y="33"/>
                </a:lnTo>
                <a:lnTo>
                  <a:pt x="25" y="27"/>
                </a:lnTo>
                <a:lnTo>
                  <a:pt x="23" y="23"/>
                </a:lnTo>
                <a:lnTo>
                  <a:pt x="19" y="20"/>
                </a:lnTo>
                <a:lnTo>
                  <a:pt x="15" y="16"/>
                </a:lnTo>
                <a:lnTo>
                  <a:pt x="12" y="10"/>
                </a:lnTo>
                <a:lnTo>
                  <a:pt x="8" y="6"/>
                </a:lnTo>
                <a:lnTo>
                  <a:pt x="4" y="4"/>
                </a:lnTo>
                <a:lnTo>
                  <a:pt x="0" y="0"/>
                </a:lnTo>
                <a:lnTo>
                  <a:pt x="10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1" name="Line 20"/>
          <p:cNvSpPr>
            <a:spLocks noChangeShapeType="1"/>
          </p:cNvSpPr>
          <p:nvPr/>
        </p:nvSpPr>
        <p:spPr bwMode="auto">
          <a:xfrm>
            <a:off x="2362200" y="5113338"/>
            <a:ext cx="239713" cy="1444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2" name="Freeform 21"/>
          <p:cNvSpPr>
            <a:spLocks/>
          </p:cNvSpPr>
          <p:nvPr/>
        </p:nvSpPr>
        <p:spPr bwMode="auto">
          <a:xfrm>
            <a:off x="2570163" y="5219700"/>
            <a:ext cx="77787" cy="65088"/>
          </a:xfrm>
          <a:custGeom>
            <a:avLst/>
            <a:gdLst>
              <a:gd name="T0" fmla="*/ 2147483647 w 98"/>
              <a:gd name="T1" fmla="*/ 2147483647 h 83"/>
              <a:gd name="T2" fmla="*/ 0 w 98"/>
              <a:gd name="T3" fmla="*/ 2147483647 h 83"/>
              <a:gd name="T4" fmla="*/ 2147483647 w 98"/>
              <a:gd name="T5" fmla="*/ 2147483647 h 83"/>
              <a:gd name="T6" fmla="*/ 2147483647 w 98"/>
              <a:gd name="T7" fmla="*/ 2147483647 h 83"/>
              <a:gd name="T8" fmla="*/ 2147483647 w 98"/>
              <a:gd name="T9" fmla="*/ 2147483647 h 83"/>
              <a:gd name="T10" fmla="*/ 2147483647 w 98"/>
              <a:gd name="T11" fmla="*/ 2147483647 h 83"/>
              <a:gd name="T12" fmla="*/ 2147483647 w 98"/>
              <a:gd name="T13" fmla="*/ 2147483647 h 83"/>
              <a:gd name="T14" fmla="*/ 2147483647 w 98"/>
              <a:gd name="T15" fmla="*/ 2147483647 h 83"/>
              <a:gd name="T16" fmla="*/ 2147483647 w 98"/>
              <a:gd name="T17" fmla="*/ 2147483647 h 83"/>
              <a:gd name="T18" fmla="*/ 2147483647 w 98"/>
              <a:gd name="T19" fmla="*/ 2147483647 h 83"/>
              <a:gd name="T20" fmla="*/ 2147483647 w 98"/>
              <a:gd name="T21" fmla="*/ 2147483647 h 83"/>
              <a:gd name="T22" fmla="*/ 2147483647 w 98"/>
              <a:gd name="T23" fmla="*/ 2147483647 h 83"/>
              <a:gd name="T24" fmla="*/ 2147483647 w 98"/>
              <a:gd name="T25" fmla="*/ 2147483647 h 83"/>
              <a:gd name="T26" fmla="*/ 2147483647 w 98"/>
              <a:gd name="T27" fmla="*/ 2147483647 h 83"/>
              <a:gd name="T28" fmla="*/ 2147483647 w 98"/>
              <a:gd name="T29" fmla="*/ 2147483647 h 83"/>
              <a:gd name="T30" fmla="*/ 2147483647 w 98"/>
              <a:gd name="T31" fmla="*/ 2147483647 h 83"/>
              <a:gd name="T32" fmla="*/ 2147483647 w 98"/>
              <a:gd name="T33" fmla="*/ 2147483647 h 83"/>
              <a:gd name="T34" fmla="*/ 2147483647 w 98"/>
              <a:gd name="T35" fmla="*/ 2147483647 h 83"/>
              <a:gd name="T36" fmla="*/ 2147483647 w 98"/>
              <a:gd name="T37" fmla="*/ 0 h 83"/>
              <a:gd name="T38" fmla="*/ 2147483647 w 98"/>
              <a:gd name="T39" fmla="*/ 2147483647 h 83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98"/>
              <a:gd name="T61" fmla="*/ 0 h 83"/>
              <a:gd name="T62" fmla="*/ 98 w 98"/>
              <a:gd name="T63" fmla="*/ 83 h 83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98" h="83">
                <a:moveTo>
                  <a:pt x="98" y="83"/>
                </a:moveTo>
                <a:lnTo>
                  <a:pt x="0" y="75"/>
                </a:lnTo>
                <a:lnTo>
                  <a:pt x="4" y="73"/>
                </a:lnTo>
                <a:lnTo>
                  <a:pt x="8" y="69"/>
                </a:lnTo>
                <a:lnTo>
                  <a:pt x="12" y="65"/>
                </a:lnTo>
                <a:lnTo>
                  <a:pt x="15" y="61"/>
                </a:lnTo>
                <a:lnTo>
                  <a:pt x="19" y="58"/>
                </a:lnTo>
                <a:lnTo>
                  <a:pt x="23" y="54"/>
                </a:lnTo>
                <a:lnTo>
                  <a:pt x="27" y="50"/>
                </a:lnTo>
                <a:lnTo>
                  <a:pt x="29" y="46"/>
                </a:lnTo>
                <a:lnTo>
                  <a:pt x="33" y="40"/>
                </a:lnTo>
                <a:lnTo>
                  <a:pt x="35" y="37"/>
                </a:lnTo>
                <a:lnTo>
                  <a:pt x="36" y="31"/>
                </a:lnTo>
                <a:lnTo>
                  <a:pt x="38" y="27"/>
                </a:lnTo>
                <a:lnTo>
                  <a:pt x="40" y="21"/>
                </a:lnTo>
                <a:lnTo>
                  <a:pt x="42" y="15"/>
                </a:lnTo>
                <a:lnTo>
                  <a:pt x="44" y="12"/>
                </a:lnTo>
                <a:lnTo>
                  <a:pt x="44" y="6"/>
                </a:lnTo>
                <a:lnTo>
                  <a:pt x="44" y="0"/>
                </a:lnTo>
                <a:lnTo>
                  <a:pt x="98" y="8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3" name="Rectangle 22"/>
          <p:cNvSpPr>
            <a:spLocks noChangeArrowheads="1"/>
          </p:cNvSpPr>
          <p:nvPr/>
        </p:nvSpPr>
        <p:spPr bwMode="auto">
          <a:xfrm>
            <a:off x="2190750" y="4999038"/>
            <a:ext cx="628650" cy="514350"/>
          </a:xfrm>
          <a:prstGeom prst="rect">
            <a:avLst/>
          </a:prstGeom>
          <a:noFill/>
          <a:ln w="158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4" name="Freeform 23"/>
          <p:cNvSpPr>
            <a:spLocks/>
          </p:cNvSpPr>
          <p:nvPr/>
        </p:nvSpPr>
        <p:spPr bwMode="auto">
          <a:xfrm>
            <a:off x="1731963" y="4914900"/>
            <a:ext cx="119062" cy="114300"/>
          </a:xfrm>
          <a:custGeom>
            <a:avLst/>
            <a:gdLst>
              <a:gd name="T0" fmla="*/ 2147483647 w 152"/>
              <a:gd name="T1" fmla="*/ 2147483647 h 143"/>
              <a:gd name="T2" fmla="*/ 2147483647 w 152"/>
              <a:gd name="T3" fmla="*/ 0 h 143"/>
              <a:gd name="T4" fmla="*/ 2147483647 w 152"/>
              <a:gd name="T5" fmla="*/ 2147483647 h 143"/>
              <a:gd name="T6" fmla="*/ 0 w 152"/>
              <a:gd name="T7" fmla="*/ 2147483647 h 143"/>
              <a:gd name="T8" fmla="*/ 2147483647 w 152"/>
              <a:gd name="T9" fmla="*/ 2147483647 h 143"/>
              <a:gd name="T10" fmla="*/ 2147483647 w 152"/>
              <a:gd name="T11" fmla="*/ 2147483647 h 143"/>
              <a:gd name="T12" fmla="*/ 2147483647 w 152"/>
              <a:gd name="T13" fmla="*/ 2147483647 h 143"/>
              <a:gd name="T14" fmla="*/ 2147483647 w 152"/>
              <a:gd name="T15" fmla="*/ 2147483647 h 143"/>
              <a:gd name="T16" fmla="*/ 2147483647 w 152"/>
              <a:gd name="T17" fmla="*/ 2147483647 h 143"/>
              <a:gd name="T18" fmla="*/ 2147483647 w 152"/>
              <a:gd name="T19" fmla="*/ 2147483647 h 143"/>
              <a:gd name="T20" fmla="*/ 2147483647 w 152"/>
              <a:gd name="T21" fmla="*/ 2147483647 h 14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52"/>
              <a:gd name="T34" fmla="*/ 0 h 143"/>
              <a:gd name="T35" fmla="*/ 152 w 152"/>
              <a:gd name="T36" fmla="*/ 143 h 143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52" h="143">
                <a:moveTo>
                  <a:pt x="92" y="53"/>
                </a:moveTo>
                <a:lnTo>
                  <a:pt x="75" y="0"/>
                </a:lnTo>
                <a:lnTo>
                  <a:pt x="58" y="53"/>
                </a:lnTo>
                <a:lnTo>
                  <a:pt x="0" y="53"/>
                </a:lnTo>
                <a:lnTo>
                  <a:pt x="46" y="88"/>
                </a:lnTo>
                <a:lnTo>
                  <a:pt x="29" y="143"/>
                </a:lnTo>
                <a:lnTo>
                  <a:pt x="75" y="109"/>
                </a:lnTo>
                <a:lnTo>
                  <a:pt x="123" y="143"/>
                </a:lnTo>
                <a:lnTo>
                  <a:pt x="104" y="88"/>
                </a:lnTo>
                <a:lnTo>
                  <a:pt x="152" y="53"/>
                </a:lnTo>
                <a:lnTo>
                  <a:pt x="92" y="53"/>
                </a:lnTo>
                <a:close/>
              </a:path>
            </a:pathLst>
          </a:custGeom>
          <a:solidFill>
            <a:srgbClr val="FFFFFF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85" name="Freeform 24"/>
          <p:cNvSpPr>
            <a:spLocks/>
          </p:cNvSpPr>
          <p:nvPr/>
        </p:nvSpPr>
        <p:spPr bwMode="auto">
          <a:xfrm>
            <a:off x="1958975" y="5143500"/>
            <a:ext cx="120650" cy="114300"/>
          </a:xfrm>
          <a:custGeom>
            <a:avLst/>
            <a:gdLst>
              <a:gd name="T0" fmla="*/ 2147483647 w 151"/>
              <a:gd name="T1" fmla="*/ 2147483647 h 144"/>
              <a:gd name="T2" fmla="*/ 2147483647 w 151"/>
              <a:gd name="T3" fmla="*/ 0 h 144"/>
              <a:gd name="T4" fmla="*/ 2147483647 w 151"/>
              <a:gd name="T5" fmla="*/ 2147483647 h 144"/>
              <a:gd name="T6" fmla="*/ 0 w 151"/>
              <a:gd name="T7" fmla="*/ 2147483647 h 144"/>
              <a:gd name="T8" fmla="*/ 2147483647 w 151"/>
              <a:gd name="T9" fmla="*/ 2147483647 h 144"/>
              <a:gd name="T10" fmla="*/ 2147483647 w 151"/>
              <a:gd name="T11" fmla="*/ 2147483647 h 144"/>
              <a:gd name="T12" fmla="*/ 2147483647 w 151"/>
              <a:gd name="T13" fmla="*/ 2147483647 h 144"/>
              <a:gd name="T14" fmla="*/ 2147483647 w 151"/>
              <a:gd name="T15" fmla="*/ 2147483647 h 144"/>
              <a:gd name="T16" fmla="*/ 2147483647 w 151"/>
              <a:gd name="T17" fmla="*/ 2147483647 h 144"/>
              <a:gd name="T18" fmla="*/ 2147483647 w 151"/>
              <a:gd name="T19" fmla="*/ 2147483647 h 144"/>
              <a:gd name="T20" fmla="*/ 2147483647 w 151"/>
              <a:gd name="T21" fmla="*/ 2147483647 h 14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51"/>
              <a:gd name="T34" fmla="*/ 0 h 144"/>
              <a:gd name="T35" fmla="*/ 151 w 151"/>
              <a:gd name="T36" fmla="*/ 144 h 14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51" h="144">
                <a:moveTo>
                  <a:pt x="92" y="54"/>
                </a:moveTo>
                <a:lnTo>
                  <a:pt x="75" y="0"/>
                </a:lnTo>
                <a:lnTo>
                  <a:pt x="57" y="54"/>
                </a:lnTo>
                <a:lnTo>
                  <a:pt x="0" y="54"/>
                </a:lnTo>
                <a:lnTo>
                  <a:pt x="46" y="88"/>
                </a:lnTo>
                <a:lnTo>
                  <a:pt x="29" y="144"/>
                </a:lnTo>
                <a:lnTo>
                  <a:pt x="75" y="110"/>
                </a:lnTo>
                <a:lnTo>
                  <a:pt x="123" y="144"/>
                </a:lnTo>
                <a:lnTo>
                  <a:pt x="105" y="88"/>
                </a:lnTo>
                <a:lnTo>
                  <a:pt x="151" y="54"/>
                </a:lnTo>
                <a:lnTo>
                  <a:pt x="92" y="54"/>
                </a:lnTo>
                <a:close/>
              </a:path>
            </a:pathLst>
          </a:custGeom>
          <a:solidFill>
            <a:srgbClr val="FFFF00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86" name="Freeform 25"/>
          <p:cNvSpPr>
            <a:spLocks/>
          </p:cNvSpPr>
          <p:nvPr/>
        </p:nvSpPr>
        <p:spPr bwMode="auto">
          <a:xfrm>
            <a:off x="1731963" y="5257800"/>
            <a:ext cx="119062" cy="112713"/>
          </a:xfrm>
          <a:custGeom>
            <a:avLst/>
            <a:gdLst>
              <a:gd name="T0" fmla="*/ 2147483647 w 152"/>
              <a:gd name="T1" fmla="*/ 2147483647 h 144"/>
              <a:gd name="T2" fmla="*/ 2147483647 w 152"/>
              <a:gd name="T3" fmla="*/ 0 h 144"/>
              <a:gd name="T4" fmla="*/ 2147483647 w 152"/>
              <a:gd name="T5" fmla="*/ 2147483647 h 144"/>
              <a:gd name="T6" fmla="*/ 0 w 152"/>
              <a:gd name="T7" fmla="*/ 2147483647 h 144"/>
              <a:gd name="T8" fmla="*/ 2147483647 w 152"/>
              <a:gd name="T9" fmla="*/ 2147483647 h 144"/>
              <a:gd name="T10" fmla="*/ 2147483647 w 152"/>
              <a:gd name="T11" fmla="*/ 2147483647 h 144"/>
              <a:gd name="T12" fmla="*/ 2147483647 w 152"/>
              <a:gd name="T13" fmla="*/ 2147483647 h 144"/>
              <a:gd name="T14" fmla="*/ 2147483647 w 152"/>
              <a:gd name="T15" fmla="*/ 2147483647 h 144"/>
              <a:gd name="T16" fmla="*/ 2147483647 w 152"/>
              <a:gd name="T17" fmla="*/ 2147483647 h 144"/>
              <a:gd name="T18" fmla="*/ 2147483647 w 152"/>
              <a:gd name="T19" fmla="*/ 2147483647 h 144"/>
              <a:gd name="T20" fmla="*/ 2147483647 w 152"/>
              <a:gd name="T21" fmla="*/ 2147483647 h 14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52"/>
              <a:gd name="T34" fmla="*/ 0 h 144"/>
              <a:gd name="T35" fmla="*/ 152 w 152"/>
              <a:gd name="T36" fmla="*/ 144 h 14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52" h="144">
                <a:moveTo>
                  <a:pt x="92" y="54"/>
                </a:moveTo>
                <a:lnTo>
                  <a:pt x="75" y="0"/>
                </a:lnTo>
                <a:lnTo>
                  <a:pt x="58" y="54"/>
                </a:lnTo>
                <a:lnTo>
                  <a:pt x="0" y="54"/>
                </a:lnTo>
                <a:lnTo>
                  <a:pt x="46" y="88"/>
                </a:lnTo>
                <a:lnTo>
                  <a:pt x="29" y="144"/>
                </a:lnTo>
                <a:lnTo>
                  <a:pt x="75" y="109"/>
                </a:lnTo>
                <a:lnTo>
                  <a:pt x="123" y="144"/>
                </a:lnTo>
                <a:lnTo>
                  <a:pt x="104" y="88"/>
                </a:lnTo>
                <a:lnTo>
                  <a:pt x="152" y="54"/>
                </a:lnTo>
                <a:lnTo>
                  <a:pt x="92" y="54"/>
                </a:lnTo>
                <a:close/>
              </a:path>
            </a:pathLst>
          </a:custGeom>
          <a:solidFill>
            <a:srgbClr val="FFFFFF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87" name="Freeform 26"/>
          <p:cNvSpPr>
            <a:spLocks/>
          </p:cNvSpPr>
          <p:nvPr/>
        </p:nvSpPr>
        <p:spPr bwMode="auto">
          <a:xfrm>
            <a:off x="1958975" y="5427663"/>
            <a:ext cx="120650" cy="114300"/>
          </a:xfrm>
          <a:custGeom>
            <a:avLst/>
            <a:gdLst>
              <a:gd name="T0" fmla="*/ 2147483647 w 151"/>
              <a:gd name="T1" fmla="*/ 2147483647 h 144"/>
              <a:gd name="T2" fmla="*/ 2147483647 w 151"/>
              <a:gd name="T3" fmla="*/ 0 h 144"/>
              <a:gd name="T4" fmla="*/ 2147483647 w 151"/>
              <a:gd name="T5" fmla="*/ 2147483647 h 144"/>
              <a:gd name="T6" fmla="*/ 0 w 151"/>
              <a:gd name="T7" fmla="*/ 2147483647 h 144"/>
              <a:gd name="T8" fmla="*/ 2147483647 w 151"/>
              <a:gd name="T9" fmla="*/ 2147483647 h 144"/>
              <a:gd name="T10" fmla="*/ 2147483647 w 151"/>
              <a:gd name="T11" fmla="*/ 2147483647 h 144"/>
              <a:gd name="T12" fmla="*/ 2147483647 w 151"/>
              <a:gd name="T13" fmla="*/ 2147483647 h 144"/>
              <a:gd name="T14" fmla="*/ 2147483647 w 151"/>
              <a:gd name="T15" fmla="*/ 2147483647 h 144"/>
              <a:gd name="T16" fmla="*/ 2147483647 w 151"/>
              <a:gd name="T17" fmla="*/ 2147483647 h 144"/>
              <a:gd name="T18" fmla="*/ 2147483647 w 151"/>
              <a:gd name="T19" fmla="*/ 2147483647 h 144"/>
              <a:gd name="T20" fmla="*/ 2147483647 w 151"/>
              <a:gd name="T21" fmla="*/ 2147483647 h 14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51"/>
              <a:gd name="T34" fmla="*/ 0 h 144"/>
              <a:gd name="T35" fmla="*/ 151 w 151"/>
              <a:gd name="T36" fmla="*/ 144 h 14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51" h="144">
                <a:moveTo>
                  <a:pt x="92" y="56"/>
                </a:moveTo>
                <a:lnTo>
                  <a:pt x="75" y="0"/>
                </a:lnTo>
                <a:lnTo>
                  <a:pt x="57" y="56"/>
                </a:lnTo>
                <a:lnTo>
                  <a:pt x="0" y="56"/>
                </a:lnTo>
                <a:lnTo>
                  <a:pt x="46" y="88"/>
                </a:lnTo>
                <a:lnTo>
                  <a:pt x="29" y="144"/>
                </a:lnTo>
                <a:lnTo>
                  <a:pt x="75" y="109"/>
                </a:lnTo>
                <a:lnTo>
                  <a:pt x="123" y="144"/>
                </a:lnTo>
                <a:lnTo>
                  <a:pt x="105" y="88"/>
                </a:lnTo>
                <a:lnTo>
                  <a:pt x="151" y="56"/>
                </a:lnTo>
                <a:lnTo>
                  <a:pt x="92" y="56"/>
                </a:lnTo>
                <a:close/>
              </a:path>
            </a:pathLst>
          </a:custGeom>
          <a:solidFill>
            <a:srgbClr val="FFFFFF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88" name="Freeform 27"/>
          <p:cNvSpPr>
            <a:spLocks/>
          </p:cNvSpPr>
          <p:nvPr/>
        </p:nvSpPr>
        <p:spPr bwMode="auto">
          <a:xfrm>
            <a:off x="1731963" y="5599113"/>
            <a:ext cx="119062" cy="114300"/>
          </a:xfrm>
          <a:custGeom>
            <a:avLst/>
            <a:gdLst>
              <a:gd name="T0" fmla="*/ 2147483647 w 152"/>
              <a:gd name="T1" fmla="*/ 2147483647 h 143"/>
              <a:gd name="T2" fmla="*/ 2147483647 w 152"/>
              <a:gd name="T3" fmla="*/ 0 h 143"/>
              <a:gd name="T4" fmla="*/ 2147483647 w 152"/>
              <a:gd name="T5" fmla="*/ 2147483647 h 143"/>
              <a:gd name="T6" fmla="*/ 0 w 152"/>
              <a:gd name="T7" fmla="*/ 2147483647 h 143"/>
              <a:gd name="T8" fmla="*/ 2147483647 w 152"/>
              <a:gd name="T9" fmla="*/ 2147483647 h 143"/>
              <a:gd name="T10" fmla="*/ 2147483647 w 152"/>
              <a:gd name="T11" fmla="*/ 2147483647 h 143"/>
              <a:gd name="T12" fmla="*/ 2147483647 w 152"/>
              <a:gd name="T13" fmla="*/ 2147483647 h 143"/>
              <a:gd name="T14" fmla="*/ 2147483647 w 152"/>
              <a:gd name="T15" fmla="*/ 2147483647 h 143"/>
              <a:gd name="T16" fmla="*/ 2147483647 w 152"/>
              <a:gd name="T17" fmla="*/ 2147483647 h 143"/>
              <a:gd name="T18" fmla="*/ 2147483647 w 152"/>
              <a:gd name="T19" fmla="*/ 2147483647 h 143"/>
              <a:gd name="T20" fmla="*/ 2147483647 w 152"/>
              <a:gd name="T21" fmla="*/ 2147483647 h 14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52"/>
              <a:gd name="T34" fmla="*/ 0 h 143"/>
              <a:gd name="T35" fmla="*/ 152 w 152"/>
              <a:gd name="T36" fmla="*/ 143 h 143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52" h="143">
                <a:moveTo>
                  <a:pt x="92" y="53"/>
                </a:moveTo>
                <a:lnTo>
                  <a:pt x="75" y="0"/>
                </a:lnTo>
                <a:lnTo>
                  <a:pt x="58" y="53"/>
                </a:lnTo>
                <a:lnTo>
                  <a:pt x="0" y="53"/>
                </a:lnTo>
                <a:lnTo>
                  <a:pt x="46" y="88"/>
                </a:lnTo>
                <a:lnTo>
                  <a:pt x="29" y="143"/>
                </a:lnTo>
                <a:lnTo>
                  <a:pt x="75" y="109"/>
                </a:lnTo>
                <a:lnTo>
                  <a:pt x="123" y="143"/>
                </a:lnTo>
                <a:lnTo>
                  <a:pt x="104" y="88"/>
                </a:lnTo>
                <a:lnTo>
                  <a:pt x="152" y="53"/>
                </a:lnTo>
                <a:lnTo>
                  <a:pt x="92" y="53"/>
                </a:lnTo>
                <a:close/>
              </a:path>
            </a:pathLst>
          </a:custGeom>
          <a:solidFill>
            <a:srgbClr val="00FF00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89" name="Text Box 28"/>
          <p:cNvSpPr txBox="1">
            <a:spLocks noChangeArrowheads="1"/>
          </p:cNvSpPr>
          <p:nvPr/>
        </p:nvSpPr>
        <p:spPr bwMode="auto">
          <a:xfrm>
            <a:off x="1447800" y="990600"/>
            <a:ext cx="5943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olidFill>
                  <a:schemeClr val="accent2"/>
                </a:solidFill>
                <a:latin typeface="Arial" charset="0"/>
                <a:cs typeface="Times New Roman" pitchFamily="18" charset="0"/>
              </a:rPr>
              <a:t>What</a:t>
            </a:r>
            <a:r>
              <a:rPr lang="en-US" sz="2000">
                <a:solidFill>
                  <a:schemeClr val="accent2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2000">
                <a:latin typeface="Arial" charset="0"/>
                <a:cs typeface="Times New Roman" pitchFamily="18" charset="0"/>
              </a:rPr>
              <a:t>we measure = Student</a:t>
            </a:r>
            <a:r>
              <a:rPr lang="en-US" sz="2000" b="1">
                <a:solidFill>
                  <a:schemeClr val="hlink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2000" b="1">
                <a:solidFill>
                  <a:srgbClr val="FF3300"/>
                </a:solidFill>
                <a:latin typeface="Arial" charset="0"/>
                <a:cs typeface="Times New Roman" pitchFamily="18" charset="0"/>
              </a:rPr>
              <a:t>Proficiency</a:t>
            </a:r>
            <a:r>
              <a:rPr lang="en-US" sz="2000" b="1">
                <a:solidFill>
                  <a:schemeClr val="hlink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2000">
                <a:latin typeface="Arial" charset="0"/>
                <a:cs typeface="Times New Roman" pitchFamily="18" charset="0"/>
              </a:rPr>
              <a:t>Model</a:t>
            </a:r>
          </a:p>
        </p:txBody>
      </p:sp>
      <p:grpSp>
        <p:nvGrpSpPr>
          <p:cNvPr id="40990" name="Group 29"/>
          <p:cNvGrpSpPr>
            <a:grpSpLocks/>
          </p:cNvGrpSpPr>
          <p:nvPr/>
        </p:nvGrpSpPr>
        <p:grpSpPr bwMode="auto">
          <a:xfrm>
            <a:off x="1524000" y="1295400"/>
            <a:ext cx="4419600" cy="4595813"/>
            <a:chOff x="960" y="816"/>
            <a:chExt cx="2784" cy="2895"/>
          </a:xfrm>
        </p:grpSpPr>
        <p:grpSp>
          <p:nvGrpSpPr>
            <p:cNvPr id="41293" name="Group 30"/>
            <p:cNvGrpSpPr>
              <a:grpSpLocks/>
            </p:cNvGrpSpPr>
            <p:nvPr/>
          </p:nvGrpSpPr>
          <p:grpSpPr bwMode="auto">
            <a:xfrm>
              <a:off x="1758" y="2884"/>
              <a:ext cx="1078" cy="827"/>
              <a:chOff x="1824" y="2470"/>
              <a:chExt cx="1078" cy="827"/>
            </a:xfrm>
          </p:grpSpPr>
          <p:sp>
            <p:nvSpPr>
              <p:cNvPr id="41295" name="Freeform 31"/>
              <p:cNvSpPr>
                <a:spLocks/>
              </p:cNvSpPr>
              <p:nvPr/>
            </p:nvSpPr>
            <p:spPr bwMode="auto">
              <a:xfrm>
                <a:off x="2003" y="3261"/>
                <a:ext cx="899" cy="36"/>
              </a:xfrm>
              <a:custGeom>
                <a:avLst/>
                <a:gdLst>
                  <a:gd name="T0" fmla="*/ 27 w 1797"/>
                  <a:gd name="T1" fmla="*/ 0 h 73"/>
                  <a:gd name="T2" fmla="*/ 0 w 1797"/>
                  <a:gd name="T3" fmla="*/ 0 h 73"/>
                  <a:gd name="T4" fmla="*/ 2 w 1797"/>
                  <a:gd name="T5" fmla="*/ 1 h 73"/>
                  <a:gd name="T6" fmla="*/ 29 w 1797"/>
                  <a:gd name="T7" fmla="*/ 1 h 73"/>
                  <a:gd name="T8" fmla="*/ 27 w 1797"/>
                  <a:gd name="T9" fmla="*/ 0 h 7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97"/>
                  <a:gd name="T16" fmla="*/ 0 h 73"/>
                  <a:gd name="T17" fmla="*/ 1797 w 1797"/>
                  <a:gd name="T18" fmla="*/ 73 h 7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97" h="73">
                    <a:moveTo>
                      <a:pt x="1726" y="0"/>
                    </a:moveTo>
                    <a:lnTo>
                      <a:pt x="0" y="0"/>
                    </a:lnTo>
                    <a:lnTo>
                      <a:pt x="71" y="73"/>
                    </a:lnTo>
                    <a:lnTo>
                      <a:pt x="1797" y="73"/>
                    </a:lnTo>
                    <a:lnTo>
                      <a:pt x="1726" y="0"/>
                    </a:lnTo>
                    <a:close/>
                  </a:path>
                </a:pathLst>
              </a:custGeom>
              <a:solidFill>
                <a:srgbClr val="C0C0C0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96" name="Freeform 32"/>
              <p:cNvSpPr>
                <a:spLocks/>
              </p:cNvSpPr>
              <p:nvPr/>
            </p:nvSpPr>
            <p:spPr bwMode="auto">
              <a:xfrm>
                <a:off x="2866" y="2470"/>
                <a:ext cx="36" cy="827"/>
              </a:xfrm>
              <a:custGeom>
                <a:avLst/>
                <a:gdLst>
                  <a:gd name="T0" fmla="*/ 2 w 71"/>
                  <a:gd name="T1" fmla="*/ 25 h 1655"/>
                  <a:gd name="T2" fmla="*/ 0 w 71"/>
                  <a:gd name="T3" fmla="*/ 24 h 1655"/>
                  <a:gd name="T4" fmla="*/ 0 w 71"/>
                  <a:gd name="T5" fmla="*/ 0 h 1655"/>
                  <a:gd name="T6" fmla="*/ 2 w 71"/>
                  <a:gd name="T7" fmla="*/ 1 h 1655"/>
                  <a:gd name="T8" fmla="*/ 2 w 71"/>
                  <a:gd name="T9" fmla="*/ 25 h 16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1"/>
                  <a:gd name="T16" fmla="*/ 0 h 1655"/>
                  <a:gd name="T17" fmla="*/ 71 w 71"/>
                  <a:gd name="T18" fmla="*/ 1655 h 16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1" h="1655">
                    <a:moveTo>
                      <a:pt x="71" y="1655"/>
                    </a:moveTo>
                    <a:lnTo>
                      <a:pt x="0" y="1582"/>
                    </a:lnTo>
                    <a:lnTo>
                      <a:pt x="0" y="0"/>
                    </a:lnTo>
                    <a:lnTo>
                      <a:pt x="71" y="73"/>
                    </a:lnTo>
                    <a:lnTo>
                      <a:pt x="71" y="1655"/>
                    </a:lnTo>
                    <a:close/>
                  </a:path>
                </a:pathLst>
              </a:custGeom>
              <a:solidFill>
                <a:srgbClr val="C0C0C0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97" name="Rectangle 33"/>
              <p:cNvSpPr>
                <a:spLocks noChangeArrowheads="1"/>
              </p:cNvSpPr>
              <p:nvPr/>
            </p:nvSpPr>
            <p:spPr bwMode="auto">
              <a:xfrm>
                <a:off x="2003" y="2470"/>
                <a:ext cx="863" cy="791"/>
              </a:xfrm>
              <a:prstGeom prst="rect">
                <a:avLst/>
              </a:prstGeom>
              <a:solidFill>
                <a:srgbClr val="FFFFFF"/>
              </a:soli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98" name="Rectangle 34"/>
              <p:cNvSpPr>
                <a:spLocks noChangeArrowheads="1"/>
              </p:cNvSpPr>
              <p:nvPr/>
            </p:nvSpPr>
            <p:spPr bwMode="auto">
              <a:xfrm>
                <a:off x="2100" y="2493"/>
                <a:ext cx="669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Evidence Models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1299" name="Freeform 35"/>
              <p:cNvSpPr>
                <a:spLocks/>
              </p:cNvSpPr>
              <p:nvPr/>
            </p:nvSpPr>
            <p:spPr bwMode="auto">
              <a:xfrm>
                <a:off x="2039" y="3144"/>
                <a:ext cx="341" cy="18"/>
              </a:xfrm>
              <a:custGeom>
                <a:avLst/>
                <a:gdLst>
                  <a:gd name="T0" fmla="*/ 11 w 682"/>
                  <a:gd name="T1" fmla="*/ 0 h 36"/>
                  <a:gd name="T2" fmla="*/ 0 w 682"/>
                  <a:gd name="T3" fmla="*/ 0 h 36"/>
                  <a:gd name="T4" fmla="*/ 1 w 682"/>
                  <a:gd name="T5" fmla="*/ 1 h 36"/>
                  <a:gd name="T6" fmla="*/ 11 w 682"/>
                  <a:gd name="T7" fmla="*/ 1 h 36"/>
                  <a:gd name="T8" fmla="*/ 11 w 682"/>
                  <a:gd name="T9" fmla="*/ 0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82"/>
                  <a:gd name="T16" fmla="*/ 0 h 36"/>
                  <a:gd name="T17" fmla="*/ 682 w 682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82" h="36">
                    <a:moveTo>
                      <a:pt x="648" y="0"/>
                    </a:moveTo>
                    <a:lnTo>
                      <a:pt x="0" y="0"/>
                    </a:lnTo>
                    <a:lnTo>
                      <a:pt x="36" y="36"/>
                    </a:lnTo>
                    <a:lnTo>
                      <a:pt x="682" y="36"/>
                    </a:lnTo>
                    <a:lnTo>
                      <a:pt x="648" y="0"/>
                    </a:lnTo>
                    <a:close/>
                  </a:path>
                </a:pathLst>
              </a:custGeom>
              <a:solidFill>
                <a:srgbClr val="C0C0C0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00" name="Freeform 36"/>
              <p:cNvSpPr>
                <a:spLocks/>
              </p:cNvSpPr>
              <p:nvPr/>
            </p:nvSpPr>
            <p:spPr bwMode="auto">
              <a:xfrm>
                <a:off x="2363" y="2659"/>
                <a:ext cx="17" cy="503"/>
              </a:xfrm>
              <a:custGeom>
                <a:avLst/>
                <a:gdLst>
                  <a:gd name="T0" fmla="*/ 1 w 34"/>
                  <a:gd name="T1" fmla="*/ 15 h 1007"/>
                  <a:gd name="T2" fmla="*/ 0 w 34"/>
                  <a:gd name="T3" fmla="*/ 15 h 1007"/>
                  <a:gd name="T4" fmla="*/ 0 w 34"/>
                  <a:gd name="T5" fmla="*/ 0 h 1007"/>
                  <a:gd name="T6" fmla="*/ 1 w 34"/>
                  <a:gd name="T7" fmla="*/ 0 h 1007"/>
                  <a:gd name="T8" fmla="*/ 1 w 34"/>
                  <a:gd name="T9" fmla="*/ 15 h 10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4"/>
                  <a:gd name="T16" fmla="*/ 0 h 1007"/>
                  <a:gd name="T17" fmla="*/ 34 w 34"/>
                  <a:gd name="T18" fmla="*/ 1007 h 10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4" h="1007">
                    <a:moveTo>
                      <a:pt x="34" y="1007"/>
                    </a:moveTo>
                    <a:lnTo>
                      <a:pt x="0" y="971"/>
                    </a:lnTo>
                    <a:lnTo>
                      <a:pt x="0" y="0"/>
                    </a:lnTo>
                    <a:lnTo>
                      <a:pt x="34" y="37"/>
                    </a:lnTo>
                    <a:lnTo>
                      <a:pt x="34" y="1007"/>
                    </a:lnTo>
                    <a:close/>
                  </a:path>
                </a:pathLst>
              </a:custGeom>
              <a:solidFill>
                <a:srgbClr val="C0C0C0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01" name="Rectangle 37"/>
              <p:cNvSpPr>
                <a:spLocks noChangeArrowheads="1"/>
              </p:cNvSpPr>
              <p:nvPr/>
            </p:nvSpPr>
            <p:spPr bwMode="auto">
              <a:xfrm>
                <a:off x="2039" y="2659"/>
                <a:ext cx="324" cy="485"/>
              </a:xfrm>
              <a:prstGeom prst="rect">
                <a:avLst/>
              </a:prstGeom>
              <a:solidFill>
                <a:srgbClr val="FFFFFF"/>
              </a:soli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02" name="Freeform 38"/>
              <p:cNvSpPr>
                <a:spLocks/>
              </p:cNvSpPr>
              <p:nvPr/>
            </p:nvSpPr>
            <p:spPr bwMode="auto">
              <a:xfrm>
                <a:off x="2075" y="2856"/>
                <a:ext cx="72" cy="72"/>
              </a:xfrm>
              <a:custGeom>
                <a:avLst/>
                <a:gdLst>
                  <a:gd name="T0" fmla="*/ 0 w 144"/>
                  <a:gd name="T1" fmla="*/ 2 h 143"/>
                  <a:gd name="T2" fmla="*/ 1 w 144"/>
                  <a:gd name="T3" fmla="*/ 1 h 143"/>
                  <a:gd name="T4" fmla="*/ 1 w 144"/>
                  <a:gd name="T5" fmla="*/ 1 h 143"/>
                  <a:gd name="T6" fmla="*/ 1 w 144"/>
                  <a:gd name="T7" fmla="*/ 1 h 143"/>
                  <a:gd name="T8" fmla="*/ 1 w 144"/>
                  <a:gd name="T9" fmla="*/ 1 h 143"/>
                  <a:gd name="T10" fmla="*/ 1 w 144"/>
                  <a:gd name="T11" fmla="*/ 0 h 143"/>
                  <a:gd name="T12" fmla="*/ 1 w 144"/>
                  <a:gd name="T13" fmla="*/ 1 h 143"/>
                  <a:gd name="T14" fmla="*/ 2 w 144"/>
                  <a:gd name="T15" fmla="*/ 1 h 143"/>
                  <a:gd name="T16" fmla="*/ 2 w 144"/>
                  <a:gd name="T17" fmla="*/ 1 h 143"/>
                  <a:gd name="T18" fmla="*/ 2 w 144"/>
                  <a:gd name="T19" fmla="*/ 1 h 143"/>
                  <a:gd name="T20" fmla="*/ 2 w 144"/>
                  <a:gd name="T21" fmla="*/ 2 h 143"/>
                  <a:gd name="T22" fmla="*/ 2 w 144"/>
                  <a:gd name="T23" fmla="*/ 2 h 143"/>
                  <a:gd name="T24" fmla="*/ 2 w 144"/>
                  <a:gd name="T25" fmla="*/ 2 h 143"/>
                  <a:gd name="T26" fmla="*/ 2 w 144"/>
                  <a:gd name="T27" fmla="*/ 3 h 143"/>
                  <a:gd name="T28" fmla="*/ 1 w 144"/>
                  <a:gd name="T29" fmla="*/ 3 h 143"/>
                  <a:gd name="T30" fmla="*/ 1 w 144"/>
                  <a:gd name="T31" fmla="*/ 3 h 143"/>
                  <a:gd name="T32" fmla="*/ 1 w 144"/>
                  <a:gd name="T33" fmla="*/ 3 h 143"/>
                  <a:gd name="T34" fmla="*/ 1 w 144"/>
                  <a:gd name="T35" fmla="*/ 3 h 143"/>
                  <a:gd name="T36" fmla="*/ 1 w 144"/>
                  <a:gd name="T37" fmla="*/ 2 h 143"/>
                  <a:gd name="T38" fmla="*/ 1 w 144"/>
                  <a:gd name="T39" fmla="*/ 2 h 143"/>
                  <a:gd name="T40" fmla="*/ 0 w 144"/>
                  <a:gd name="T41" fmla="*/ 2 h 143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44"/>
                  <a:gd name="T64" fmla="*/ 0 h 143"/>
                  <a:gd name="T65" fmla="*/ 144 w 144"/>
                  <a:gd name="T66" fmla="*/ 143 h 143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44" h="143">
                    <a:moveTo>
                      <a:pt x="0" y="72"/>
                    </a:moveTo>
                    <a:lnTo>
                      <a:pt x="2" y="49"/>
                    </a:lnTo>
                    <a:lnTo>
                      <a:pt x="14" y="30"/>
                    </a:lnTo>
                    <a:lnTo>
                      <a:pt x="29" y="13"/>
                    </a:lnTo>
                    <a:lnTo>
                      <a:pt x="50" y="3"/>
                    </a:lnTo>
                    <a:lnTo>
                      <a:pt x="71" y="0"/>
                    </a:lnTo>
                    <a:lnTo>
                      <a:pt x="94" y="3"/>
                    </a:lnTo>
                    <a:lnTo>
                      <a:pt x="114" y="13"/>
                    </a:lnTo>
                    <a:lnTo>
                      <a:pt x="129" y="30"/>
                    </a:lnTo>
                    <a:lnTo>
                      <a:pt x="140" y="49"/>
                    </a:lnTo>
                    <a:lnTo>
                      <a:pt x="144" y="72"/>
                    </a:lnTo>
                    <a:lnTo>
                      <a:pt x="140" y="94"/>
                    </a:lnTo>
                    <a:lnTo>
                      <a:pt x="129" y="115"/>
                    </a:lnTo>
                    <a:lnTo>
                      <a:pt x="114" y="130"/>
                    </a:lnTo>
                    <a:lnTo>
                      <a:pt x="94" y="140"/>
                    </a:lnTo>
                    <a:lnTo>
                      <a:pt x="71" y="143"/>
                    </a:lnTo>
                    <a:lnTo>
                      <a:pt x="50" y="140"/>
                    </a:lnTo>
                    <a:lnTo>
                      <a:pt x="29" y="130"/>
                    </a:lnTo>
                    <a:lnTo>
                      <a:pt x="14" y="115"/>
                    </a:lnTo>
                    <a:lnTo>
                      <a:pt x="2" y="94"/>
                    </a:lnTo>
                    <a:lnTo>
                      <a:pt x="0" y="72"/>
                    </a:lnTo>
                    <a:close/>
                  </a:path>
                </a:pathLst>
              </a:custGeom>
              <a:solidFill>
                <a:srgbClr val="008000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03" name="Freeform 39"/>
              <p:cNvSpPr>
                <a:spLocks/>
              </p:cNvSpPr>
              <p:nvPr/>
            </p:nvSpPr>
            <p:spPr bwMode="auto">
              <a:xfrm>
                <a:off x="2075" y="3000"/>
                <a:ext cx="72" cy="72"/>
              </a:xfrm>
              <a:custGeom>
                <a:avLst/>
                <a:gdLst>
                  <a:gd name="T0" fmla="*/ 0 w 144"/>
                  <a:gd name="T1" fmla="*/ 1 h 144"/>
                  <a:gd name="T2" fmla="*/ 1 w 144"/>
                  <a:gd name="T3" fmla="*/ 1 h 144"/>
                  <a:gd name="T4" fmla="*/ 1 w 144"/>
                  <a:gd name="T5" fmla="*/ 1 h 144"/>
                  <a:gd name="T6" fmla="*/ 1 w 144"/>
                  <a:gd name="T7" fmla="*/ 1 h 144"/>
                  <a:gd name="T8" fmla="*/ 1 w 144"/>
                  <a:gd name="T9" fmla="*/ 1 h 144"/>
                  <a:gd name="T10" fmla="*/ 1 w 144"/>
                  <a:gd name="T11" fmla="*/ 0 h 144"/>
                  <a:gd name="T12" fmla="*/ 1 w 144"/>
                  <a:gd name="T13" fmla="*/ 1 h 144"/>
                  <a:gd name="T14" fmla="*/ 2 w 144"/>
                  <a:gd name="T15" fmla="*/ 1 h 144"/>
                  <a:gd name="T16" fmla="*/ 2 w 144"/>
                  <a:gd name="T17" fmla="*/ 1 h 144"/>
                  <a:gd name="T18" fmla="*/ 2 w 144"/>
                  <a:gd name="T19" fmla="*/ 1 h 144"/>
                  <a:gd name="T20" fmla="*/ 2 w 144"/>
                  <a:gd name="T21" fmla="*/ 1 h 144"/>
                  <a:gd name="T22" fmla="*/ 2 w 144"/>
                  <a:gd name="T23" fmla="*/ 1 h 144"/>
                  <a:gd name="T24" fmla="*/ 2 w 144"/>
                  <a:gd name="T25" fmla="*/ 2 h 144"/>
                  <a:gd name="T26" fmla="*/ 2 w 144"/>
                  <a:gd name="T27" fmla="*/ 2 h 144"/>
                  <a:gd name="T28" fmla="*/ 1 w 144"/>
                  <a:gd name="T29" fmla="*/ 2 h 144"/>
                  <a:gd name="T30" fmla="*/ 1 w 144"/>
                  <a:gd name="T31" fmla="*/ 2 h 144"/>
                  <a:gd name="T32" fmla="*/ 1 w 144"/>
                  <a:gd name="T33" fmla="*/ 2 h 144"/>
                  <a:gd name="T34" fmla="*/ 1 w 144"/>
                  <a:gd name="T35" fmla="*/ 2 h 144"/>
                  <a:gd name="T36" fmla="*/ 1 w 144"/>
                  <a:gd name="T37" fmla="*/ 2 h 144"/>
                  <a:gd name="T38" fmla="*/ 1 w 144"/>
                  <a:gd name="T39" fmla="*/ 1 h 144"/>
                  <a:gd name="T40" fmla="*/ 0 w 144"/>
                  <a:gd name="T41" fmla="*/ 1 h 14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44"/>
                  <a:gd name="T64" fmla="*/ 0 h 144"/>
                  <a:gd name="T65" fmla="*/ 144 w 144"/>
                  <a:gd name="T66" fmla="*/ 144 h 14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44" h="144">
                    <a:moveTo>
                      <a:pt x="0" y="73"/>
                    </a:moveTo>
                    <a:lnTo>
                      <a:pt x="2" y="50"/>
                    </a:lnTo>
                    <a:lnTo>
                      <a:pt x="14" y="31"/>
                    </a:lnTo>
                    <a:lnTo>
                      <a:pt x="29" y="14"/>
                    </a:lnTo>
                    <a:lnTo>
                      <a:pt x="50" y="4"/>
                    </a:lnTo>
                    <a:lnTo>
                      <a:pt x="71" y="0"/>
                    </a:lnTo>
                    <a:lnTo>
                      <a:pt x="94" y="4"/>
                    </a:lnTo>
                    <a:lnTo>
                      <a:pt x="114" y="14"/>
                    </a:lnTo>
                    <a:lnTo>
                      <a:pt x="129" y="31"/>
                    </a:lnTo>
                    <a:lnTo>
                      <a:pt x="140" y="50"/>
                    </a:lnTo>
                    <a:lnTo>
                      <a:pt x="144" y="73"/>
                    </a:lnTo>
                    <a:lnTo>
                      <a:pt x="140" y="94"/>
                    </a:lnTo>
                    <a:lnTo>
                      <a:pt x="129" y="115"/>
                    </a:lnTo>
                    <a:lnTo>
                      <a:pt x="114" y="131"/>
                    </a:lnTo>
                    <a:lnTo>
                      <a:pt x="94" y="140"/>
                    </a:lnTo>
                    <a:lnTo>
                      <a:pt x="71" y="144"/>
                    </a:lnTo>
                    <a:lnTo>
                      <a:pt x="50" y="140"/>
                    </a:lnTo>
                    <a:lnTo>
                      <a:pt x="29" y="131"/>
                    </a:lnTo>
                    <a:lnTo>
                      <a:pt x="14" y="115"/>
                    </a:lnTo>
                    <a:lnTo>
                      <a:pt x="2" y="94"/>
                    </a:lnTo>
                    <a:lnTo>
                      <a:pt x="0" y="73"/>
                    </a:lnTo>
                    <a:close/>
                  </a:path>
                </a:pathLst>
              </a:custGeom>
              <a:solidFill>
                <a:srgbClr val="008000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04" name="Rectangle 40"/>
              <p:cNvSpPr>
                <a:spLocks noChangeArrowheads="1"/>
              </p:cNvSpPr>
              <p:nvPr/>
            </p:nvSpPr>
            <p:spPr bwMode="auto">
              <a:xfrm>
                <a:off x="2255" y="2821"/>
                <a:ext cx="71" cy="72"/>
              </a:xfrm>
              <a:prstGeom prst="rect">
                <a:avLst/>
              </a:prstGeom>
              <a:solidFill>
                <a:srgbClr val="FF0000"/>
              </a:soli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05" name="Rectangle 41"/>
              <p:cNvSpPr>
                <a:spLocks noChangeArrowheads="1"/>
              </p:cNvSpPr>
              <p:nvPr/>
            </p:nvSpPr>
            <p:spPr bwMode="auto">
              <a:xfrm>
                <a:off x="2255" y="2928"/>
                <a:ext cx="71" cy="72"/>
              </a:xfrm>
              <a:prstGeom prst="rect">
                <a:avLst/>
              </a:prstGeom>
              <a:solidFill>
                <a:srgbClr val="FF0000"/>
              </a:soli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06" name="Rectangle 42"/>
              <p:cNvSpPr>
                <a:spLocks noChangeArrowheads="1"/>
              </p:cNvSpPr>
              <p:nvPr/>
            </p:nvSpPr>
            <p:spPr bwMode="auto">
              <a:xfrm>
                <a:off x="2255" y="3037"/>
                <a:ext cx="71" cy="72"/>
              </a:xfrm>
              <a:prstGeom prst="rect">
                <a:avLst/>
              </a:prstGeom>
              <a:solidFill>
                <a:srgbClr val="FF0000"/>
              </a:soli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07" name="Line 43"/>
              <p:cNvSpPr>
                <a:spLocks noChangeShapeType="1"/>
              </p:cNvSpPr>
              <p:nvPr/>
            </p:nvSpPr>
            <p:spPr bwMode="auto">
              <a:xfrm flipV="1">
                <a:off x="2147" y="2867"/>
                <a:ext cx="76" cy="26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08" name="Freeform 44"/>
              <p:cNvSpPr>
                <a:spLocks/>
              </p:cNvSpPr>
              <p:nvPr/>
            </p:nvSpPr>
            <p:spPr bwMode="auto">
              <a:xfrm>
                <a:off x="2206" y="2850"/>
                <a:ext cx="49" cy="42"/>
              </a:xfrm>
              <a:custGeom>
                <a:avLst/>
                <a:gdLst>
                  <a:gd name="T0" fmla="*/ 2 w 98"/>
                  <a:gd name="T1" fmla="*/ 0 h 85"/>
                  <a:gd name="T2" fmla="*/ 1 w 98"/>
                  <a:gd name="T3" fmla="*/ 1 h 85"/>
                  <a:gd name="T4" fmla="*/ 1 w 98"/>
                  <a:gd name="T5" fmla="*/ 1 h 85"/>
                  <a:gd name="T6" fmla="*/ 1 w 98"/>
                  <a:gd name="T7" fmla="*/ 1 h 85"/>
                  <a:gd name="T8" fmla="*/ 1 w 98"/>
                  <a:gd name="T9" fmla="*/ 1 h 85"/>
                  <a:gd name="T10" fmla="*/ 1 w 98"/>
                  <a:gd name="T11" fmla="*/ 0 h 85"/>
                  <a:gd name="T12" fmla="*/ 1 w 98"/>
                  <a:gd name="T13" fmla="*/ 0 h 85"/>
                  <a:gd name="T14" fmla="*/ 1 w 98"/>
                  <a:gd name="T15" fmla="*/ 0 h 85"/>
                  <a:gd name="T16" fmla="*/ 1 w 98"/>
                  <a:gd name="T17" fmla="*/ 0 h 85"/>
                  <a:gd name="T18" fmla="*/ 1 w 98"/>
                  <a:gd name="T19" fmla="*/ 0 h 85"/>
                  <a:gd name="T20" fmla="*/ 1 w 98"/>
                  <a:gd name="T21" fmla="*/ 0 h 85"/>
                  <a:gd name="T22" fmla="*/ 1 w 98"/>
                  <a:gd name="T23" fmla="*/ 0 h 85"/>
                  <a:gd name="T24" fmla="*/ 1 w 98"/>
                  <a:gd name="T25" fmla="*/ 0 h 85"/>
                  <a:gd name="T26" fmla="*/ 1 w 98"/>
                  <a:gd name="T27" fmla="*/ 0 h 85"/>
                  <a:gd name="T28" fmla="*/ 1 w 98"/>
                  <a:gd name="T29" fmla="*/ 0 h 85"/>
                  <a:gd name="T30" fmla="*/ 1 w 98"/>
                  <a:gd name="T31" fmla="*/ 0 h 85"/>
                  <a:gd name="T32" fmla="*/ 1 w 98"/>
                  <a:gd name="T33" fmla="*/ 0 h 85"/>
                  <a:gd name="T34" fmla="*/ 1 w 98"/>
                  <a:gd name="T35" fmla="*/ 0 h 85"/>
                  <a:gd name="T36" fmla="*/ 0 w 98"/>
                  <a:gd name="T37" fmla="*/ 0 h 85"/>
                  <a:gd name="T38" fmla="*/ 2 w 98"/>
                  <a:gd name="T39" fmla="*/ 0 h 85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98"/>
                  <a:gd name="T61" fmla="*/ 0 h 85"/>
                  <a:gd name="T62" fmla="*/ 98 w 98"/>
                  <a:gd name="T63" fmla="*/ 85 h 85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98" h="85">
                    <a:moveTo>
                      <a:pt x="98" y="14"/>
                    </a:moveTo>
                    <a:lnTo>
                      <a:pt x="29" y="85"/>
                    </a:lnTo>
                    <a:lnTo>
                      <a:pt x="29" y="79"/>
                    </a:lnTo>
                    <a:lnTo>
                      <a:pt x="29" y="73"/>
                    </a:lnTo>
                    <a:lnTo>
                      <a:pt x="29" y="67"/>
                    </a:lnTo>
                    <a:lnTo>
                      <a:pt x="29" y="62"/>
                    </a:lnTo>
                    <a:lnTo>
                      <a:pt x="29" y="58"/>
                    </a:lnTo>
                    <a:lnTo>
                      <a:pt x="27" y="52"/>
                    </a:lnTo>
                    <a:lnTo>
                      <a:pt x="27" y="46"/>
                    </a:lnTo>
                    <a:lnTo>
                      <a:pt x="25" y="40"/>
                    </a:lnTo>
                    <a:lnTo>
                      <a:pt x="23" y="37"/>
                    </a:lnTo>
                    <a:lnTo>
                      <a:pt x="21" y="31"/>
                    </a:lnTo>
                    <a:lnTo>
                      <a:pt x="19" y="27"/>
                    </a:lnTo>
                    <a:lnTo>
                      <a:pt x="18" y="21"/>
                    </a:lnTo>
                    <a:lnTo>
                      <a:pt x="14" y="17"/>
                    </a:lnTo>
                    <a:lnTo>
                      <a:pt x="12" y="12"/>
                    </a:lnTo>
                    <a:lnTo>
                      <a:pt x="8" y="8"/>
                    </a:lnTo>
                    <a:lnTo>
                      <a:pt x="4" y="4"/>
                    </a:lnTo>
                    <a:lnTo>
                      <a:pt x="0" y="0"/>
                    </a:lnTo>
                    <a:lnTo>
                      <a:pt x="98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09" name="Line 45"/>
              <p:cNvSpPr>
                <a:spLocks noChangeShapeType="1"/>
              </p:cNvSpPr>
              <p:nvPr/>
            </p:nvSpPr>
            <p:spPr bwMode="auto">
              <a:xfrm>
                <a:off x="2147" y="2893"/>
                <a:ext cx="80" cy="52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10" name="Freeform 46"/>
              <p:cNvSpPr>
                <a:spLocks/>
              </p:cNvSpPr>
              <p:nvPr/>
            </p:nvSpPr>
            <p:spPr bwMode="auto">
              <a:xfrm>
                <a:off x="2206" y="2922"/>
                <a:ext cx="49" cy="43"/>
              </a:xfrm>
              <a:custGeom>
                <a:avLst/>
                <a:gdLst>
                  <a:gd name="T0" fmla="*/ 2 w 98"/>
                  <a:gd name="T1" fmla="*/ 1 h 86"/>
                  <a:gd name="T2" fmla="*/ 0 w 98"/>
                  <a:gd name="T3" fmla="*/ 1 h 86"/>
                  <a:gd name="T4" fmla="*/ 1 w 98"/>
                  <a:gd name="T5" fmla="*/ 1 h 86"/>
                  <a:gd name="T6" fmla="*/ 1 w 98"/>
                  <a:gd name="T7" fmla="*/ 1 h 86"/>
                  <a:gd name="T8" fmla="*/ 1 w 98"/>
                  <a:gd name="T9" fmla="*/ 1 h 86"/>
                  <a:gd name="T10" fmla="*/ 1 w 98"/>
                  <a:gd name="T11" fmla="*/ 1 h 86"/>
                  <a:gd name="T12" fmla="*/ 1 w 98"/>
                  <a:gd name="T13" fmla="*/ 1 h 86"/>
                  <a:gd name="T14" fmla="*/ 1 w 98"/>
                  <a:gd name="T15" fmla="*/ 1 h 86"/>
                  <a:gd name="T16" fmla="*/ 1 w 98"/>
                  <a:gd name="T17" fmla="*/ 1 h 86"/>
                  <a:gd name="T18" fmla="*/ 1 w 98"/>
                  <a:gd name="T19" fmla="*/ 1 h 86"/>
                  <a:gd name="T20" fmla="*/ 1 w 98"/>
                  <a:gd name="T21" fmla="*/ 1 h 86"/>
                  <a:gd name="T22" fmla="*/ 1 w 98"/>
                  <a:gd name="T23" fmla="*/ 1 h 86"/>
                  <a:gd name="T24" fmla="*/ 1 w 98"/>
                  <a:gd name="T25" fmla="*/ 1 h 86"/>
                  <a:gd name="T26" fmla="*/ 1 w 98"/>
                  <a:gd name="T27" fmla="*/ 1 h 86"/>
                  <a:gd name="T28" fmla="*/ 1 w 98"/>
                  <a:gd name="T29" fmla="*/ 1 h 86"/>
                  <a:gd name="T30" fmla="*/ 1 w 98"/>
                  <a:gd name="T31" fmla="*/ 1 h 86"/>
                  <a:gd name="T32" fmla="*/ 1 w 98"/>
                  <a:gd name="T33" fmla="*/ 1 h 86"/>
                  <a:gd name="T34" fmla="*/ 1 w 98"/>
                  <a:gd name="T35" fmla="*/ 1 h 86"/>
                  <a:gd name="T36" fmla="*/ 1 w 98"/>
                  <a:gd name="T37" fmla="*/ 0 h 86"/>
                  <a:gd name="T38" fmla="*/ 2 w 98"/>
                  <a:gd name="T39" fmla="*/ 1 h 8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98"/>
                  <a:gd name="T61" fmla="*/ 0 h 86"/>
                  <a:gd name="T62" fmla="*/ 98 w 98"/>
                  <a:gd name="T63" fmla="*/ 86 h 8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98" h="86">
                    <a:moveTo>
                      <a:pt x="98" y="86"/>
                    </a:moveTo>
                    <a:lnTo>
                      <a:pt x="0" y="73"/>
                    </a:lnTo>
                    <a:lnTo>
                      <a:pt x="4" y="71"/>
                    </a:lnTo>
                    <a:lnTo>
                      <a:pt x="10" y="67"/>
                    </a:lnTo>
                    <a:lnTo>
                      <a:pt x="14" y="65"/>
                    </a:lnTo>
                    <a:lnTo>
                      <a:pt x="18" y="61"/>
                    </a:lnTo>
                    <a:lnTo>
                      <a:pt x="21" y="58"/>
                    </a:lnTo>
                    <a:lnTo>
                      <a:pt x="25" y="54"/>
                    </a:lnTo>
                    <a:lnTo>
                      <a:pt x="29" y="50"/>
                    </a:lnTo>
                    <a:lnTo>
                      <a:pt x="33" y="44"/>
                    </a:lnTo>
                    <a:lnTo>
                      <a:pt x="35" y="40"/>
                    </a:lnTo>
                    <a:lnTo>
                      <a:pt x="39" y="36"/>
                    </a:lnTo>
                    <a:lnTo>
                      <a:pt x="41" y="31"/>
                    </a:lnTo>
                    <a:lnTo>
                      <a:pt x="42" y="27"/>
                    </a:lnTo>
                    <a:lnTo>
                      <a:pt x="44" y="21"/>
                    </a:lnTo>
                    <a:lnTo>
                      <a:pt x="46" y="15"/>
                    </a:lnTo>
                    <a:lnTo>
                      <a:pt x="48" y="12"/>
                    </a:lnTo>
                    <a:lnTo>
                      <a:pt x="48" y="6"/>
                    </a:lnTo>
                    <a:lnTo>
                      <a:pt x="50" y="0"/>
                    </a:lnTo>
                    <a:lnTo>
                      <a:pt x="98" y="8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11" name="Line 47"/>
              <p:cNvSpPr>
                <a:spLocks noChangeShapeType="1"/>
              </p:cNvSpPr>
              <p:nvPr/>
            </p:nvSpPr>
            <p:spPr bwMode="auto">
              <a:xfrm flipV="1">
                <a:off x="2147" y="2983"/>
                <a:ext cx="80" cy="54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12" name="Freeform 48"/>
              <p:cNvSpPr>
                <a:spLocks/>
              </p:cNvSpPr>
              <p:nvPr/>
            </p:nvSpPr>
            <p:spPr bwMode="auto">
              <a:xfrm>
                <a:off x="2206" y="2965"/>
                <a:ext cx="49" cy="42"/>
              </a:xfrm>
              <a:custGeom>
                <a:avLst/>
                <a:gdLst>
                  <a:gd name="T0" fmla="*/ 2 w 98"/>
                  <a:gd name="T1" fmla="*/ 0 h 85"/>
                  <a:gd name="T2" fmla="*/ 1 w 98"/>
                  <a:gd name="T3" fmla="*/ 1 h 85"/>
                  <a:gd name="T4" fmla="*/ 1 w 98"/>
                  <a:gd name="T5" fmla="*/ 1 h 85"/>
                  <a:gd name="T6" fmla="*/ 1 w 98"/>
                  <a:gd name="T7" fmla="*/ 1 h 85"/>
                  <a:gd name="T8" fmla="*/ 1 w 98"/>
                  <a:gd name="T9" fmla="*/ 1 h 85"/>
                  <a:gd name="T10" fmla="*/ 1 w 98"/>
                  <a:gd name="T11" fmla="*/ 1 h 85"/>
                  <a:gd name="T12" fmla="*/ 1 w 98"/>
                  <a:gd name="T13" fmla="*/ 0 h 85"/>
                  <a:gd name="T14" fmla="*/ 1 w 98"/>
                  <a:gd name="T15" fmla="*/ 0 h 85"/>
                  <a:gd name="T16" fmla="*/ 1 w 98"/>
                  <a:gd name="T17" fmla="*/ 0 h 85"/>
                  <a:gd name="T18" fmla="*/ 1 w 98"/>
                  <a:gd name="T19" fmla="*/ 0 h 85"/>
                  <a:gd name="T20" fmla="*/ 1 w 98"/>
                  <a:gd name="T21" fmla="*/ 0 h 85"/>
                  <a:gd name="T22" fmla="*/ 1 w 98"/>
                  <a:gd name="T23" fmla="*/ 0 h 85"/>
                  <a:gd name="T24" fmla="*/ 1 w 98"/>
                  <a:gd name="T25" fmla="*/ 0 h 85"/>
                  <a:gd name="T26" fmla="*/ 1 w 98"/>
                  <a:gd name="T27" fmla="*/ 0 h 85"/>
                  <a:gd name="T28" fmla="*/ 1 w 98"/>
                  <a:gd name="T29" fmla="*/ 0 h 85"/>
                  <a:gd name="T30" fmla="*/ 1 w 98"/>
                  <a:gd name="T31" fmla="*/ 0 h 85"/>
                  <a:gd name="T32" fmla="*/ 1 w 98"/>
                  <a:gd name="T33" fmla="*/ 0 h 85"/>
                  <a:gd name="T34" fmla="*/ 1 w 98"/>
                  <a:gd name="T35" fmla="*/ 0 h 85"/>
                  <a:gd name="T36" fmla="*/ 0 w 98"/>
                  <a:gd name="T37" fmla="*/ 0 h 85"/>
                  <a:gd name="T38" fmla="*/ 2 w 98"/>
                  <a:gd name="T39" fmla="*/ 0 h 85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98"/>
                  <a:gd name="T61" fmla="*/ 0 h 85"/>
                  <a:gd name="T62" fmla="*/ 98 w 98"/>
                  <a:gd name="T63" fmla="*/ 85 h 85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98" h="85">
                    <a:moveTo>
                      <a:pt x="98" y="0"/>
                    </a:moveTo>
                    <a:lnTo>
                      <a:pt x="50" y="85"/>
                    </a:lnTo>
                    <a:lnTo>
                      <a:pt x="48" y="81"/>
                    </a:lnTo>
                    <a:lnTo>
                      <a:pt x="48" y="75"/>
                    </a:lnTo>
                    <a:lnTo>
                      <a:pt x="46" y="69"/>
                    </a:lnTo>
                    <a:lnTo>
                      <a:pt x="44" y="64"/>
                    </a:lnTo>
                    <a:lnTo>
                      <a:pt x="42" y="60"/>
                    </a:lnTo>
                    <a:lnTo>
                      <a:pt x="41" y="54"/>
                    </a:lnTo>
                    <a:lnTo>
                      <a:pt x="39" y="50"/>
                    </a:lnTo>
                    <a:lnTo>
                      <a:pt x="35" y="44"/>
                    </a:lnTo>
                    <a:lnTo>
                      <a:pt x="33" y="41"/>
                    </a:lnTo>
                    <a:lnTo>
                      <a:pt x="29" y="37"/>
                    </a:lnTo>
                    <a:lnTo>
                      <a:pt x="25" y="33"/>
                    </a:lnTo>
                    <a:lnTo>
                      <a:pt x="21" y="29"/>
                    </a:lnTo>
                    <a:lnTo>
                      <a:pt x="18" y="25"/>
                    </a:lnTo>
                    <a:lnTo>
                      <a:pt x="14" y="21"/>
                    </a:lnTo>
                    <a:lnTo>
                      <a:pt x="10" y="18"/>
                    </a:lnTo>
                    <a:lnTo>
                      <a:pt x="4" y="16"/>
                    </a:lnTo>
                    <a:lnTo>
                      <a:pt x="0" y="12"/>
                    </a:lnTo>
                    <a:lnTo>
                      <a:pt x="9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13" name="Line 49"/>
              <p:cNvSpPr>
                <a:spLocks noChangeShapeType="1"/>
              </p:cNvSpPr>
              <p:nvPr/>
            </p:nvSpPr>
            <p:spPr bwMode="auto">
              <a:xfrm>
                <a:off x="2291" y="2893"/>
                <a:ext cx="1" cy="2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14" name="Freeform 50"/>
              <p:cNvSpPr>
                <a:spLocks/>
              </p:cNvSpPr>
              <p:nvPr/>
            </p:nvSpPr>
            <p:spPr bwMode="auto">
              <a:xfrm>
                <a:off x="2269" y="2884"/>
                <a:ext cx="44" cy="44"/>
              </a:xfrm>
              <a:custGeom>
                <a:avLst/>
                <a:gdLst>
                  <a:gd name="T0" fmla="*/ 1 w 88"/>
                  <a:gd name="T1" fmla="*/ 1 h 88"/>
                  <a:gd name="T2" fmla="*/ 0 w 88"/>
                  <a:gd name="T3" fmla="*/ 0 h 88"/>
                  <a:gd name="T4" fmla="*/ 1 w 88"/>
                  <a:gd name="T5" fmla="*/ 1 h 88"/>
                  <a:gd name="T6" fmla="*/ 1 w 88"/>
                  <a:gd name="T7" fmla="*/ 1 h 88"/>
                  <a:gd name="T8" fmla="*/ 1 w 88"/>
                  <a:gd name="T9" fmla="*/ 1 h 88"/>
                  <a:gd name="T10" fmla="*/ 1 w 88"/>
                  <a:gd name="T11" fmla="*/ 1 h 88"/>
                  <a:gd name="T12" fmla="*/ 1 w 88"/>
                  <a:gd name="T13" fmla="*/ 1 h 88"/>
                  <a:gd name="T14" fmla="*/ 1 w 88"/>
                  <a:gd name="T15" fmla="*/ 1 h 88"/>
                  <a:gd name="T16" fmla="*/ 1 w 88"/>
                  <a:gd name="T17" fmla="*/ 1 h 88"/>
                  <a:gd name="T18" fmla="*/ 1 w 88"/>
                  <a:gd name="T19" fmla="*/ 1 h 88"/>
                  <a:gd name="T20" fmla="*/ 1 w 88"/>
                  <a:gd name="T21" fmla="*/ 1 h 88"/>
                  <a:gd name="T22" fmla="*/ 1 w 88"/>
                  <a:gd name="T23" fmla="*/ 1 h 88"/>
                  <a:gd name="T24" fmla="*/ 1 w 88"/>
                  <a:gd name="T25" fmla="*/ 1 h 88"/>
                  <a:gd name="T26" fmla="*/ 1 w 88"/>
                  <a:gd name="T27" fmla="*/ 1 h 88"/>
                  <a:gd name="T28" fmla="*/ 1 w 88"/>
                  <a:gd name="T29" fmla="*/ 1 h 88"/>
                  <a:gd name="T30" fmla="*/ 1 w 88"/>
                  <a:gd name="T31" fmla="*/ 1 h 88"/>
                  <a:gd name="T32" fmla="*/ 1 w 88"/>
                  <a:gd name="T33" fmla="*/ 1 h 88"/>
                  <a:gd name="T34" fmla="*/ 1 w 88"/>
                  <a:gd name="T35" fmla="*/ 1 h 88"/>
                  <a:gd name="T36" fmla="*/ 1 w 88"/>
                  <a:gd name="T37" fmla="*/ 0 h 88"/>
                  <a:gd name="T38" fmla="*/ 1 w 88"/>
                  <a:gd name="T39" fmla="*/ 1 h 8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88"/>
                  <a:gd name="T61" fmla="*/ 0 h 88"/>
                  <a:gd name="T62" fmla="*/ 88 w 88"/>
                  <a:gd name="T63" fmla="*/ 88 h 88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88" h="88">
                    <a:moveTo>
                      <a:pt x="44" y="88"/>
                    </a:moveTo>
                    <a:lnTo>
                      <a:pt x="0" y="0"/>
                    </a:lnTo>
                    <a:lnTo>
                      <a:pt x="4" y="2"/>
                    </a:lnTo>
                    <a:lnTo>
                      <a:pt x="9" y="4"/>
                    </a:lnTo>
                    <a:lnTo>
                      <a:pt x="13" y="6"/>
                    </a:lnTo>
                    <a:lnTo>
                      <a:pt x="19" y="8"/>
                    </a:lnTo>
                    <a:lnTo>
                      <a:pt x="25" y="10"/>
                    </a:lnTo>
                    <a:lnTo>
                      <a:pt x="31" y="10"/>
                    </a:lnTo>
                    <a:lnTo>
                      <a:pt x="34" y="10"/>
                    </a:lnTo>
                    <a:lnTo>
                      <a:pt x="40" y="12"/>
                    </a:lnTo>
                    <a:lnTo>
                      <a:pt x="46" y="12"/>
                    </a:lnTo>
                    <a:lnTo>
                      <a:pt x="52" y="10"/>
                    </a:lnTo>
                    <a:lnTo>
                      <a:pt x="57" y="10"/>
                    </a:lnTo>
                    <a:lnTo>
                      <a:pt x="61" y="10"/>
                    </a:lnTo>
                    <a:lnTo>
                      <a:pt x="67" y="8"/>
                    </a:lnTo>
                    <a:lnTo>
                      <a:pt x="73" y="6"/>
                    </a:lnTo>
                    <a:lnTo>
                      <a:pt x="79" y="4"/>
                    </a:lnTo>
                    <a:lnTo>
                      <a:pt x="82" y="2"/>
                    </a:lnTo>
                    <a:lnTo>
                      <a:pt x="88" y="0"/>
                    </a:lnTo>
                    <a:lnTo>
                      <a:pt x="44" y="8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15" name="Line 51"/>
              <p:cNvSpPr>
                <a:spLocks noChangeShapeType="1"/>
              </p:cNvSpPr>
              <p:nvPr/>
            </p:nvSpPr>
            <p:spPr bwMode="auto">
              <a:xfrm>
                <a:off x="2147" y="3037"/>
                <a:ext cx="76" cy="2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16" name="Freeform 52"/>
              <p:cNvSpPr>
                <a:spLocks/>
              </p:cNvSpPr>
              <p:nvPr/>
            </p:nvSpPr>
            <p:spPr bwMode="auto">
              <a:xfrm>
                <a:off x="2206" y="3038"/>
                <a:ext cx="49" cy="42"/>
              </a:xfrm>
              <a:custGeom>
                <a:avLst/>
                <a:gdLst>
                  <a:gd name="T0" fmla="*/ 2 w 98"/>
                  <a:gd name="T1" fmla="*/ 1 h 84"/>
                  <a:gd name="T2" fmla="*/ 0 w 98"/>
                  <a:gd name="T3" fmla="*/ 1 h 84"/>
                  <a:gd name="T4" fmla="*/ 1 w 98"/>
                  <a:gd name="T5" fmla="*/ 1 h 84"/>
                  <a:gd name="T6" fmla="*/ 1 w 98"/>
                  <a:gd name="T7" fmla="*/ 1 h 84"/>
                  <a:gd name="T8" fmla="*/ 1 w 98"/>
                  <a:gd name="T9" fmla="*/ 1 h 84"/>
                  <a:gd name="T10" fmla="*/ 1 w 98"/>
                  <a:gd name="T11" fmla="*/ 1 h 84"/>
                  <a:gd name="T12" fmla="*/ 1 w 98"/>
                  <a:gd name="T13" fmla="*/ 1 h 84"/>
                  <a:gd name="T14" fmla="*/ 1 w 98"/>
                  <a:gd name="T15" fmla="*/ 1 h 84"/>
                  <a:gd name="T16" fmla="*/ 1 w 98"/>
                  <a:gd name="T17" fmla="*/ 1 h 84"/>
                  <a:gd name="T18" fmla="*/ 1 w 98"/>
                  <a:gd name="T19" fmla="*/ 1 h 84"/>
                  <a:gd name="T20" fmla="*/ 1 w 98"/>
                  <a:gd name="T21" fmla="*/ 1 h 84"/>
                  <a:gd name="T22" fmla="*/ 1 w 98"/>
                  <a:gd name="T23" fmla="*/ 1 h 84"/>
                  <a:gd name="T24" fmla="*/ 1 w 98"/>
                  <a:gd name="T25" fmla="*/ 1 h 84"/>
                  <a:gd name="T26" fmla="*/ 1 w 98"/>
                  <a:gd name="T27" fmla="*/ 1 h 84"/>
                  <a:gd name="T28" fmla="*/ 1 w 98"/>
                  <a:gd name="T29" fmla="*/ 1 h 84"/>
                  <a:gd name="T30" fmla="*/ 1 w 98"/>
                  <a:gd name="T31" fmla="*/ 1 h 84"/>
                  <a:gd name="T32" fmla="*/ 1 w 98"/>
                  <a:gd name="T33" fmla="*/ 1 h 84"/>
                  <a:gd name="T34" fmla="*/ 1 w 98"/>
                  <a:gd name="T35" fmla="*/ 1 h 84"/>
                  <a:gd name="T36" fmla="*/ 1 w 98"/>
                  <a:gd name="T37" fmla="*/ 0 h 84"/>
                  <a:gd name="T38" fmla="*/ 2 w 98"/>
                  <a:gd name="T39" fmla="*/ 1 h 84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98"/>
                  <a:gd name="T61" fmla="*/ 0 h 84"/>
                  <a:gd name="T62" fmla="*/ 98 w 98"/>
                  <a:gd name="T63" fmla="*/ 84 h 84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98" h="84">
                    <a:moveTo>
                      <a:pt x="98" y="69"/>
                    </a:moveTo>
                    <a:lnTo>
                      <a:pt x="0" y="84"/>
                    </a:lnTo>
                    <a:lnTo>
                      <a:pt x="4" y="79"/>
                    </a:lnTo>
                    <a:lnTo>
                      <a:pt x="8" y="75"/>
                    </a:lnTo>
                    <a:lnTo>
                      <a:pt x="12" y="71"/>
                    </a:lnTo>
                    <a:lnTo>
                      <a:pt x="14" y="67"/>
                    </a:lnTo>
                    <a:lnTo>
                      <a:pt x="18" y="61"/>
                    </a:lnTo>
                    <a:lnTo>
                      <a:pt x="19" y="58"/>
                    </a:lnTo>
                    <a:lnTo>
                      <a:pt x="21" y="52"/>
                    </a:lnTo>
                    <a:lnTo>
                      <a:pt x="23" y="48"/>
                    </a:lnTo>
                    <a:lnTo>
                      <a:pt x="25" y="42"/>
                    </a:lnTo>
                    <a:lnTo>
                      <a:pt x="27" y="37"/>
                    </a:lnTo>
                    <a:lnTo>
                      <a:pt x="27" y="33"/>
                    </a:lnTo>
                    <a:lnTo>
                      <a:pt x="29" y="27"/>
                    </a:lnTo>
                    <a:lnTo>
                      <a:pt x="29" y="21"/>
                    </a:lnTo>
                    <a:lnTo>
                      <a:pt x="29" y="15"/>
                    </a:lnTo>
                    <a:lnTo>
                      <a:pt x="29" y="10"/>
                    </a:lnTo>
                    <a:lnTo>
                      <a:pt x="29" y="6"/>
                    </a:lnTo>
                    <a:lnTo>
                      <a:pt x="29" y="0"/>
                    </a:lnTo>
                    <a:lnTo>
                      <a:pt x="98" y="6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17" name="Rectangle 53"/>
              <p:cNvSpPr>
                <a:spLocks noChangeArrowheads="1"/>
              </p:cNvSpPr>
              <p:nvPr/>
            </p:nvSpPr>
            <p:spPr bwMode="auto">
              <a:xfrm>
                <a:off x="2150" y="2662"/>
                <a:ext cx="100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800">
                    <a:solidFill>
                      <a:srgbClr val="000000"/>
                    </a:solidFill>
                  </a:rPr>
                  <a:t>Stat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1318" name="Rectangle 54"/>
              <p:cNvSpPr>
                <a:spLocks noChangeArrowheads="1"/>
              </p:cNvSpPr>
              <p:nvPr/>
            </p:nvSpPr>
            <p:spPr bwMode="auto">
              <a:xfrm>
                <a:off x="2120" y="2739"/>
                <a:ext cx="160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800">
                    <a:solidFill>
                      <a:srgbClr val="000000"/>
                    </a:solidFill>
                  </a:rPr>
                  <a:t>model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1319" name="Freeform 55"/>
              <p:cNvSpPr>
                <a:spLocks/>
              </p:cNvSpPr>
              <p:nvPr/>
            </p:nvSpPr>
            <p:spPr bwMode="auto">
              <a:xfrm>
                <a:off x="2452" y="3144"/>
                <a:ext cx="396" cy="18"/>
              </a:xfrm>
              <a:custGeom>
                <a:avLst/>
                <a:gdLst>
                  <a:gd name="T0" fmla="*/ 12 w 792"/>
                  <a:gd name="T1" fmla="*/ 0 h 36"/>
                  <a:gd name="T2" fmla="*/ 0 w 792"/>
                  <a:gd name="T3" fmla="*/ 0 h 36"/>
                  <a:gd name="T4" fmla="*/ 1 w 792"/>
                  <a:gd name="T5" fmla="*/ 1 h 36"/>
                  <a:gd name="T6" fmla="*/ 12 w 792"/>
                  <a:gd name="T7" fmla="*/ 1 h 36"/>
                  <a:gd name="T8" fmla="*/ 12 w 792"/>
                  <a:gd name="T9" fmla="*/ 0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92"/>
                  <a:gd name="T16" fmla="*/ 0 h 36"/>
                  <a:gd name="T17" fmla="*/ 792 w 792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92" h="36">
                    <a:moveTo>
                      <a:pt x="756" y="0"/>
                    </a:moveTo>
                    <a:lnTo>
                      <a:pt x="0" y="0"/>
                    </a:lnTo>
                    <a:lnTo>
                      <a:pt x="37" y="36"/>
                    </a:lnTo>
                    <a:lnTo>
                      <a:pt x="792" y="36"/>
                    </a:lnTo>
                    <a:lnTo>
                      <a:pt x="756" y="0"/>
                    </a:lnTo>
                    <a:close/>
                  </a:path>
                </a:pathLst>
              </a:custGeom>
              <a:solidFill>
                <a:srgbClr val="C0C0C0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20" name="Freeform 56"/>
              <p:cNvSpPr>
                <a:spLocks/>
              </p:cNvSpPr>
              <p:nvPr/>
            </p:nvSpPr>
            <p:spPr bwMode="auto">
              <a:xfrm>
                <a:off x="2830" y="2659"/>
                <a:ext cx="18" cy="503"/>
              </a:xfrm>
              <a:custGeom>
                <a:avLst/>
                <a:gdLst>
                  <a:gd name="T0" fmla="*/ 1 w 36"/>
                  <a:gd name="T1" fmla="*/ 15 h 1007"/>
                  <a:gd name="T2" fmla="*/ 0 w 36"/>
                  <a:gd name="T3" fmla="*/ 15 h 1007"/>
                  <a:gd name="T4" fmla="*/ 0 w 36"/>
                  <a:gd name="T5" fmla="*/ 0 h 1007"/>
                  <a:gd name="T6" fmla="*/ 1 w 36"/>
                  <a:gd name="T7" fmla="*/ 0 h 1007"/>
                  <a:gd name="T8" fmla="*/ 1 w 36"/>
                  <a:gd name="T9" fmla="*/ 15 h 10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6"/>
                  <a:gd name="T16" fmla="*/ 0 h 1007"/>
                  <a:gd name="T17" fmla="*/ 36 w 36"/>
                  <a:gd name="T18" fmla="*/ 1007 h 10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6" h="1007">
                    <a:moveTo>
                      <a:pt x="36" y="1007"/>
                    </a:moveTo>
                    <a:lnTo>
                      <a:pt x="0" y="971"/>
                    </a:lnTo>
                    <a:lnTo>
                      <a:pt x="0" y="0"/>
                    </a:lnTo>
                    <a:lnTo>
                      <a:pt x="36" y="37"/>
                    </a:lnTo>
                    <a:lnTo>
                      <a:pt x="36" y="1007"/>
                    </a:lnTo>
                    <a:close/>
                  </a:path>
                </a:pathLst>
              </a:custGeom>
              <a:solidFill>
                <a:srgbClr val="C0C0C0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21" name="Rectangle 57"/>
              <p:cNvSpPr>
                <a:spLocks noChangeArrowheads="1"/>
              </p:cNvSpPr>
              <p:nvPr/>
            </p:nvSpPr>
            <p:spPr bwMode="auto">
              <a:xfrm>
                <a:off x="2452" y="2659"/>
                <a:ext cx="378" cy="485"/>
              </a:xfrm>
              <a:prstGeom prst="rect">
                <a:avLst/>
              </a:prstGeom>
              <a:solidFill>
                <a:srgbClr val="FFFFFF"/>
              </a:soli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22" name="Rectangle 58"/>
              <p:cNvSpPr>
                <a:spLocks noChangeArrowheads="1"/>
              </p:cNvSpPr>
              <p:nvPr/>
            </p:nvSpPr>
            <p:spPr bwMode="auto">
              <a:xfrm>
                <a:off x="2522" y="2653"/>
                <a:ext cx="238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800">
                    <a:solidFill>
                      <a:srgbClr val="000000"/>
                    </a:solidFill>
                  </a:rPr>
                  <a:t>Evidence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1323" name="Rectangle 59"/>
              <p:cNvSpPr>
                <a:spLocks noChangeArrowheads="1"/>
              </p:cNvSpPr>
              <p:nvPr/>
            </p:nvSpPr>
            <p:spPr bwMode="auto">
              <a:xfrm>
                <a:off x="2568" y="2730"/>
                <a:ext cx="146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800">
                    <a:solidFill>
                      <a:srgbClr val="000000"/>
                    </a:solidFill>
                  </a:rPr>
                  <a:t>Rules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1324" name="Rectangle 60"/>
              <p:cNvSpPr>
                <a:spLocks noChangeArrowheads="1"/>
              </p:cNvSpPr>
              <p:nvPr/>
            </p:nvSpPr>
            <p:spPr bwMode="auto">
              <a:xfrm>
                <a:off x="2480" y="2838"/>
                <a:ext cx="72" cy="72"/>
              </a:xfrm>
              <a:prstGeom prst="rect">
                <a:avLst/>
              </a:prstGeom>
              <a:solidFill>
                <a:srgbClr val="FF0000"/>
              </a:soli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25" name="Rectangle 61"/>
              <p:cNvSpPr>
                <a:spLocks noChangeArrowheads="1"/>
              </p:cNvSpPr>
              <p:nvPr/>
            </p:nvSpPr>
            <p:spPr bwMode="auto">
              <a:xfrm>
                <a:off x="2480" y="2946"/>
                <a:ext cx="72" cy="72"/>
              </a:xfrm>
              <a:prstGeom prst="rect">
                <a:avLst/>
              </a:prstGeom>
              <a:solidFill>
                <a:srgbClr val="FF0000"/>
              </a:soli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26" name="Rectangle 62"/>
              <p:cNvSpPr>
                <a:spLocks noChangeArrowheads="1"/>
              </p:cNvSpPr>
              <p:nvPr/>
            </p:nvSpPr>
            <p:spPr bwMode="auto">
              <a:xfrm>
                <a:off x="2480" y="3054"/>
                <a:ext cx="72" cy="73"/>
              </a:xfrm>
              <a:prstGeom prst="rect">
                <a:avLst/>
              </a:prstGeom>
              <a:solidFill>
                <a:srgbClr val="FF0000"/>
              </a:soli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27" name="Rectangle 63"/>
              <p:cNvSpPr>
                <a:spLocks noChangeArrowheads="1"/>
              </p:cNvSpPr>
              <p:nvPr/>
            </p:nvSpPr>
            <p:spPr bwMode="auto">
              <a:xfrm>
                <a:off x="2677" y="2838"/>
                <a:ext cx="126" cy="306"/>
              </a:xfrm>
              <a:prstGeom prst="rect">
                <a:avLst/>
              </a:prstGeom>
              <a:solidFill>
                <a:srgbClr val="FFFF00"/>
              </a:solidFill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28" name="Freeform 64"/>
              <p:cNvSpPr>
                <a:spLocks/>
              </p:cNvSpPr>
              <p:nvPr/>
            </p:nvSpPr>
            <p:spPr bwMode="auto">
              <a:xfrm>
                <a:off x="2696" y="2856"/>
                <a:ext cx="72" cy="54"/>
              </a:xfrm>
              <a:custGeom>
                <a:avLst/>
                <a:gdLst>
                  <a:gd name="T0" fmla="*/ 1 w 144"/>
                  <a:gd name="T1" fmla="*/ 2 h 107"/>
                  <a:gd name="T2" fmla="*/ 1 w 144"/>
                  <a:gd name="T3" fmla="*/ 2 h 107"/>
                  <a:gd name="T4" fmla="*/ 2 w 144"/>
                  <a:gd name="T5" fmla="*/ 1 h 107"/>
                  <a:gd name="T6" fmla="*/ 1 w 144"/>
                  <a:gd name="T7" fmla="*/ 0 h 107"/>
                  <a:gd name="T8" fmla="*/ 1 w 144"/>
                  <a:gd name="T9" fmla="*/ 0 h 107"/>
                  <a:gd name="T10" fmla="*/ 0 w 144"/>
                  <a:gd name="T11" fmla="*/ 1 h 107"/>
                  <a:gd name="T12" fmla="*/ 1 w 144"/>
                  <a:gd name="T13" fmla="*/ 2 h 10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4"/>
                  <a:gd name="T22" fmla="*/ 0 h 107"/>
                  <a:gd name="T23" fmla="*/ 144 w 144"/>
                  <a:gd name="T24" fmla="*/ 107 h 10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4" h="107">
                    <a:moveTo>
                      <a:pt x="35" y="107"/>
                    </a:moveTo>
                    <a:lnTo>
                      <a:pt x="108" y="107"/>
                    </a:lnTo>
                    <a:lnTo>
                      <a:pt x="144" y="53"/>
                    </a:lnTo>
                    <a:lnTo>
                      <a:pt x="108" y="0"/>
                    </a:lnTo>
                    <a:lnTo>
                      <a:pt x="35" y="0"/>
                    </a:lnTo>
                    <a:lnTo>
                      <a:pt x="0" y="53"/>
                    </a:lnTo>
                    <a:lnTo>
                      <a:pt x="35" y="107"/>
                    </a:lnTo>
                    <a:close/>
                  </a:path>
                </a:pathLst>
              </a:custGeom>
              <a:solidFill>
                <a:srgbClr val="FFFF00"/>
              </a:solidFill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29" name="Freeform 65"/>
              <p:cNvSpPr>
                <a:spLocks/>
              </p:cNvSpPr>
              <p:nvPr/>
            </p:nvSpPr>
            <p:spPr bwMode="auto">
              <a:xfrm>
                <a:off x="2723" y="3072"/>
                <a:ext cx="80" cy="55"/>
              </a:xfrm>
              <a:custGeom>
                <a:avLst/>
                <a:gdLst>
                  <a:gd name="T0" fmla="*/ 0 w 161"/>
                  <a:gd name="T1" fmla="*/ 2 h 109"/>
                  <a:gd name="T2" fmla="*/ 1 w 161"/>
                  <a:gd name="T3" fmla="*/ 2 h 109"/>
                  <a:gd name="T4" fmla="*/ 2 w 161"/>
                  <a:gd name="T5" fmla="*/ 0 h 109"/>
                  <a:gd name="T6" fmla="*/ 0 w 161"/>
                  <a:gd name="T7" fmla="*/ 0 h 109"/>
                  <a:gd name="T8" fmla="*/ 0 w 161"/>
                  <a:gd name="T9" fmla="*/ 2 h 10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1"/>
                  <a:gd name="T16" fmla="*/ 0 h 109"/>
                  <a:gd name="T17" fmla="*/ 161 w 161"/>
                  <a:gd name="T18" fmla="*/ 109 h 10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1" h="109">
                    <a:moveTo>
                      <a:pt x="40" y="109"/>
                    </a:moveTo>
                    <a:lnTo>
                      <a:pt x="121" y="109"/>
                    </a:lnTo>
                    <a:lnTo>
                      <a:pt x="161" y="0"/>
                    </a:lnTo>
                    <a:lnTo>
                      <a:pt x="0" y="0"/>
                    </a:lnTo>
                    <a:lnTo>
                      <a:pt x="40" y="109"/>
                    </a:lnTo>
                    <a:close/>
                  </a:path>
                </a:pathLst>
              </a:custGeom>
              <a:solidFill>
                <a:srgbClr val="FFFF00"/>
              </a:solidFill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30" name="Freeform 66"/>
              <p:cNvSpPr>
                <a:spLocks/>
              </p:cNvSpPr>
              <p:nvPr/>
            </p:nvSpPr>
            <p:spPr bwMode="auto">
              <a:xfrm>
                <a:off x="2696" y="3054"/>
                <a:ext cx="72" cy="55"/>
              </a:xfrm>
              <a:custGeom>
                <a:avLst/>
                <a:gdLst>
                  <a:gd name="T0" fmla="*/ 0 w 144"/>
                  <a:gd name="T1" fmla="*/ 1 h 109"/>
                  <a:gd name="T2" fmla="*/ 1 w 144"/>
                  <a:gd name="T3" fmla="*/ 0 h 109"/>
                  <a:gd name="T4" fmla="*/ 2 w 144"/>
                  <a:gd name="T5" fmla="*/ 1 h 109"/>
                  <a:gd name="T6" fmla="*/ 1 w 144"/>
                  <a:gd name="T7" fmla="*/ 2 h 109"/>
                  <a:gd name="T8" fmla="*/ 0 w 144"/>
                  <a:gd name="T9" fmla="*/ 1 h 10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4"/>
                  <a:gd name="T16" fmla="*/ 0 h 109"/>
                  <a:gd name="T17" fmla="*/ 144 w 144"/>
                  <a:gd name="T18" fmla="*/ 109 h 10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4" h="109">
                    <a:moveTo>
                      <a:pt x="0" y="55"/>
                    </a:moveTo>
                    <a:lnTo>
                      <a:pt x="71" y="0"/>
                    </a:lnTo>
                    <a:lnTo>
                      <a:pt x="144" y="55"/>
                    </a:lnTo>
                    <a:lnTo>
                      <a:pt x="71" y="109"/>
                    </a:lnTo>
                    <a:lnTo>
                      <a:pt x="0" y="55"/>
                    </a:lnTo>
                    <a:close/>
                  </a:path>
                </a:pathLst>
              </a:custGeom>
              <a:solidFill>
                <a:srgbClr val="FFFF00"/>
              </a:solidFill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31" name="Rectangle 67"/>
              <p:cNvSpPr>
                <a:spLocks noChangeArrowheads="1"/>
              </p:cNvSpPr>
              <p:nvPr/>
            </p:nvSpPr>
            <p:spPr bwMode="auto">
              <a:xfrm>
                <a:off x="2696" y="3018"/>
                <a:ext cx="96" cy="36"/>
              </a:xfrm>
              <a:prstGeom prst="rect">
                <a:avLst/>
              </a:prstGeom>
              <a:solidFill>
                <a:srgbClr val="FFFF00"/>
              </a:solidFill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32" name="Freeform 68"/>
              <p:cNvSpPr>
                <a:spLocks/>
              </p:cNvSpPr>
              <p:nvPr/>
            </p:nvSpPr>
            <p:spPr bwMode="auto">
              <a:xfrm>
                <a:off x="2731" y="2893"/>
                <a:ext cx="72" cy="53"/>
              </a:xfrm>
              <a:custGeom>
                <a:avLst/>
                <a:gdLst>
                  <a:gd name="T0" fmla="*/ 1 w 144"/>
                  <a:gd name="T1" fmla="*/ 0 h 108"/>
                  <a:gd name="T2" fmla="*/ 2 w 144"/>
                  <a:gd name="T3" fmla="*/ 0 h 108"/>
                  <a:gd name="T4" fmla="*/ 2 w 144"/>
                  <a:gd name="T5" fmla="*/ 0 h 108"/>
                  <a:gd name="T6" fmla="*/ 2 w 144"/>
                  <a:gd name="T7" fmla="*/ 0 h 108"/>
                  <a:gd name="T8" fmla="*/ 2 w 144"/>
                  <a:gd name="T9" fmla="*/ 1 h 108"/>
                  <a:gd name="T10" fmla="*/ 2 w 144"/>
                  <a:gd name="T11" fmla="*/ 1 h 108"/>
                  <a:gd name="T12" fmla="*/ 1 w 144"/>
                  <a:gd name="T13" fmla="*/ 1 h 108"/>
                  <a:gd name="T14" fmla="*/ 1 w 144"/>
                  <a:gd name="T15" fmla="*/ 1 h 108"/>
                  <a:gd name="T16" fmla="*/ 0 w 144"/>
                  <a:gd name="T17" fmla="*/ 0 h 108"/>
                  <a:gd name="T18" fmla="*/ 1 w 144"/>
                  <a:gd name="T19" fmla="*/ 0 h 108"/>
                  <a:gd name="T20" fmla="*/ 1 w 144"/>
                  <a:gd name="T21" fmla="*/ 0 h 10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44"/>
                  <a:gd name="T34" fmla="*/ 0 h 108"/>
                  <a:gd name="T35" fmla="*/ 144 w 144"/>
                  <a:gd name="T36" fmla="*/ 108 h 10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44" h="108">
                    <a:moveTo>
                      <a:pt x="14" y="0"/>
                    </a:moveTo>
                    <a:lnTo>
                      <a:pt x="144" y="0"/>
                    </a:lnTo>
                    <a:lnTo>
                      <a:pt x="135" y="25"/>
                    </a:lnTo>
                    <a:lnTo>
                      <a:pt x="131" y="54"/>
                    </a:lnTo>
                    <a:lnTo>
                      <a:pt x="135" y="81"/>
                    </a:lnTo>
                    <a:lnTo>
                      <a:pt x="144" y="108"/>
                    </a:lnTo>
                    <a:lnTo>
                      <a:pt x="14" y="108"/>
                    </a:lnTo>
                    <a:lnTo>
                      <a:pt x="4" y="81"/>
                    </a:lnTo>
                    <a:lnTo>
                      <a:pt x="0" y="54"/>
                    </a:lnTo>
                    <a:lnTo>
                      <a:pt x="4" y="25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FFFF00"/>
              </a:solidFill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33" name="Freeform 69"/>
              <p:cNvSpPr>
                <a:spLocks/>
              </p:cNvSpPr>
              <p:nvPr/>
            </p:nvSpPr>
            <p:spPr bwMode="auto">
              <a:xfrm>
                <a:off x="2686" y="2946"/>
                <a:ext cx="82" cy="54"/>
              </a:xfrm>
              <a:custGeom>
                <a:avLst/>
                <a:gdLst>
                  <a:gd name="T0" fmla="*/ 1 w 163"/>
                  <a:gd name="T1" fmla="*/ 2 h 107"/>
                  <a:gd name="T2" fmla="*/ 2 w 163"/>
                  <a:gd name="T3" fmla="*/ 2 h 107"/>
                  <a:gd name="T4" fmla="*/ 3 w 163"/>
                  <a:gd name="T5" fmla="*/ 0 h 107"/>
                  <a:gd name="T6" fmla="*/ 0 w 163"/>
                  <a:gd name="T7" fmla="*/ 0 h 107"/>
                  <a:gd name="T8" fmla="*/ 1 w 163"/>
                  <a:gd name="T9" fmla="*/ 2 h 1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3"/>
                  <a:gd name="T16" fmla="*/ 0 h 107"/>
                  <a:gd name="T17" fmla="*/ 163 w 163"/>
                  <a:gd name="T18" fmla="*/ 107 h 1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3" h="107">
                    <a:moveTo>
                      <a:pt x="40" y="107"/>
                    </a:moveTo>
                    <a:lnTo>
                      <a:pt x="123" y="107"/>
                    </a:lnTo>
                    <a:lnTo>
                      <a:pt x="163" y="0"/>
                    </a:lnTo>
                    <a:lnTo>
                      <a:pt x="0" y="0"/>
                    </a:lnTo>
                    <a:lnTo>
                      <a:pt x="40" y="107"/>
                    </a:lnTo>
                    <a:close/>
                  </a:path>
                </a:pathLst>
              </a:custGeom>
              <a:solidFill>
                <a:srgbClr val="FFFF00"/>
              </a:solidFill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34" name="Line 70"/>
              <p:cNvSpPr>
                <a:spLocks noChangeShapeType="1"/>
              </p:cNvSpPr>
              <p:nvPr/>
            </p:nvSpPr>
            <p:spPr bwMode="auto">
              <a:xfrm flipH="1" flipV="1">
                <a:off x="2596" y="2877"/>
                <a:ext cx="100" cy="6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35" name="Freeform 71"/>
              <p:cNvSpPr>
                <a:spLocks/>
              </p:cNvSpPr>
              <p:nvPr/>
            </p:nvSpPr>
            <p:spPr bwMode="auto">
              <a:xfrm>
                <a:off x="2552" y="2849"/>
                <a:ext cx="60" cy="59"/>
              </a:xfrm>
              <a:custGeom>
                <a:avLst/>
                <a:gdLst>
                  <a:gd name="T0" fmla="*/ 0 w 121"/>
                  <a:gd name="T1" fmla="*/ 0 h 119"/>
                  <a:gd name="T2" fmla="*/ 1 w 121"/>
                  <a:gd name="T3" fmla="*/ 0 h 119"/>
                  <a:gd name="T4" fmla="*/ 1 w 121"/>
                  <a:gd name="T5" fmla="*/ 0 h 119"/>
                  <a:gd name="T6" fmla="*/ 1 w 121"/>
                  <a:gd name="T7" fmla="*/ 0 h 119"/>
                  <a:gd name="T8" fmla="*/ 1 w 121"/>
                  <a:gd name="T9" fmla="*/ 0 h 119"/>
                  <a:gd name="T10" fmla="*/ 1 w 121"/>
                  <a:gd name="T11" fmla="*/ 0 h 119"/>
                  <a:gd name="T12" fmla="*/ 1 w 121"/>
                  <a:gd name="T13" fmla="*/ 0 h 119"/>
                  <a:gd name="T14" fmla="*/ 1 w 121"/>
                  <a:gd name="T15" fmla="*/ 0 h 119"/>
                  <a:gd name="T16" fmla="*/ 1 w 121"/>
                  <a:gd name="T17" fmla="*/ 0 h 119"/>
                  <a:gd name="T18" fmla="*/ 1 w 121"/>
                  <a:gd name="T19" fmla="*/ 0 h 119"/>
                  <a:gd name="T20" fmla="*/ 1 w 121"/>
                  <a:gd name="T21" fmla="*/ 0 h 119"/>
                  <a:gd name="T22" fmla="*/ 1 w 121"/>
                  <a:gd name="T23" fmla="*/ 1 h 119"/>
                  <a:gd name="T24" fmla="*/ 1 w 121"/>
                  <a:gd name="T25" fmla="*/ 1 h 119"/>
                  <a:gd name="T26" fmla="*/ 1 w 121"/>
                  <a:gd name="T27" fmla="*/ 1 h 119"/>
                  <a:gd name="T28" fmla="*/ 1 w 121"/>
                  <a:gd name="T29" fmla="*/ 1 h 119"/>
                  <a:gd name="T30" fmla="*/ 1 w 121"/>
                  <a:gd name="T31" fmla="*/ 1 h 119"/>
                  <a:gd name="T32" fmla="*/ 1 w 121"/>
                  <a:gd name="T33" fmla="*/ 1 h 119"/>
                  <a:gd name="T34" fmla="*/ 1 w 121"/>
                  <a:gd name="T35" fmla="*/ 1 h 119"/>
                  <a:gd name="T36" fmla="*/ 1 w 121"/>
                  <a:gd name="T37" fmla="*/ 1 h 119"/>
                  <a:gd name="T38" fmla="*/ 0 w 121"/>
                  <a:gd name="T39" fmla="*/ 0 h 119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21"/>
                  <a:gd name="T61" fmla="*/ 0 h 119"/>
                  <a:gd name="T62" fmla="*/ 121 w 121"/>
                  <a:gd name="T63" fmla="*/ 119 h 119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21" h="119">
                    <a:moveTo>
                      <a:pt x="0" y="52"/>
                    </a:moveTo>
                    <a:lnTo>
                      <a:pt x="121" y="0"/>
                    </a:lnTo>
                    <a:lnTo>
                      <a:pt x="119" y="6"/>
                    </a:lnTo>
                    <a:lnTo>
                      <a:pt x="115" y="14"/>
                    </a:lnTo>
                    <a:lnTo>
                      <a:pt x="113" y="19"/>
                    </a:lnTo>
                    <a:lnTo>
                      <a:pt x="109" y="27"/>
                    </a:lnTo>
                    <a:lnTo>
                      <a:pt x="107" y="33"/>
                    </a:lnTo>
                    <a:lnTo>
                      <a:pt x="105" y="41"/>
                    </a:lnTo>
                    <a:lnTo>
                      <a:pt x="105" y="48"/>
                    </a:lnTo>
                    <a:lnTo>
                      <a:pt x="103" y="54"/>
                    </a:lnTo>
                    <a:lnTo>
                      <a:pt x="103" y="62"/>
                    </a:lnTo>
                    <a:lnTo>
                      <a:pt x="103" y="69"/>
                    </a:lnTo>
                    <a:lnTo>
                      <a:pt x="103" y="77"/>
                    </a:lnTo>
                    <a:lnTo>
                      <a:pt x="105" y="85"/>
                    </a:lnTo>
                    <a:lnTo>
                      <a:pt x="105" y="90"/>
                    </a:lnTo>
                    <a:lnTo>
                      <a:pt x="107" y="98"/>
                    </a:lnTo>
                    <a:lnTo>
                      <a:pt x="109" y="106"/>
                    </a:lnTo>
                    <a:lnTo>
                      <a:pt x="111" y="111"/>
                    </a:lnTo>
                    <a:lnTo>
                      <a:pt x="115" y="119"/>
                    </a:lnTo>
                    <a:lnTo>
                      <a:pt x="0" y="5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36" name="Line 72"/>
              <p:cNvSpPr>
                <a:spLocks noChangeShapeType="1"/>
              </p:cNvSpPr>
              <p:nvPr/>
            </p:nvSpPr>
            <p:spPr bwMode="auto">
              <a:xfrm flipH="1" flipV="1">
                <a:off x="2596" y="2986"/>
                <a:ext cx="81" cy="6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37" name="Freeform 73"/>
              <p:cNvSpPr>
                <a:spLocks/>
              </p:cNvSpPr>
              <p:nvPr/>
            </p:nvSpPr>
            <p:spPr bwMode="auto">
              <a:xfrm>
                <a:off x="2552" y="2957"/>
                <a:ext cx="61" cy="59"/>
              </a:xfrm>
              <a:custGeom>
                <a:avLst/>
                <a:gdLst>
                  <a:gd name="T0" fmla="*/ 0 w 122"/>
                  <a:gd name="T1" fmla="*/ 0 h 119"/>
                  <a:gd name="T2" fmla="*/ 2 w 122"/>
                  <a:gd name="T3" fmla="*/ 0 h 119"/>
                  <a:gd name="T4" fmla="*/ 2 w 122"/>
                  <a:gd name="T5" fmla="*/ 0 h 119"/>
                  <a:gd name="T6" fmla="*/ 2 w 122"/>
                  <a:gd name="T7" fmla="*/ 0 h 119"/>
                  <a:gd name="T8" fmla="*/ 2 w 122"/>
                  <a:gd name="T9" fmla="*/ 0 h 119"/>
                  <a:gd name="T10" fmla="*/ 2 w 122"/>
                  <a:gd name="T11" fmla="*/ 0 h 119"/>
                  <a:gd name="T12" fmla="*/ 2 w 122"/>
                  <a:gd name="T13" fmla="*/ 0 h 119"/>
                  <a:gd name="T14" fmla="*/ 2 w 122"/>
                  <a:gd name="T15" fmla="*/ 0 h 119"/>
                  <a:gd name="T16" fmla="*/ 2 w 122"/>
                  <a:gd name="T17" fmla="*/ 0 h 119"/>
                  <a:gd name="T18" fmla="*/ 2 w 122"/>
                  <a:gd name="T19" fmla="*/ 0 h 119"/>
                  <a:gd name="T20" fmla="*/ 2 w 122"/>
                  <a:gd name="T21" fmla="*/ 0 h 119"/>
                  <a:gd name="T22" fmla="*/ 2 w 122"/>
                  <a:gd name="T23" fmla="*/ 1 h 119"/>
                  <a:gd name="T24" fmla="*/ 2 w 122"/>
                  <a:gd name="T25" fmla="*/ 1 h 119"/>
                  <a:gd name="T26" fmla="*/ 2 w 122"/>
                  <a:gd name="T27" fmla="*/ 1 h 119"/>
                  <a:gd name="T28" fmla="*/ 2 w 122"/>
                  <a:gd name="T29" fmla="*/ 1 h 119"/>
                  <a:gd name="T30" fmla="*/ 2 w 122"/>
                  <a:gd name="T31" fmla="*/ 1 h 119"/>
                  <a:gd name="T32" fmla="*/ 2 w 122"/>
                  <a:gd name="T33" fmla="*/ 1 h 119"/>
                  <a:gd name="T34" fmla="*/ 2 w 122"/>
                  <a:gd name="T35" fmla="*/ 1 h 119"/>
                  <a:gd name="T36" fmla="*/ 2 w 122"/>
                  <a:gd name="T37" fmla="*/ 1 h 119"/>
                  <a:gd name="T38" fmla="*/ 0 w 122"/>
                  <a:gd name="T39" fmla="*/ 0 h 119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22"/>
                  <a:gd name="T61" fmla="*/ 0 h 119"/>
                  <a:gd name="T62" fmla="*/ 122 w 122"/>
                  <a:gd name="T63" fmla="*/ 119 h 119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22" h="119">
                    <a:moveTo>
                      <a:pt x="0" y="50"/>
                    </a:moveTo>
                    <a:lnTo>
                      <a:pt x="122" y="0"/>
                    </a:lnTo>
                    <a:lnTo>
                      <a:pt x="119" y="6"/>
                    </a:lnTo>
                    <a:lnTo>
                      <a:pt x="115" y="13"/>
                    </a:lnTo>
                    <a:lnTo>
                      <a:pt x="113" y="19"/>
                    </a:lnTo>
                    <a:lnTo>
                      <a:pt x="109" y="27"/>
                    </a:lnTo>
                    <a:lnTo>
                      <a:pt x="107" y="33"/>
                    </a:lnTo>
                    <a:lnTo>
                      <a:pt x="105" y="40"/>
                    </a:lnTo>
                    <a:lnTo>
                      <a:pt x="105" y="48"/>
                    </a:lnTo>
                    <a:lnTo>
                      <a:pt x="103" y="54"/>
                    </a:lnTo>
                    <a:lnTo>
                      <a:pt x="103" y="61"/>
                    </a:lnTo>
                    <a:lnTo>
                      <a:pt x="103" y="69"/>
                    </a:lnTo>
                    <a:lnTo>
                      <a:pt x="103" y="77"/>
                    </a:lnTo>
                    <a:lnTo>
                      <a:pt x="103" y="84"/>
                    </a:lnTo>
                    <a:lnTo>
                      <a:pt x="105" y="90"/>
                    </a:lnTo>
                    <a:lnTo>
                      <a:pt x="107" y="98"/>
                    </a:lnTo>
                    <a:lnTo>
                      <a:pt x="109" y="105"/>
                    </a:lnTo>
                    <a:lnTo>
                      <a:pt x="111" y="111"/>
                    </a:lnTo>
                    <a:lnTo>
                      <a:pt x="113" y="119"/>
                    </a:lnTo>
                    <a:lnTo>
                      <a:pt x="0" y="5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38" name="Line 74"/>
              <p:cNvSpPr>
                <a:spLocks noChangeShapeType="1"/>
              </p:cNvSpPr>
              <p:nvPr/>
            </p:nvSpPr>
            <p:spPr bwMode="auto">
              <a:xfrm flipH="1">
                <a:off x="2596" y="3082"/>
                <a:ext cx="100" cy="5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39" name="Freeform 75"/>
              <p:cNvSpPr>
                <a:spLocks/>
              </p:cNvSpPr>
              <p:nvPr/>
            </p:nvSpPr>
            <p:spPr bwMode="auto">
              <a:xfrm>
                <a:off x="2552" y="3057"/>
                <a:ext cx="60" cy="59"/>
              </a:xfrm>
              <a:custGeom>
                <a:avLst/>
                <a:gdLst>
                  <a:gd name="T0" fmla="*/ 0 w 121"/>
                  <a:gd name="T1" fmla="*/ 1 h 119"/>
                  <a:gd name="T2" fmla="*/ 1 w 121"/>
                  <a:gd name="T3" fmla="*/ 0 h 119"/>
                  <a:gd name="T4" fmla="*/ 1 w 121"/>
                  <a:gd name="T5" fmla="*/ 0 h 119"/>
                  <a:gd name="T6" fmla="*/ 1 w 121"/>
                  <a:gd name="T7" fmla="*/ 0 h 119"/>
                  <a:gd name="T8" fmla="*/ 1 w 121"/>
                  <a:gd name="T9" fmla="*/ 0 h 119"/>
                  <a:gd name="T10" fmla="*/ 1 w 121"/>
                  <a:gd name="T11" fmla="*/ 0 h 119"/>
                  <a:gd name="T12" fmla="*/ 1 w 121"/>
                  <a:gd name="T13" fmla="*/ 0 h 119"/>
                  <a:gd name="T14" fmla="*/ 1 w 121"/>
                  <a:gd name="T15" fmla="*/ 0 h 119"/>
                  <a:gd name="T16" fmla="*/ 1 w 121"/>
                  <a:gd name="T17" fmla="*/ 0 h 119"/>
                  <a:gd name="T18" fmla="*/ 1 w 121"/>
                  <a:gd name="T19" fmla="*/ 0 h 119"/>
                  <a:gd name="T20" fmla="*/ 1 w 121"/>
                  <a:gd name="T21" fmla="*/ 1 h 119"/>
                  <a:gd name="T22" fmla="*/ 1 w 121"/>
                  <a:gd name="T23" fmla="*/ 1 h 119"/>
                  <a:gd name="T24" fmla="*/ 1 w 121"/>
                  <a:gd name="T25" fmla="*/ 1 h 119"/>
                  <a:gd name="T26" fmla="*/ 1 w 121"/>
                  <a:gd name="T27" fmla="*/ 1 h 119"/>
                  <a:gd name="T28" fmla="*/ 1 w 121"/>
                  <a:gd name="T29" fmla="*/ 1 h 119"/>
                  <a:gd name="T30" fmla="*/ 1 w 121"/>
                  <a:gd name="T31" fmla="*/ 1 h 119"/>
                  <a:gd name="T32" fmla="*/ 1 w 121"/>
                  <a:gd name="T33" fmla="*/ 1 h 119"/>
                  <a:gd name="T34" fmla="*/ 1 w 121"/>
                  <a:gd name="T35" fmla="*/ 1 h 119"/>
                  <a:gd name="T36" fmla="*/ 1 w 121"/>
                  <a:gd name="T37" fmla="*/ 1 h 119"/>
                  <a:gd name="T38" fmla="*/ 0 w 121"/>
                  <a:gd name="T39" fmla="*/ 1 h 119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21"/>
                  <a:gd name="T61" fmla="*/ 0 h 119"/>
                  <a:gd name="T62" fmla="*/ 121 w 121"/>
                  <a:gd name="T63" fmla="*/ 119 h 119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21" h="119">
                    <a:moveTo>
                      <a:pt x="0" y="68"/>
                    </a:moveTo>
                    <a:lnTo>
                      <a:pt x="115" y="0"/>
                    </a:lnTo>
                    <a:lnTo>
                      <a:pt x="111" y="8"/>
                    </a:lnTo>
                    <a:lnTo>
                      <a:pt x="109" y="14"/>
                    </a:lnTo>
                    <a:lnTo>
                      <a:pt x="107" y="22"/>
                    </a:lnTo>
                    <a:lnTo>
                      <a:pt x="105" y="29"/>
                    </a:lnTo>
                    <a:lnTo>
                      <a:pt x="105" y="35"/>
                    </a:lnTo>
                    <a:lnTo>
                      <a:pt x="103" y="43"/>
                    </a:lnTo>
                    <a:lnTo>
                      <a:pt x="103" y="50"/>
                    </a:lnTo>
                    <a:lnTo>
                      <a:pt x="103" y="58"/>
                    </a:lnTo>
                    <a:lnTo>
                      <a:pt x="103" y="64"/>
                    </a:lnTo>
                    <a:lnTo>
                      <a:pt x="105" y="71"/>
                    </a:lnTo>
                    <a:lnTo>
                      <a:pt x="105" y="79"/>
                    </a:lnTo>
                    <a:lnTo>
                      <a:pt x="107" y="87"/>
                    </a:lnTo>
                    <a:lnTo>
                      <a:pt x="109" y="93"/>
                    </a:lnTo>
                    <a:lnTo>
                      <a:pt x="113" y="100"/>
                    </a:lnTo>
                    <a:lnTo>
                      <a:pt x="115" y="106"/>
                    </a:lnTo>
                    <a:lnTo>
                      <a:pt x="119" y="114"/>
                    </a:lnTo>
                    <a:lnTo>
                      <a:pt x="121" y="119"/>
                    </a:lnTo>
                    <a:lnTo>
                      <a:pt x="0" y="6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40" name="Line 76"/>
              <p:cNvSpPr>
                <a:spLocks noChangeShapeType="1"/>
              </p:cNvSpPr>
              <p:nvPr/>
            </p:nvSpPr>
            <p:spPr bwMode="auto">
              <a:xfrm>
                <a:off x="2363" y="2901"/>
                <a:ext cx="89" cy="1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41" name="Rectangle 77"/>
              <p:cNvSpPr>
                <a:spLocks noChangeArrowheads="1"/>
              </p:cNvSpPr>
              <p:nvPr/>
            </p:nvSpPr>
            <p:spPr bwMode="auto">
              <a:xfrm>
                <a:off x="2340" y="2879"/>
                <a:ext cx="45" cy="4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42" name="Rectangle 78"/>
              <p:cNvSpPr>
                <a:spLocks noChangeArrowheads="1"/>
              </p:cNvSpPr>
              <p:nvPr/>
            </p:nvSpPr>
            <p:spPr bwMode="auto">
              <a:xfrm>
                <a:off x="2430" y="2879"/>
                <a:ext cx="45" cy="4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43" name="Line 79"/>
              <p:cNvSpPr>
                <a:spLocks noChangeShapeType="1"/>
              </p:cNvSpPr>
              <p:nvPr/>
            </p:nvSpPr>
            <p:spPr bwMode="auto">
              <a:xfrm>
                <a:off x="1824" y="2832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41294" name="Text Box 80"/>
            <p:cNvSpPr txBox="1">
              <a:spLocks noChangeArrowheads="1"/>
            </p:cNvSpPr>
            <p:nvPr/>
          </p:nvSpPr>
          <p:spPr bwMode="auto">
            <a:xfrm>
              <a:off x="960" y="816"/>
              <a:ext cx="278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olidFill>
                    <a:schemeClr val="accent2"/>
                  </a:solidFill>
                  <a:latin typeface="Arial" charset="0"/>
                  <a:cs typeface="Times New Roman" pitchFamily="18" charset="0"/>
                </a:rPr>
                <a:t>How</a:t>
              </a:r>
              <a:r>
                <a:rPr lang="en-US" sz="2000">
                  <a:latin typeface="Arial" charset="0"/>
                  <a:cs typeface="Times New Roman" pitchFamily="18" charset="0"/>
                </a:rPr>
                <a:t> we measure = </a:t>
              </a:r>
              <a:r>
                <a:rPr lang="en-US" sz="2000" b="1">
                  <a:solidFill>
                    <a:srgbClr val="FF3300"/>
                  </a:solidFill>
                  <a:latin typeface="Arial" charset="0"/>
                  <a:cs typeface="Times New Roman" pitchFamily="18" charset="0"/>
                </a:rPr>
                <a:t>Evidence</a:t>
              </a:r>
              <a:r>
                <a:rPr lang="en-US" sz="2000" b="1">
                  <a:solidFill>
                    <a:schemeClr val="hlink"/>
                  </a:solidFill>
                  <a:latin typeface="Arial" charset="0"/>
                  <a:cs typeface="Times New Roman" pitchFamily="18" charset="0"/>
                </a:rPr>
                <a:t> </a:t>
              </a:r>
              <a:r>
                <a:rPr lang="en-US" sz="2000">
                  <a:latin typeface="Arial" charset="0"/>
                  <a:cs typeface="Times New Roman" pitchFamily="18" charset="0"/>
                </a:rPr>
                <a:t>Model</a:t>
              </a:r>
            </a:p>
          </p:txBody>
        </p:sp>
      </p:grpSp>
      <p:grpSp>
        <p:nvGrpSpPr>
          <p:cNvPr id="40991" name="Group 81"/>
          <p:cNvGrpSpPr>
            <a:grpSpLocks/>
          </p:cNvGrpSpPr>
          <p:nvPr/>
        </p:nvGrpSpPr>
        <p:grpSpPr bwMode="auto">
          <a:xfrm>
            <a:off x="1828800" y="1600200"/>
            <a:ext cx="4800600" cy="4291013"/>
            <a:chOff x="1152" y="1008"/>
            <a:chExt cx="3024" cy="2703"/>
          </a:xfrm>
        </p:grpSpPr>
        <p:grpSp>
          <p:nvGrpSpPr>
            <p:cNvPr id="41127" name="Group 82"/>
            <p:cNvGrpSpPr>
              <a:grpSpLocks/>
            </p:cNvGrpSpPr>
            <p:nvPr/>
          </p:nvGrpSpPr>
          <p:grpSpPr bwMode="auto">
            <a:xfrm>
              <a:off x="2862" y="2824"/>
              <a:ext cx="1107" cy="887"/>
              <a:chOff x="2928" y="2410"/>
              <a:chExt cx="1107" cy="887"/>
            </a:xfrm>
          </p:grpSpPr>
          <p:sp>
            <p:nvSpPr>
              <p:cNvPr id="41129" name="Freeform 83"/>
              <p:cNvSpPr>
                <a:spLocks/>
              </p:cNvSpPr>
              <p:nvPr/>
            </p:nvSpPr>
            <p:spPr bwMode="auto">
              <a:xfrm>
                <a:off x="3945" y="2827"/>
                <a:ext cx="90" cy="59"/>
              </a:xfrm>
              <a:custGeom>
                <a:avLst/>
                <a:gdLst>
                  <a:gd name="T0" fmla="*/ 3 w 178"/>
                  <a:gd name="T1" fmla="*/ 1 h 119"/>
                  <a:gd name="T2" fmla="*/ 0 w 178"/>
                  <a:gd name="T3" fmla="*/ 0 h 119"/>
                  <a:gd name="T4" fmla="*/ 3 w 178"/>
                  <a:gd name="T5" fmla="*/ 0 h 119"/>
                  <a:gd name="T6" fmla="*/ 3 w 178"/>
                  <a:gd name="T7" fmla="*/ 1 h 11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78"/>
                  <a:gd name="T13" fmla="*/ 0 h 119"/>
                  <a:gd name="T14" fmla="*/ 178 w 178"/>
                  <a:gd name="T15" fmla="*/ 119 h 11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78" h="119">
                    <a:moveTo>
                      <a:pt x="178" y="119"/>
                    </a:moveTo>
                    <a:lnTo>
                      <a:pt x="0" y="60"/>
                    </a:lnTo>
                    <a:lnTo>
                      <a:pt x="178" y="0"/>
                    </a:lnTo>
                    <a:lnTo>
                      <a:pt x="178" y="11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30" name="Freeform 84"/>
              <p:cNvSpPr>
                <a:spLocks/>
              </p:cNvSpPr>
              <p:nvPr/>
            </p:nvSpPr>
            <p:spPr bwMode="auto">
              <a:xfrm>
                <a:off x="3137" y="3261"/>
                <a:ext cx="898" cy="36"/>
              </a:xfrm>
              <a:custGeom>
                <a:avLst/>
                <a:gdLst>
                  <a:gd name="T0" fmla="*/ 26 w 1797"/>
                  <a:gd name="T1" fmla="*/ 0 h 73"/>
                  <a:gd name="T2" fmla="*/ 0 w 1797"/>
                  <a:gd name="T3" fmla="*/ 0 h 73"/>
                  <a:gd name="T4" fmla="*/ 1 w 1797"/>
                  <a:gd name="T5" fmla="*/ 1 h 73"/>
                  <a:gd name="T6" fmla="*/ 28 w 1797"/>
                  <a:gd name="T7" fmla="*/ 1 h 73"/>
                  <a:gd name="T8" fmla="*/ 26 w 1797"/>
                  <a:gd name="T9" fmla="*/ 0 h 7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97"/>
                  <a:gd name="T16" fmla="*/ 0 h 73"/>
                  <a:gd name="T17" fmla="*/ 1797 w 1797"/>
                  <a:gd name="T18" fmla="*/ 73 h 7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97" h="73">
                    <a:moveTo>
                      <a:pt x="1726" y="0"/>
                    </a:moveTo>
                    <a:lnTo>
                      <a:pt x="0" y="0"/>
                    </a:lnTo>
                    <a:lnTo>
                      <a:pt x="71" y="73"/>
                    </a:lnTo>
                    <a:lnTo>
                      <a:pt x="1797" y="73"/>
                    </a:lnTo>
                    <a:lnTo>
                      <a:pt x="1726" y="0"/>
                    </a:lnTo>
                    <a:close/>
                  </a:path>
                </a:pathLst>
              </a:custGeom>
              <a:solidFill>
                <a:srgbClr val="C0C0C0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31" name="Freeform 85"/>
              <p:cNvSpPr>
                <a:spLocks/>
              </p:cNvSpPr>
              <p:nvPr/>
            </p:nvSpPr>
            <p:spPr bwMode="auto">
              <a:xfrm>
                <a:off x="4000" y="2470"/>
                <a:ext cx="35" cy="827"/>
              </a:xfrm>
              <a:custGeom>
                <a:avLst/>
                <a:gdLst>
                  <a:gd name="T0" fmla="*/ 1 w 71"/>
                  <a:gd name="T1" fmla="*/ 25 h 1655"/>
                  <a:gd name="T2" fmla="*/ 0 w 71"/>
                  <a:gd name="T3" fmla="*/ 24 h 1655"/>
                  <a:gd name="T4" fmla="*/ 0 w 71"/>
                  <a:gd name="T5" fmla="*/ 0 h 1655"/>
                  <a:gd name="T6" fmla="*/ 1 w 71"/>
                  <a:gd name="T7" fmla="*/ 1 h 1655"/>
                  <a:gd name="T8" fmla="*/ 1 w 71"/>
                  <a:gd name="T9" fmla="*/ 25 h 16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1"/>
                  <a:gd name="T16" fmla="*/ 0 h 1655"/>
                  <a:gd name="T17" fmla="*/ 71 w 71"/>
                  <a:gd name="T18" fmla="*/ 1655 h 16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1" h="1655">
                    <a:moveTo>
                      <a:pt x="71" y="1655"/>
                    </a:moveTo>
                    <a:lnTo>
                      <a:pt x="0" y="1582"/>
                    </a:lnTo>
                    <a:lnTo>
                      <a:pt x="0" y="0"/>
                    </a:lnTo>
                    <a:lnTo>
                      <a:pt x="71" y="73"/>
                    </a:lnTo>
                    <a:lnTo>
                      <a:pt x="71" y="1655"/>
                    </a:lnTo>
                    <a:close/>
                  </a:path>
                </a:pathLst>
              </a:custGeom>
              <a:solidFill>
                <a:srgbClr val="C0C0C0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32" name="Rectangle 86"/>
              <p:cNvSpPr>
                <a:spLocks noChangeArrowheads="1"/>
              </p:cNvSpPr>
              <p:nvPr/>
            </p:nvSpPr>
            <p:spPr bwMode="auto">
              <a:xfrm>
                <a:off x="3137" y="2470"/>
                <a:ext cx="863" cy="791"/>
              </a:xfrm>
              <a:prstGeom prst="rect">
                <a:avLst/>
              </a:prstGeom>
              <a:solidFill>
                <a:srgbClr val="FFFFFF"/>
              </a:soli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33" name="Rectangle 87"/>
              <p:cNvSpPr>
                <a:spLocks noChangeArrowheads="1"/>
              </p:cNvSpPr>
              <p:nvPr/>
            </p:nvSpPr>
            <p:spPr bwMode="auto">
              <a:xfrm>
                <a:off x="3312" y="2496"/>
                <a:ext cx="499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Task Models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1134" name="Rectangle 88"/>
              <p:cNvSpPr>
                <a:spLocks noChangeArrowheads="1"/>
              </p:cNvSpPr>
              <p:nvPr/>
            </p:nvSpPr>
            <p:spPr bwMode="auto">
              <a:xfrm>
                <a:off x="3382" y="2594"/>
                <a:ext cx="93" cy="226"/>
              </a:xfrm>
              <a:prstGeom prst="rect">
                <a:avLst/>
              </a:prstGeom>
              <a:solidFill>
                <a:srgbClr val="FFFF00"/>
              </a:solidFill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35" name="Freeform 89"/>
              <p:cNvSpPr>
                <a:spLocks/>
              </p:cNvSpPr>
              <p:nvPr/>
            </p:nvSpPr>
            <p:spPr bwMode="auto">
              <a:xfrm>
                <a:off x="3395" y="2606"/>
                <a:ext cx="54" cy="40"/>
              </a:xfrm>
              <a:custGeom>
                <a:avLst/>
                <a:gdLst>
                  <a:gd name="T0" fmla="*/ 1 w 107"/>
                  <a:gd name="T1" fmla="*/ 1 h 81"/>
                  <a:gd name="T2" fmla="*/ 2 w 107"/>
                  <a:gd name="T3" fmla="*/ 1 h 81"/>
                  <a:gd name="T4" fmla="*/ 2 w 107"/>
                  <a:gd name="T5" fmla="*/ 0 h 81"/>
                  <a:gd name="T6" fmla="*/ 2 w 107"/>
                  <a:gd name="T7" fmla="*/ 0 h 81"/>
                  <a:gd name="T8" fmla="*/ 1 w 107"/>
                  <a:gd name="T9" fmla="*/ 0 h 81"/>
                  <a:gd name="T10" fmla="*/ 0 w 107"/>
                  <a:gd name="T11" fmla="*/ 0 h 81"/>
                  <a:gd name="T12" fmla="*/ 1 w 107"/>
                  <a:gd name="T13" fmla="*/ 1 h 8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07"/>
                  <a:gd name="T22" fmla="*/ 0 h 81"/>
                  <a:gd name="T23" fmla="*/ 107 w 107"/>
                  <a:gd name="T24" fmla="*/ 81 h 8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07" h="81">
                    <a:moveTo>
                      <a:pt x="27" y="81"/>
                    </a:moveTo>
                    <a:lnTo>
                      <a:pt x="80" y="81"/>
                    </a:lnTo>
                    <a:lnTo>
                      <a:pt x="107" y="40"/>
                    </a:lnTo>
                    <a:lnTo>
                      <a:pt x="80" y="0"/>
                    </a:lnTo>
                    <a:lnTo>
                      <a:pt x="27" y="0"/>
                    </a:lnTo>
                    <a:lnTo>
                      <a:pt x="0" y="40"/>
                    </a:lnTo>
                    <a:lnTo>
                      <a:pt x="27" y="81"/>
                    </a:lnTo>
                    <a:close/>
                  </a:path>
                </a:pathLst>
              </a:custGeom>
              <a:solidFill>
                <a:srgbClr val="FFFF00"/>
              </a:solidFill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36" name="Freeform 90"/>
              <p:cNvSpPr>
                <a:spLocks/>
              </p:cNvSpPr>
              <p:nvPr/>
            </p:nvSpPr>
            <p:spPr bwMode="auto">
              <a:xfrm>
                <a:off x="3415" y="2766"/>
                <a:ext cx="60" cy="40"/>
              </a:xfrm>
              <a:custGeom>
                <a:avLst/>
                <a:gdLst>
                  <a:gd name="T0" fmla="*/ 0 w 121"/>
                  <a:gd name="T1" fmla="*/ 1 h 81"/>
                  <a:gd name="T2" fmla="*/ 1 w 121"/>
                  <a:gd name="T3" fmla="*/ 1 h 81"/>
                  <a:gd name="T4" fmla="*/ 1 w 121"/>
                  <a:gd name="T5" fmla="*/ 0 h 81"/>
                  <a:gd name="T6" fmla="*/ 0 w 121"/>
                  <a:gd name="T7" fmla="*/ 0 h 81"/>
                  <a:gd name="T8" fmla="*/ 0 w 121"/>
                  <a:gd name="T9" fmla="*/ 1 h 8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1"/>
                  <a:gd name="T16" fmla="*/ 0 h 81"/>
                  <a:gd name="T17" fmla="*/ 121 w 121"/>
                  <a:gd name="T18" fmla="*/ 81 h 8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1" h="81">
                    <a:moveTo>
                      <a:pt x="31" y="81"/>
                    </a:moveTo>
                    <a:lnTo>
                      <a:pt x="90" y="81"/>
                    </a:lnTo>
                    <a:lnTo>
                      <a:pt x="121" y="0"/>
                    </a:lnTo>
                    <a:lnTo>
                      <a:pt x="0" y="0"/>
                    </a:lnTo>
                    <a:lnTo>
                      <a:pt x="31" y="81"/>
                    </a:lnTo>
                    <a:close/>
                  </a:path>
                </a:pathLst>
              </a:custGeom>
              <a:solidFill>
                <a:srgbClr val="FFFF00"/>
              </a:solidFill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37" name="Freeform 91"/>
              <p:cNvSpPr>
                <a:spLocks/>
              </p:cNvSpPr>
              <p:nvPr/>
            </p:nvSpPr>
            <p:spPr bwMode="auto">
              <a:xfrm>
                <a:off x="3395" y="2753"/>
                <a:ext cx="54" cy="40"/>
              </a:xfrm>
              <a:custGeom>
                <a:avLst/>
                <a:gdLst>
                  <a:gd name="T0" fmla="*/ 0 w 107"/>
                  <a:gd name="T1" fmla="*/ 0 h 81"/>
                  <a:gd name="T2" fmla="*/ 1 w 107"/>
                  <a:gd name="T3" fmla="*/ 0 h 81"/>
                  <a:gd name="T4" fmla="*/ 2 w 107"/>
                  <a:gd name="T5" fmla="*/ 0 h 81"/>
                  <a:gd name="T6" fmla="*/ 1 w 107"/>
                  <a:gd name="T7" fmla="*/ 1 h 81"/>
                  <a:gd name="T8" fmla="*/ 0 w 107"/>
                  <a:gd name="T9" fmla="*/ 0 h 8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7"/>
                  <a:gd name="T16" fmla="*/ 0 h 81"/>
                  <a:gd name="T17" fmla="*/ 107 w 107"/>
                  <a:gd name="T18" fmla="*/ 81 h 8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7" h="81">
                    <a:moveTo>
                      <a:pt x="0" y="41"/>
                    </a:moveTo>
                    <a:lnTo>
                      <a:pt x="53" y="0"/>
                    </a:lnTo>
                    <a:lnTo>
                      <a:pt x="107" y="41"/>
                    </a:lnTo>
                    <a:lnTo>
                      <a:pt x="53" y="81"/>
                    </a:lnTo>
                    <a:lnTo>
                      <a:pt x="0" y="41"/>
                    </a:lnTo>
                    <a:close/>
                  </a:path>
                </a:pathLst>
              </a:custGeom>
              <a:solidFill>
                <a:srgbClr val="FFFF00"/>
              </a:solidFill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38" name="Rectangle 92"/>
              <p:cNvSpPr>
                <a:spLocks noChangeArrowheads="1"/>
              </p:cNvSpPr>
              <p:nvPr/>
            </p:nvSpPr>
            <p:spPr bwMode="auto">
              <a:xfrm>
                <a:off x="3395" y="2726"/>
                <a:ext cx="71" cy="27"/>
              </a:xfrm>
              <a:prstGeom prst="rect">
                <a:avLst/>
              </a:prstGeom>
              <a:solidFill>
                <a:srgbClr val="FFFF00"/>
              </a:solidFill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39" name="Freeform 93"/>
              <p:cNvSpPr>
                <a:spLocks/>
              </p:cNvSpPr>
              <p:nvPr/>
            </p:nvSpPr>
            <p:spPr bwMode="auto">
              <a:xfrm>
                <a:off x="3422" y="2633"/>
                <a:ext cx="53" cy="40"/>
              </a:xfrm>
              <a:custGeom>
                <a:avLst/>
                <a:gdLst>
                  <a:gd name="T0" fmla="*/ 0 w 108"/>
                  <a:gd name="T1" fmla="*/ 0 h 80"/>
                  <a:gd name="T2" fmla="*/ 1 w 108"/>
                  <a:gd name="T3" fmla="*/ 0 h 80"/>
                  <a:gd name="T4" fmla="*/ 1 w 108"/>
                  <a:gd name="T5" fmla="*/ 1 h 80"/>
                  <a:gd name="T6" fmla="*/ 1 w 108"/>
                  <a:gd name="T7" fmla="*/ 1 h 80"/>
                  <a:gd name="T8" fmla="*/ 1 w 108"/>
                  <a:gd name="T9" fmla="*/ 1 h 80"/>
                  <a:gd name="T10" fmla="*/ 1 w 108"/>
                  <a:gd name="T11" fmla="*/ 1 h 80"/>
                  <a:gd name="T12" fmla="*/ 0 w 108"/>
                  <a:gd name="T13" fmla="*/ 1 h 80"/>
                  <a:gd name="T14" fmla="*/ 0 w 108"/>
                  <a:gd name="T15" fmla="*/ 1 h 80"/>
                  <a:gd name="T16" fmla="*/ 0 w 108"/>
                  <a:gd name="T17" fmla="*/ 1 h 80"/>
                  <a:gd name="T18" fmla="*/ 0 w 108"/>
                  <a:gd name="T19" fmla="*/ 1 h 80"/>
                  <a:gd name="T20" fmla="*/ 0 w 108"/>
                  <a:gd name="T21" fmla="*/ 0 h 8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08"/>
                  <a:gd name="T34" fmla="*/ 0 h 80"/>
                  <a:gd name="T35" fmla="*/ 108 w 108"/>
                  <a:gd name="T36" fmla="*/ 80 h 80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08" h="80">
                    <a:moveTo>
                      <a:pt x="10" y="0"/>
                    </a:moveTo>
                    <a:lnTo>
                      <a:pt x="108" y="0"/>
                    </a:lnTo>
                    <a:lnTo>
                      <a:pt x="100" y="19"/>
                    </a:lnTo>
                    <a:lnTo>
                      <a:pt x="98" y="40"/>
                    </a:lnTo>
                    <a:lnTo>
                      <a:pt x="100" y="61"/>
                    </a:lnTo>
                    <a:lnTo>
                      <a:pt x="108" y="80"/>
                    </a:lnTo>
                    <a:lnTo>
                      <a:pt x="10" y="80"/>
                    </a:lnTo>
                    <a:lnTo>
                      <a:pt x="4" y="61"/>
                    </a:lnTo>
                    <a:lnTo>
                      <a:pt x="0" y="40"/>
                    </a:lnTo>
                    <a:lnTo>
                      <a:pt x="4" y="19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FFFF00"/>
              </a:solidFill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40" name="Freeform 94"/>
              <p:cNvSpPr>
                <a:spLocks/>
              </p:cNvSpPr>
              <p:nvPr/>
            </p:nvSpPr>
            <p:spPr bwMode="auto">
              <a:xfrm>
                <a:off x="3389" y="2673"/>
                <a:ext cx="60" cy="40"/>
              </a:xfrm>
              <a:custGeom>
                <a:avLst/>
                <a:gdLst>
                  <a:gd name="T0" fmla="*/ 1 w 119"/>
                  <a:gd name="T1" fmla="*/ 1 h 81"/>
                  <a:gd name="T2" fmla="*/ 2 w 119"/>
                  <a:gd name="T3" fmla="*/ 1 h 81"/>
                  <a:gd name="T4" fmla="*/ 2 w 119"/>
                  <a:gd name="T5" fmla="*/ 0 h 81"/>
                  <a:gd name="T6" fmla="*/ 0 w 119"/>
                  <a:gd name="T7" fmla="*/ 0 h 81"/>
                  <a:gd name="T8" fmla="*/ 1 w 119"/>
                  <a:gd name="T9" fmla="*/ 1 h 8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9"/>
                  <a:gd name="T16" fmla="*/ 0 h 81"/>
                  <a:gd name="T17" fmla="*/ 119 w 119"/>
                  <a:gd name="T18" fmla="*/ 81 h 8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9" h="81">
                    <a:moveTo>
                      <a:pt x="29" y="81"/>
                    </a:moveTo>
                    <a:lnTo>
                      <a:pt x="88" y="81"/>
                    </a:lnTo>
                    <a:lnTo>
                      <a:pt x="119" y="0"/>
                    </a:lnTo>
                    <a:lnTo>
                      <a:pt x="0" y="0"/>
                    </a:lnTo>
                    <a:lnTo>
                      <a:pt x="29" y="81"/>
                    </a:lnTo>
                    <a:close/>
                  </a:path>
                </a:pathLst>
              </a:custGeom>
              <a:solidFill>
                <a:srgbClr val="FFFF00"/>
              </a:solidFill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41" name="Freeform 95"/>
              <p:cNvSpPr>
                <a:spLocks/>
              </p:cNvSpPr>
              <p:nvPr/>
            </p:nvSpPr>
            <p:spPr bwMode="auto">
              <a:xfrm>
                <a:off x="3669" y="2846"/>
                <a:ext cx="91" cy="29"/>
              </a:xfrm>
              <a:custGeom>
                <a:avLst/>
                <a:gdLst>
                  <a:gd name="T0" fmla="*/ 3 w 182"/>
                  <a:gd name="T1" fmla="*/ 1 h 58"/>
                  <a:gd name="T2" fmla="*/ 3 w 182"/>
                  <a:gd name="T3" fmla="*/ 1 h 58"/>
                  <a:gd name="T4" fmla="*/ 3 w 182"/>
                  <a:gd name="T5" fmla="*/ 1 h 58"/>
                  <a:gd name="T6" fmla="*/ 3 w 182"/>
                  <a:gd name="T7" fmla="*/ 1 h 58"/>
                  <a:gd name="T8" fmla="*/ 3 w 182"/>
                  <a:gd name="T9" fmla="*/ 1 h 58"/>
                  <a:gd name="T10" fmla="*/ 3 w 182"/>
                  <a:gd name="T11" fmla="*/ 1 h 58"/>
                  <a:gd name="T12" fmla="*/ 3 w 182"/>
                  <a:gd name="T13" fmla="*/ 1 h 58"/>
                  <a:gd name="T14" fmla="*/ 3 w 182"/>
                  <a:gd name="T15" fmla="*/ 1 h 58"/>
                  <a:gd name="T16" fmla="*/ 3 w 182"/>
                  <a:gd name="T17" fmla="*/ 1 h 58"/>
                  <a:gd name="T18" fmla="*/ 3 w 182"/>
                  <a:gd name="T19" fmla="*/ 1 h 58"/>
                  <a:gd name="T20" fmla="*/ 3 w 182"/>
                  <a:gd name="T21" fmla="*/ 1 h 58"/>
                  <a:gd name="T22" fmla="*/ 3 w 182"/>
                  <a:gd name="T23" fmla="*/ 1 h 58"/>
                  <a:gd name="T24" fmla="*/ 3 w 182"/>
                  <a:gd name="T25" fmla="*/ 1 h 58"/>
                  <a:gd name="T26" fmla="*/ 3 w 182"/>
                  <a:gd name="T27" fmla="*/ 1 h 58"/>
                  <a:gd name="T28" fmla="*/ 3 w 182"/>
                  <a:gd name="T29" fmla="*/ 1 h 58"/>
                  <a:gd name="T30" fmla="*/ 3 w 182"/>
                  <a:gd name="T31" fmla="*/ 1 h 58"/>
                  <a:gd name="T32" fmla="*/ 3 w 182"/>
                  <a:gd name="T33" fmla="*/ 1 h 58"/>
                  <a:gd name="T34" fmla="*/ 3 w 182"/>
                  <a:gd name="T35" fmla="*/ 1 h 58"/>
                  <a:gd name="T36" fmla="*/ 3 w 182"/>
                  <a:gd name="T37" fmla="*/ 1 h 58"/>
                  <a:gd name="T38" fmla="*/ 3 w 182"/>
                  <a:gd name="T39" fmla="*/ 1 h 58"/>
                  <a:gd name="T40" fmla="*/ 3 w 182"/>
                  <a:gd name="T41" fmla="*/ 1 h 58"/>
                  <a:gd name="T42" fmla="*/ 1 w 182"/>
                  <a:gd name="T43" fmla="*/ 1 h 58"/>
                  <a:gd name="T44" fmla="*/ 1 w 182"/>
                  <a:gd name="T45" fmla="*/ 1 h 58"/>
                  <a:gd name="T46" fmla="*/ 1 w 182"/>
                  <a:gd name="T47" fmla="*/ 1 h 58"/>
                  <a:gd name="T48" fmla="*/ 1 w 182"/>
                  <a:gd name="T49" fmla="*/ 1 h 58"/>
                  <a:gd name="T50" fmla="*/ 1 w 182"/>
                  <a:gd name="T51" fmla="*/ 1 h 58"/>
                  <a:gd name="T52" fmla="*/ 1 w 182"/>
                  <a:gd name="T53" fmla="*/ 1 h 58"/>
                  <a:gd name="T54" fmla="*/ 1 w 182"/>
                  <a:gd name="T55" fmla="*/ 1 h 58"/>
                  <a:gd name="T56" fmla="*/ 1 w 182"/>
                  <a:gd name="T57" fmla="*/ 1 h 58"/>
                  <a:gd name="T58" fmla="*/ 1 w 182"/>
                  <a:gd name="T59" fmla="*/ 1 h 58"/>
                  <a:gd name="T60" fmla="*/ 1 w 182"/>
                  <a:gd name="T61" fmla="*/ 1 h 58"/>
                  <a:gd name="T62" fmla="*/ 1 w 182"/>
                  <a:gd name="T63" fmla="*/ 1 h 58"/>
                  <a:gd name="T64" fmla="*/ 1 w 182"/>
                  <a:gd name="T65" fmla="*/ 1 h 58"/>
                  <a:gd name="T66" fmla="*/ 2 w 182"/>
                  <a:gd name="T67" fmla="*/ 1 h 58"/>
                  <a:gd name="T68" fmla="*/ 2 w 182"/>
                  <a:gd name="T69" fmla="*/ 1 h 58"/>
                  <a:gd name="T70" fmla="*/ 3 w 182"/>
                  <a:gd name="T71" fmla="*/ 1 h 58"/>
                  <a:gd name="T72" fmla="*/ 3 w 182"/>
                  <a:gd name="T73" fmla="*/ 1 h 58"/>
                  <a:gd name="T74" fmla="*/ 3 w 182"/>
                  <a:gd name="T75" fmla="*/ 1 h 58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182"/>
                  <a:gd name="T115" fmla="*/ 0 h 58"/>
                  <a:gd name="T116" fmla="*/ 182 w 182"/>
                  <a:gd name="T117" fmla="*/ 58 h 58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182" h="58">
                    <a:moveTo>
                      <a:pt x="148" y="58"/>
                    </a:moveTo>
                    <a:lnTo>
                      <a:pt x="148" y="58"/>
                    </a:lnTo>
                    <a:lnTo>
                      <a:pt x="150" y="56"/>
                    </a:lnTo>
                    <a:lnTo>
                      <a:pt x="154" y="56"/>
                    </a:lnTo>
                    <a:lnTo>
                      <a:pt x="156" y="54"/>
                    </a:lnTo>
                    <a:lnTo>
                      <a:pt x="159" y="52"/>
                    </a:lnTo>
                    <a:lnTo>
                      <a:pt x="163" y="50"/>
                    </a:lnTo>
                    <a:lnTo>
                      <a:pt x="165" y="48"/>
                    </a:lnTo>
                    <a:lnTo>
                      <a:pt x="167" y="48"/>
                    </a:lnTo>
                    <a:lnTo>
                      <a:pt x="169" y="47"/>
                    </a:lnTo>
                    <a:lnTo>
                      <a:pt x="171" y="47"/>
                    </a:lnTo>
                    <a:lnTo>
                      <a:pt x="171" y="45"/>
                    </a:lnTo>
                    <a:lnTo>
                      <a:pt x="173" y="43"/>
                    </a:lnTo>
                    <a:lnTo>
                      <a:pt x="173" y="41"/>
                    </a:lnTo>
                    <a:lnTo>
                      <a:pt x="173" y="39"/>
                    </a:lnTo>
                    <a:lnTo>
                      <a:pt x="175" y="37"/>
                    </a:lnTo>
                    <a:lnTo>
                      <a:pt x="175" y="33"/>
                    </a:lnTo>
                    <a:lnTo>
                      <a:pt x="177" y="29"/>
                    </a:lnTo>
                    <a:lnTo>
                      <a:pt x="179" y="24"/>
                    </a:lnTo>
                    <a:lnTo>
                      <a:pt x="179" y="20"/>
                    </a:lnTo>
                    <a:lnTo>
                      <a:pt x="181" y="14"/>
                    </a:lnTo>
                    <a:lnTo>
                      <a:pt x="181" y="12"/>
                    </a:lnTo>
                    <a:lnTo>
                      <a:pt x="182" y="10"/>
                    </a:lnTo>
                    <a:lnTo>
                      <a:pt x="181" y="12"/>
                    </a:lnTo>
                    <a:lnTo>
                      <a:pt x="179" y="16"/>
                    </a:lnTo>
                    <a:lnTo>
                      <a:pt x="177" y="20"/>
                    </a:lnTo>
                    <a:lnTo>
                      <a:pt x="175" y="25"/>
                    </a:lnTo>
                    <a:lnTo>
                      <a:pt x="171" y="29"/>
                    </a:lnTo>
                    <a:lnTo>
                      <a:pt x="169" y="35"/>
                    </a:lnTo>
                    <a:lnTo>
                      <a:pt x="167" y="39"/>
                    </a:lnTo>
                    <a:lnTo>
                      <a:pt x="165" y="41"/>
                    </a:lnTo>
                    <a:lnTo>
                      <a:pt x="163" y="43"/>
                    </a:lnTo>
                    <a:lnTo>
                      <a:pt x="159" y="43"/>
                    </a:lnTo>
                    <a:lnTo>
                      <a:pt x="156" y="45"/>
                    </a:lnTo>
                    <a:lnTo>
                      <a:pt x="152" y="47"/>
                    </a:lnTo>
                    <a:lnTo>
                      <a:pt x="150" y="48"/>
                    </a:lnTo>
                    <a:lnTo>
                      <a:pt x="148" y="48"/>
                    </a:lnTo>
                    <a:lnTo>
                      <a:pt x="146" y="48"/>
                    </a:lnTo>
                    <a:lnTo>
                      <a:pt x="0" y="0"/>
                    </a:lnTo>
                    <a:lnTo>
                      <a:pt x="2" y="2"/>
                    </a:lnTo>
                    <a:lnTo>
                      <a:pt x="4" y="4"/>
                    </a:lnTo>
                    <a:lnTo>
                      <a:pt x="6" y="4"/>
                    </a:lnTo>
                    <a:lnTo>
                      <a:pt x="10" y="6"/>
                    </a:lnTo>
                    <a:lnTo>
                      <a:pt x="14" y="6"/>
                    </a:lnTo>
                    <a:lnTo>
                      <a:pt x="17" y="8"/>
                    </a:lnTo>
                    <a:lnTo>
                      <a:pt x="21" y="10"/>
                    </a:lnTo>
                    <a:lnTo>
                      <a:pt x="27" y="12"/>
                    </a:lnTo>
                    <a:lnTo>
                      <a:pt x="31" y="12"/>
                    </a:lnTo>
                    <a:lnTo>
                      <a:pt x="37" y="14"/>
                    </a:lnTo>
                    <a:lnTo>
                      <a:pt x="41" y="16"/>
                    </a:lnTo>
                    <a:lnTo>
                      <a:pt x="46" y="18"/>
                    </a:lnTo>
                    <a:lnTo>
                      <a:pt x="52" y="20"/>
                    </a:lnTo>
                    <a:lnTo>
                      <a:pt x="58" y="22"/>
                    </a:lnTo>
                    <a:lnTo>
                      <a:pt x="62" y="24"/>
                    </a:lnTo>
                    <a:lnTo>
                      <a:pt x="67" y="25"/>
                    </a:lnTo>
                    <a:lnTo>
                      <a:pt x="73" y="27"/>
                    </a:lnTo>
                    <a:lnTo>
                      <a:pt x="79" y="29"/>
                    </a:lnTo>
                    <a:lnTo>
                      <a:pt x="85" y="33"/>
                    </a:lnTo>
                    <a:lnTo>
                      <a:pt x="90" y="35"/>
                    </a:lnTo>
                    <a:lnTo>
                      <a:pt x="96" y="37"/>
                    </a:lnTo>
                    <a:lnTo>
                      <a:pt x="102" y="39"/>
                    </a:lnTo>
                    <a:lnTo>
                      <a:pt x="108" y="41"/>
                    </a:lnTo>
                    <a:lnTo>
                      <a:pt x="111" y="43"/>
                    </a:lnTo>
                    <a:lnTo>
                      <a:pt x="117" y="45"/>
                    </a:lnTo>
                    <a:lnTo>
                      <a:pt x="121" y="47"/>
                    </a:lnTo>
                    <a:lnTo>
                      <a:pt x="127" y="48"/>
                    </a:lnTo>
                    <a:lnTo>
                      <a:pt x="131" y="50"/>
                    </a:lnTo>
                    <a:lnTo>
                      <a:pt x="134" y="52"/>
                    </a:lnTo>
                    <a:lnTo>
                      <a:pt x="138" y="54"/>
                    </a:lnTo>
                    <a:lnTo>
                      <a:pt x="142" y="54"/>
                    </a:lnTo>
                    <a:lnTo>
                      <a:pt x="144" y="56"/>
                    </a:lnTo>
                    <a:lnTo>
                      <a:pt x="148" y="5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42" name="Freeform 96"/>
              <p:cNvSpPr>
                <a:spLocks/>
              </p:cNvSpPr>
              <p:nvPr/>
            </p:nvSpPr>
            <p:spPr bwMode="auto">
              <a:xfrm>
                <a:off x="3660" y="2793"/>
                <a:ext cx="106" cy="73"/>
              </a:xfrm>
              <a:custGeom>
                <a:avLst/>
                <a:gdLst>
                  <a:gd name="T0" fmla="*/ 0 w 213"/>
                  <a:gd name="T1" fmla="*/ 1 h 146"/>
                  <a:gd name="T2" fmla="*/ 0 w 213"/>
                  <a:gd name="T3" fmla="*/ 1 h 146"/>
                  <a:gd name="T4" fmla="*/ 0 w 213"/>
                  <a:gd name="T5" fmla="*/ 1 h 146"/>
                  <a:gd name="T6" fmla="*/ 0 w 213"/>
                  <a:gd name="T7" fmla="*/ 1 h 146"/>
                  <a:gd name="T8" fmla="*/ 0 w 213"/>
                  <a:gd name="T9" fmla="*/ 1 h 146"/>
                  <a:gd name="T10" fmla="*/ 3 w 213"/>
                  <a:gd name="T11" fmla="*/ 1 h 146"/>
                  <a:gd name="T12" fmla="*/ 3 w 213"/>
                  <a:gd name="T13" fmla="*/ 1 h 146"/>
                  <a:gd name="T14" fmla="*/ 3 w 213"/>
                  <a:gd name="T15" fmla="*/ 1 h 146"/>
                  <a:gd name="T16" fmla="*/ 3 w 213"/>
                  <a:gd name="T17" fmla="*/ 1 h 146"/>
                  <a:gd name="T18" fmla="*/ 3 w 213"/>
                  <a:gd name="T19" fmla="*/ 1 h 146"/>
                  <a:gd name="T20" fmla="*/ 3 w 213"/>
                  <a:gd name="T21" fmla="*/ 1 h 146"/>
                  <a:gd name="T22" fmla="*/ 3 w 213"/>
                  <a:gd name="T23" fmla="*/ 1 h 146"/>
                  <a:gd name="T24" fmla="*/ 3 w 213"/>
                  <a:gd name="T25" fmla="*/ 1 h 146"/>
                  <a:gd name="T26" fmla="*/ 3 w 213"/>
                  <a:gd name="T27" fmla="*/ 1 h 146"/>
                  <a:gd name="T28" fmla="*/ 2 w 213"/>
                  <a:gd name="T29" fmla="*/ 2 h 146"/>
                  <a:gd name="T30" fmla="*/ 2 w 213"/>
                  <a:gd name="T31" fmla="*/ 2 h 146"/>
                  <a:gd name="T32" fmla="*/ 2 w 213"/>
                  <a:gd name="T33" fmla="*/ 2 h 146"/>
                  <a:gd name="T34" fmla="*/ 2 w 213"/>
                  <a:gd name="T35" fmla="*/ 2 h 146"/>
                  <a:gd name="T36" fmla="*/ 2 w 213"/>
                  <a:gd name="T37" fmla="*/ 2 h 146"/>
                  <a:gd name="T38" fmla="*/ 2 w 213"/>
                  <a:gd name="T39" fmla="*/ 2 h 146"/>
                  <a:gd name="T40" fmla="*/ 2 w 213"/>
                  <a:gd name="T41" fmla="*/ 2 h 146"/>
                  <a:gd name="T42" fmla="*/ 2 w 213"/>
                  <a:gd name="T43" fmla="*/ 2 h 146"/>
                  <a:gd name="T44" fmla="*/ 2 w 213"/>
                  <a:gd name="T45" fmla="*/ 2 h 146"/>
                  <a:gd name="T46" fmla="*/ 2 w 213"/>
                  <a:gd name="T47" fmla="*/ 2 h 146"/>
                  <a:gd name="T48" fmla="*/ 2 w 213"/>
                  <a:gd name="T49" fmla="*/ 2 h 146"/>
                  <a:gd name="T50" fmla="*/ 2 w 213"/>
                  <a:gd name="T51" fmla="*/ 2 h 146"/>
                  <a:gd name="T52" fmla="*/ 2 w 213"/>
                  <a:gd name="T53" fmla="*/ 2 h 146"/>
                  <a:gd name="T54" fmla="*/ 2 w 213"/>
                  <a:gd name="T55" fmla="*/ 2 h 146"/>
                  <a:gd name="T56" fmla="*/ 2 w 213"/>
                  <a:gd name="T57" fmla="*/ 2 h 146"/>
                  <a:gd name="T58" fmla="*/ 2 w 213"/>
                  <a:gd name="T59" fmla="*/ 2 h 146"/>
                  <a:gd name="T60" fmla="*/ 2 w 213"/>
                  <a:gd name="T61" fmla="*/ 2 h 146"/>
                  <a:gd name="T62" fmla="*/ 1 w 213"/>
                  <a:gd name="T63" fmla="*/ 2 h 146"/>
                  <a:gd name="T64" fmla="*/ 1 w 213"/>
                  <a:gd name="T65" fmla="*/ 2 h 146"/>
                  <a:gd name="T66" fmla="*/ 1 w 213"/>
                  <a:gd name="T67" fmla="*/ 2 h 146"/>
                  <a:gd name="T68" fmla="*/ 1 w 213"/>
                  <a:gd name="T69" fmla="*/ 2 h 146"/>
                  <a:gd name="T70" fmla="*/ 0 w 213"/>
                  <a:gd name="T71" fmla="*/ 1 h 146"/>
                  <a:gd name="T72" fmla="*/ 0 w 213"/>
                  <a:gd name="T73" fmla="*/ 1 h 146"/>
                  <a:gd name="T74" fmla="*/ 0 w 213"/>
                  <a:gd name="T75" fmla="*/ 1 h 146"/>
                  <a:gd name="T76" fmla="*/ 0 w 213"/>
                  <a:gd name="T77" fmla="*/ 1 h 146"/>
                  <a:gd name="T78" fmla="*/ 0 w 213"/>
                  <a:gd name="T79" fmla="*/ 1 h 146"/>
                  <a:gd name="T80" fmla="*/ 0 w 213"/>
                  <a:gd name="T81" fmla="*/ 1 h 146"/>
                  <a:gd name="T82" fmla="*/ 0 w 213"/>
                  <a:gd name="T83" fmla="*/ 1 h 146"/>
                  <a:gd name="T84" fmla="*/ 0 w 213"/>
                  <a:gd name="T85" fmla="*/ 1 h 146"/>
                  <a:gd name="T86" fmla="*/ 0 w 213"/>
                  <a:gd name="T87" fmla="*/ 1 h 146"/>
                  <a:gd name="T88" fmla="*/ 0 w 213"/>
                  <a:gd name="T89" fmla="*/ 1 h 146"/>
                  <a:gd name="T90" fmla="*/ 0 w 213"/>
                  <a:gd name="T91" fmla="*/ 1 h 146"/>
                  <a:gd name="T92" fmla="*/ 0 w 213"/>
                  <a:gd name="T93" fmla="*/ 1 h 146"/>
                  <a:gd name="T94" fmla="*/ 0 w 213"/>
                  <a:gd name="T95" fmla="*/ 1 h 146"/>
                  <a:gd name="T96" fmla="*/ 0 w 213"/>
                  <a:gd name="T97" fmla="*/ 1 h 146"/>
                  <a:gd name="T98" fmla="*/ 0 w 213"/>
                  <a:gd name="T99" fmla="*/ 1 h 146"/>
                  <a:gd name="T100" fmla="*/ 0 w 213"/>
                  <a:gd name="T101" fmla="*/ 1 h 146"/>
                  <a:gd name="T102" fmla="*/ 0 w 213"/>
                  <a:gd name="T103" fmla="*/ 1 h 146"/>
                  <a:gd name="T104" fmla="*/ 0 w 213"/>
                  <a:gd name="T105" fmla="*/ 1 h 146"/>
                  <a:gd name="T106" fmla="*/ 0 w 213"/>
                  <a:gd name="T107" fmla="*/ 1 h 14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213"/>
                  <a:gd name="T163" fmla="*/ 0 h 146"/>
                  <a:gd name="T164" fmla="*/ 213 w 213"/>
                  <a:gd name="T165" fmla="*/ 146 h 146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213" h="146">
                    <a:moveTo>
                      <a:pt x="23" y="19"/>
                    </a:moveTo>
                    <a:lnTo>
                      <a:pt x="23" y="17"/>
                    </a:lnTo>
                    <a:lnTo>
                      <a:pt x="23" y="15"/>
                    </a:lnTo>
                    <a:lnTo>
                      <a:pt x="25" y="12"/>
                    </a:lnTo>
                    <a:lnTo>
                      <a:pt x="27" y="10"/>
                    </a:lnTo>
                    <a:lnTo>
                      <a:pt x="27" y="8"/>
                    </a:lnTo>
                    <a:lnTo>
                      <a:pt x="38" y="2"/>
                    </a:lnTo>
                    <a:lnTo>
                      <a:pt x="40" y="0"/>
                    </a:lnTo>
                    <a:lnTo>
                      <a:pt x="213" y="52"/>
                    </a:lnTo>
                    <a:lnTo>
                      <a:pt x="213" y="56"/>
                    </a:lnTo>
                    <a:lnTo>
                      <a:pt x="211" y="58"/>
                    </a:lnTo>
                    <a:lnTo>
                      <a:pt x="209" y="61"/>
                    </a:lnTo>
                    <a:lnTo>
                      <a:pt x="209" y="65"/>
                    </a:lnTo>
                    <a:lnTo>
                      <a:pt x="207" y="69"/>
                    </a:lnTo>
                    <a:lnTo>
                      <a:pt x="205" y="73"/>
                    </a:lnTo>
                    <a:lnTo>
                      <a:pt x="205" y="75"/>
                    </a:lnTo>
                    <a:lnTo>
                      <a:pt x="205" y="77"/>
                    </a:lnTo>
                    <a:lnTo>
                      <a:pt x="203" y="77"/>
                    </a:lnTo>
                    <a:lnTo>
                      <a:pt x="201" y="86"/>
                    </a:lnTo>
                    <a:lnTo>
                      <a:pt x="198" y="96"/>
                    </a:lnTo>
                    <a:lnTo>
                      <a:pt x="196" y="104"/>
                    </a:lnTo>
                    <a:lnTo>
                      <a:pt x="192" y="113"/>
                    </a:lnTo>
                    <a:lnTo>
                      <a:pt x="190" y="121"/>
                    </a:lnTo>
                    <a:lnTo>
                      <a:pt x="188" y="127"/>
                    </a:lnTo>
                    <a:lnTo>
                      <a:pt x="186" y="130"/>
                    </a:lnTo>
                    <a:lnTo>
                      <a:pt x="186" y="132"/>
                    </a:lnTo>
                    <a:lnTo>
                      <a:pt x="184" y="134"/>
                    </a:lnTo>
                    <a:lnTo>
                      <a:pt x="184" y="136"/>
                    </a:lnTo>
                    <a:lnTo>
                      <a:pt x="182" y="136"/>
                    </a:lnTo>
                    <a:lnTo>
                      <a:pt x="182" y="138"/>
                    </a:lnTo>
                    <a:lnTo>
                      <a:pt x="180" y="138"/>
                    </a:lnTo>
                    <a:lnTo>
                      <a:pt x="178" y="140"/>
                    </a:lnTo>
                    <a:lnTo>
                      <a:pt x="177" y="140"/>
                    </a:lnTo>
                    <a:lnTo>
                      <a:pt x="175" y="142"/>
                    </a:lnTo>
                    <a:lnTo>
                      <a:pt x="173" y="142"/>
                    </a:lnTo>
                    <a:lnTo>
                      <a:pt x="171" y="144"/>
                    </a:lnTo>
                    <a:lnTo>
                      <a:pt x="169" y="144"/>
                    </a:lnTo>
                    <a:lnTo>
                      <a:pt x="167" y="144"/>
                    </a:lnTo>
                    <a:lnTo>
                      <a:pt x="167" y="146"/>
                    </a:lnTo>
                    <a:lnTo>
                      <a:pt x="165" y="144"/>
                    </a:lnTo>
                    <a:lnTo>
                      <a:pt x="163" y="144"/>
                    </a:lnTo>
                    <a:lnTo>
                      <a:pt x="159" y="144"/>
                    </a:lnTo>
                    <a:lnTo>
                      <a:pt x="157" y="142"/>
                    </a:lnTo>
                    <a:lnTo>
                      <a:pt x="152" y="142"/>
                    </a:lnTo>
                    <a:lnTo>
                      <a:pt x="148" y="140"/>
                    </a:lnTo>
                    <a:lnTo>
                      <a:pt x="142" y="138"/>
                    </a:lnTo>
                    <a:lnTo>
                      <a:pt x="136" y="136"/>
                    </a:lnTo>
                    <a:lnTo>
                      <a:pt x="130" y="134"/>
                    </a:lnTo>
                    <a:lnTo>
                      <a:pt x="125" y="132"/>
                    </a:lnTo>
                    <a:lnTo>
                      <a:pt x="117" y="130"/>
                    </a:lnTo>
                    <a:lnTo>
                      <a:pt x="111" y="129"/>
                    </a:lnTo>
                    <a:lnTo>
                      <a:pt x="104" y="127"/>
                    </a:lnTo>
                    <a:lnTo>
                      <a:pt x="96" y="125"/>
                    </a:lnTo>
                    <a:lnTo>
                      <a:pt x="88" y="123"/>
                    </a:lnTo>
                    <a:lnTo>
                      <a:pt x="83" y="121"/>
                    </a:lnTo>
                    <a:lnTo>
                      <a:pt x="75" y="119"/>
                    </a:lnTo>
                    <a:lnTo>
                      <a:pt x="67" y="115"/>
                    </a:lnTo>
                    <a:lnTo>
                      <a:pt x="60" y="113"/>
                    </a:lnTo>
                    <a:lnTo>
                      <a:pt x="54" y="111"/>
                    </a:lnTo>
                    <a:lnTo>
                      <a:pt x="46" y="109"/>
                    </a:lnTo>
                    <a:lnTo>
                      <a:pt x="40" y="107"/>
                    </a:lnTo>
                    <a:lnTo>
                      <a:pt x="35" y="105"/>
                    </a:lnTo>
                    <a:lnTo>
                      <a:pt x="29" y="105"/>
                    </a:lnTo>
                    <a:lnTo>
                      <a:pt x="23" y="104"/>
                    </a:lnTo>
                    <a:lnTo>
                      <a:pt x="19" y="102"/>
                    </a:lnTo>
                    <a:lnTo>
                      <a:pt x="15" y="100"/>
                    </a:lnTo>
                    <a:lnTo>
                      <a:pt x="12" y="100"/>
                    </a:lnTo>
                    <a:lnTo>
                      <a:pt x="10" y="100"/>
                    </a:lnTo>
                    <a:lnTo>
                      <a:pt x="8" y="98"/>
                    </a:lnTo>
                    <a:lnTo>
                      <a:pt x="6" y="98"/>
                    </a:lnTo>
                    <a:lnTo>
                      <a:pt x="4" y="98"/>
                    </a:lnTo>
                    <a:lnTo>
                      <a:pt x="4" y="96"/>
                    </a:lnTo>
                    <a:lnTo>
                      <a:pt x="2" y="96"/>
                    </a:lnTo>
                    <a:lnTo>
                      <a:pt x="0" y="94"/>
                    </a:lnTo>
                    <a:lnTo>
                      <a:pt x="0" y="92"/>
                    </a:lnTo>
                    <a:lnTo>
                      <a:pt x="0" y="88"/>
                    </a:lnTo>
                    <a:lnTo>
                      <a:pt x="0" y="84"/>
                    </a:lnTo>
                    <a:lnTo>
                      <a:pt x="2" y="81"/>
                    </a:lnTo>
                    <a:lnTo>
                      <a:pt x="2" y="79"/>
                    </a:lnTo>
                    <a:lnTo>
                      <a:pt x="4" y="71"/>
                    </a:lnTo>
                    <a:lnTo>
                      <a:pt x="8" y="63"/>
                    </a:lnTo>
                    <a:lnTo>
                      <a:pt x="10" y="56"/>
                    </a:lnTo>
                    <a:lnTo>
                      <a:pt x="13" y="46"/>
                    </a:lnTo>
                    <a:lnTo>
                      <a:pt x="17" y="36"/>
                    </a:lnTo>
                    <a:lnTo>
                      <a:pt x="21" y="27"/>
                    </a:lnTo>
                    <a:lnTo>
                      <a:pt x="23" y="1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43" name="Freeform 97"/>
              <p:cNvSpPr>
                <a:spLocks/>
              </p:cNvSpPr>
              <p:nvPr/>
            </p:nvSpPr>
            <p:spPr bwMode="auto">
              <a:xfrm>
                <a:off x="3660" y="2793"/>
                <a:ext cx="103" cy="70"/>
              </a:xfrm>
              <a:custGeom>
                <a:avLst/>
                <a:gdLst>
                  <a:gd name="T0" fmla="*/ 0 w 207"/>
                  <a:gd name="T1" fmla="*/ 1 h 140"/>
                  <a:gd name="T2" fmla="*/ 0 w 207"/>
                  <a:gd name="T3" fmla="*/ 1 h 140"/>
                  <a:gd name="T4" fmla="*/ 1 w 207"/>
                  <a:gd name="T5" fmla="*/ 1 h 140"/>
                  <a:gd name="T6" fmla="*/ 1 w 207"/>
                  <a:gd name="T7" fmla="*/ 1 h 140"/>
                  <a:gd name="T8" fmla="*/ 2 w 207"/>
                  <a:gd name="T9" fmla="*/ 1 h 140"/>
                  <a:gd name="T10" fmla="*/ 2 w 207"/>
                  <a:gd name="T11" fmla="*/ 1 h 140"/>
                  <a:gd name="T12" fmla="*/ 3 w 207"/>
                  <a:gd name="T13" fmla="*/ 1 h 140"/>
                  <a:gd name="T14" fmla="*/ 3 w 207"/>
                  <a:gd name="T15" fmla="*/ 1 h 140"/>
                  <a:gd name="T16" fmla="*/ 3 w 207"/>
                  <a:gd name="T17" fmla="*/ 1 h 140"/>
                  <a:gd name="T18" fmla="*/ 3 w 207"/>
                  <a:gd name="T19" fmla="*/ 1 h 140"/>
                  <a:gd name="T20" fmla="*/ 0 w 207"/>
                  <a:gd name="T21" fmla="*/ 1 h 140"/>
                  <a:gd name="T22" fmla="*/ 0 w 207"/>
                  <a:gd name="T23" fmla="*/ 1 h 140"/>
                  <a:gd name="T24" fmla="*/ 0 w 207"/>
                  <a:gd name="T25" fmla="*/ 1 h 140"/>
                  <a:gd name="T26" fmla="*/ 0 w 207"/>
                  <a:gd name="T27" fmla="*/ 1 h 140"/>
                  <a:gd name="T28" fmla="*/ 0 w 207"/>
                  <a:gd name="T29" fmla="*/ 1 h 140"/>
                  <a:gd name="T30" fmla="*/ 0 w 207"/>
                  <a:gd name="T31" fmla="*/ 1 h 140"/>
                  <a:gd name="T32" fmla="*/ 0 w 207"/>
                  <a:gd name="T33" fmla="*/ 1 h 140"/>
                  <a:gd name="T34" fmla="*/ 1 w 207"/>
                  <a:gd name="T35" fmla="*/ 1 h 140"/>
                  <a:gd name="T36" fmla="*/ 1 w 207"/>
                  <a:gd name="T37" fmla="*/ 1 h 140"/>
                  <a:gd name="T38" fmla="*/ 1 w 207"/>
                  <a:gd name="T39" fmla="*/ 2 h 140"/>
                  <a:gd name="T40" fmla="*/ 2 w 207"/>
                  <a:gd name="T41" fmla="*/ 2 h 140"/>
                  <a:gd name="T42" fmla="*/ 2 w 207"/>
                  <a:gd name="T43" fmla="*/ 2 h 140"/>
                  <a:gd name="T44" fmla="*/ 2 w 207"/>
                  <a:gd name="T45" fmla="*/ 2 h 140"/>
                  <a:gd name="T46" fmla="*/ 2 w 207"/>
                  <a:gd name="T47" fmla="*/ 2 h 140"/>
                  <a:gd name="T48" fmla="*/ 2 w 207"/>
                  <a:gd name="T49" fmla="*/ 2 h 140"/>
                  <a:gd name="T50" fmla="*/ 2 w 207"/>
                  <a:gd name="T51" fmla="*/ 2 h 140"/>
                  <a:gd name="T52" fmla="*/ 2 w 207"/>
                  <a:gd name="T53" fmla="*/ 2 h 140"/>
                  <a:gd name="T54" fmla="*/ 2 w 207"/>
                  <a:gd name="T55" fmla="*/ 2 h 140"/>
                  <a:gd name="T56" fmla="*/ 2 w 207"/>
                  <a:gd name="T57" fmla="*/ 2 h 140"/>
                  <a:gd name="T58" fmla="*/ 2 w 207"/>
                  <a:gd name="T59" fmla="*/ 2 h 140"/>
                  <a:gd name="T60" fmla="*/ 2 w 207"/>
                  <a:gd name="T61" fmla="*/ 2 h 140"/>
                  <a:gd name="T62" fmla="*/ 1 w 207"/>
                  <a:gd name="T63" fmla="*/ 2 h 140"/>
                  <a:gd name="T64" fmla="*/ 1 w 207"/>
                  <a:gd name="T65" fmla="*/ 2 h 140"/>
                  <a:gd name="T66" fmla="*/ 0 w 207"/>
                  <a:gd name="T67" fmla="*/ 1 h 140"/>
                  <a:gd name="T68" fmla="*/ 0 w 207"/>
                  <a:gd name="T69" fmla="*/ 1 h 140"/>
                  <a:gd name="T70" fmla="*/ 0 w 207"/>
                  <a:gd name="T71" fmla="*/ 1 h 140"/>
                  <a:gd name="T72" fmla="*/ 0 w 207"/>
                  <a:gd name="T73" fmla="*/ 1 h 140"/>
                  <a:gd name="T74" fmla="*/ 0 w 207"/>
                  <a:gd name="T75" fmla="*/ 1 h 140"/>
                  <a:gd name="T76" fmla="*/ 0 w 207"/>
                  <a:gd name="T77" fmla="*/ 1 h 140"/>
                  <a:gd name="T78" fmla="*/ 0 w 207"/>
                  <a:gd name="T79" fmla="*/ 1 h 140"/>
                  <a:gd name="T80" fmla="*/ 0 w 207"/>
                  <a:gd name="T81" fmla="*/ 1 h 140"/>
                  <a:gd name="T82" fmla="*/ 0 w 207"/>
                  <a:gd name="T83" fmla="*/ 1 h 140"/>
                  <a:gd name="T84" fmla="*/ 0 w 207"/>
                  <a:gd name="T85" fmla="*/ 1 h 140"/>
                  <a:gd name="T86" fmla="*/ 0 w 207"/>
                  <a:gd name="T87" fmla="*/ 1 h 140"/>
                  <a:gd name="T88" fmla="*/ 0 w 207"/>
                  <a:gd name="T89" fmla="*/ 1 h 140"/>
                  <a:gd name="T90" fmla="*/ 0 w 207"/>
                  <a:gd name="T91" fmla="*/ 1 h 140"/>
                  <a:gd name="T92" fmla="*/ 0 w 207"/>
                  <a:gd name="T93" fmla="*/ 1 h 140"/>
                  <a:gd name="T94" fmla="*/ 0 w 207"/>
                  <a:gd name="T95" fmla="*/ 1 h 140"/>
                  <a:gd name="T96" fmla="*/ 0 w 207"/>
                  <a:gd name="T97" fmla="*/ 1 h 140"/>
                  <a:gd name="T98" fmla="*/ 0 w 207"/>
                  <a:gd name="T99" fmla="*/ 1 h 140"/>
                  <a:gd name="T100" fmla="*/ 0 w 207"/>
                  <a:gd name="T101" fmla="*/ 0 h 140"/>
                  <a:gd name="T102" fmla="*/ 0 w 207"/>
                  <a:gd name="T103" fmla="*/ 1 h 140"/>
                  <a:gd name="T104" fmla="*/ 0 w 207"/>
                  <a:gd name="T105" fmla="*/ 1 h 140"/>
                  <a:gd name="T106" fmla="*/ 0 w 207"/>
                  <a:gd name="T107" fmla="*/ 1 h 140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207"/>
                  <a:gd name="T163" fmla="*/ 0 h 140"/>
                  <a:gd name="T164" fmla="*/ 207 w 207"/>
                  <a:gd name="T165" fmla="*/ 140 h 140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207" h="140">
                    <a:moveTo>
                      <a:pt x="38" y="13"/>
                    </a:moveTo>
                    <a:lnTo>
                      <a:pt x="38" y="13"/>
                    </a:lnTo>
                    <a:lnTo>
                      <a:pt x="40" y="13"/>
                    </a:lnTo>
                    <a:lnTo>
                      <a:pt x="44" y="15"/>
                    </a:lnTo>
                    <a:lnTo>
                      <a:pt x="46" y="15"/>
                    </a:lnTo>
                    <a:lnTo>
                      <a:pt x="50" y="17"/>
                    </a:lnTo>
                    <a:lnTo>
                      <a:pt x="56" y="17"/>
                    </a:lnTo>
                    <a:lnTo>
                      <a:pt x="60" y="19"/>
                    </a:lnTo>
                    <a:lnTo>
                      <a:pt x="65" y="21"/>
                    </a:lnTo>
                    <a:lnTo>
                      <a:pt x="73" y="23"/>
                    </a:lnTo>
                    <a:lnTo>
                      <a:pt x="79" y="25"/>
                    </a:lnTo>
                    <a:lnTo>
                      <a:pt x="86" y="27"/>
                    </a:lnTo>
                    <a:lnTo>
                      <a:pt x="92" y="29"/>
                    </a:lnTo>
                    <a:lnTo>
                      <a:pt x="100" y="31"/>
                    </a:lnTo>
                    <a:lnTo>
                      <a:pt x="107" y="33"/>
                    </a:lnTo>
                    <a:lnTo>
                      <a:pt x="115" y="36"/>
                    </a:lnTo>
                    <a:lnTo>
                      <a:pt x="123" y="38"/>
                    </a:lnTo>
                    <a:lnTo>
                      <a:pt x="132" y="40"/>
                    </a:lnTo>
                    <a:lnTo>
                      <a:pt x="140" y="42"/>
                    </a:lnTo>
                    <a:lnTo>
                      <a:pt x="148" y="44"/>
                    </a:lnTo>
                    <a:lnTo>
                      <a:pt x="153" y="48"/>
                    </a:lnTo>
                    <a:lnTo>
                      <a:pt x="161" y="50"/>
                    </a:lnTo>
                    <a:lnTo>
                      <a:pt x="169" y="52"/>
                    </a:lnTo>
                    <a:lnTo>
                      <a:pt x="175" y="54"/>
                    </a:lnTo>
                    <a:lnTo>
                      <a:pt x="180" y="56"/>
                    </a:lnTo>
                    <a:lnTo>
                      <a:pt x="186" y="58"/>
                    </a:lnTo>
                    <a:lnTo>
                      <a:pt x="192" y="58"/>
                    </a:lnTo>
                    <a:lnTo>
                      <a:pt x="196" y="59"/>
                    </a:lnTo>
                    <a:lnTo>
                      <a:pt x="200" y="61"/>
                    </a:lnTo>
                    <a:lnTo>
                      <a:pt x="203" y="61"/>
                    </a:lnTo>
                    <a:lnTo>
                      <a:pt x="205" y="61"/>
                    </a:lnTo>
                    <a:lnTo>
                      <a:pt x="207" y="63"/>
                    </a:lnTo>
                    <a:lnTo>
                      <a:pt x="203" y="73"/>
                    </a:lnTo>
                    <a:lnTo>
                      <a:pt x="205" y="73"/>
                    </a:lnTo>
                    <a:lnTo>
                      <a:pt x="205" y="75"/>
                    </a:lnTo>
                    <a:lnTo>
                      <a:pt x="205" y="77"/>
                    </a:lnTo>
                    <a:lnTo>
                      <a:pt x="203" y="77"/>
                    </a:lnTo>
                    <a:lnTo>
                      <a:pt x="201" y="77"/>
                    </a:lnTo>
                    <a:lnTo>
                      <a:pt x="205" y="63"/>
                    </a:lnTo>
                    <a:lnTo>
                      <a:pt x="40" y="15"/>
                    </a:lnTo>
                    <a:lnTo>
                      <a:pt x="35" y="27"/>
                    </a:lnTo>
                    <a:lnTo>
                      <a:pt x="33" y="27"/>
                    </a:lnTo>
                    <a:lnTo>
                      <a:pt x="29" y="35"/>
                    </a:lnTo>
                    <a:lnTo>
                      <a:pt x="27" y="44"/>
                    </a:lnTo>
                    <a:lnTo>
                      <a:pt x="23" y="54"/>
                    </a:lnTo>
                    <a:lnTo>
                      <a:pt x="21" y="61"/>
                    </a:lnTo>
                    <a:lnTo>
                      <a:pt x="17" y="69"/>
                    </a:lnTo>
                    <a:lnTo>
                      <a:pt x="15" y="75"/>
                    </a:lnTo>
                    <a:lnTo>
                      <a:pt x="13" y="79"/>
                    </a:lnTo>
                    <a:lnTo>
                      <a:pt x="13" y="82"/>
                    </a:lnTo>
                    <a:lnTo>
                      <a:pt x="13" y="84"/>
                    </a:lnTo>
                    <a:lnTo>
                      <a:pt x="12" y="86"/>
                    </a:lnTo>
                    <a:lnTo>
                      <a:pt x="13" y="88"/>
                    </a:lnTo>
                    <a:lnTo>
                      <a:pt x="15" y="90"/>
                    </a:lnTo>
                    <a:lnTo>
                      <a:pt x="17" y="90"/>
                    </a:lnTo>
                    <a:lnTo>
                      <a:pt x="19" y="90"/>
                    </a:lnTo>
                    <a:lnTo>
                      <a:pt x="21" y="92"/>
                    </a:lnTo>
                    <a:lnTo>
                      <a:pt x="23" y="92"/>
                    </a:lnTo>
                    <a:lnTo>
                      <a:pt x="27" y="92"/>
                    </a:lnTo>
                    <a:lnTo>
                      <a:pt x="31" y="94"/>
                    </a:lnTo>
                    <a:lnTo>
                      <a:pt x="35" y="96"/>
                    </a:lnTo>
                    <a:lnTo>
                      <a:pt x="38" y="96"/>
                    </a:lnTo>
                    <a:lnTo>
                      <a:pt x="44" y="98"/>
                    </a:lnTo>
                    <a:lnTo>
                      <a:pt x="50" y="100"/>
                    </a:lnTo>
                    <a:lnTo>
                      <a:pt x="56" y="102"/>
                    </a:lnTo>
                    <a:lnTo>
                      <a:pt x="61" y="104"/>
                    </a:lnTo>
                    <a:lnTo>
                      <a:pt x="69" y="105"/>
                    </a:lnTo>
                    <a:lnTo>
                      <a:pt x="75" y="107"/>
                    </a:lnTo>
                    <a:lnTo>
                      <a:pt x="83" y="109"/>
                    </a:lnTo>
                    <a:lnTo>
                      <a:pt x="88" y="111"/>
                    </a:lnTo>
                    <a:lnTo>
                      <a:pt x="96" y="113"/>
                    </a:lnTo>
                    <a:lnTo>
                      <a:pt x="104" y="115"/>
                    </a:lnTo>
                    <a:lnTo>
                      <a:pt x="109" y="117"/>
                    </a:lnTo>
                    <a:lnTo>
                      <a:pt x="117" y="119"/>
                    </a:lnTo>
                    <a:lnTo>
                      <a:pt x="123" y="121"/>
                    </a:lnTo>
                    <a:lnTo>
                      <a:pt x="129" y="123"/>
                    </a:lnTo>
                    <a:lnTo>
                      <a:pt x="136" y="125"/>
                    </a:lnTo>
                    <a:lnTo>
                      <a:pt x="142" y="127"/>
                    </a:lnTo>
                    <a:lnTo>
                      <a:pt x="146" y="129"/>
                    </a:lnTo>
                    <a:lnTo>
                      <a:pt x="152" y="130"/>
                    </a:lnTo>
                    <a:lnTo>
                      <a:pt x="155" y="130"/>
                    </a:lnTo>
                    <a:lnTo>
                      <a:pt x="161" y="132"/>
                    </a:lnTo>
                    <a:lnTo>
                      <a:pt x="163" y="134"/>
                    </a:lnTo>
                    <a:lnTo>
                      <a:pt x="167" y="134"/>
                    </a:lnTo>
                    <a:lnTo>
                      <a:pt x="169" y="134"/>
                    </a:lnTo>
                    <a:lnTo>
                      <a:pt x="171" y="134"/>
                    </a:lnTo>
                    <a:lnTo>
                      <a:pt x="171" y="136"/>
                    </a:lnTo>
                    <a:lnTo>
                      <a:pt x="173" y="136"/>
                    </a:lnTo>
                    <a:lnTo>
                      <a:pt x="175" y="136"/>
                    </a:lnTo>
                    <a:lnTo>
                      <a:pt x="177" y="136"/>
                    </a:lnTo>
                    <a:lnTo>
                      <a:pt x="178" y="136"/>
                    </a:lnTo>
                    <a:lnTo>
                      <a:pt x="180" y="136"/>
                    </a:lnTo>
                    <a:lnTo>
                      <a:pt x="182" y="136"/>
                    </a:lnTo>
                    <a:lnTo>
                      <a:pt x="184" y="136"/>
                    </a:lnTo>
                    <a:lnTo>
                      <a:pt x="182" y="136"/>
                    </a:lnTo>
                    <a:lnTo>
                      <a:pt x="182" y="138"/>
                    </a:lnTo>
                    <a:lnTo>
                      <a:pt x="180" y="138"/>
                    </a:lnTo>
                    <a:lnTo>
                      <a:pt x="178" y="140"/>
                    </a:lnTo>
                    <a:lnTo>
                      <a:pt x="177" y="140"/>
                    </a:lnTo>
                    <a:lnTo>
                      <a:pt x="175" y="138"/>
                    </a:lnTo>
                    <a:lnTo>
                      <a:pt x="173" y="138"/>
                    </a:lnTo>
                    <a:lnTo>
                      <a:pt x="171" y="138"/>
                    </a:lnTo>
                    <a:lnTo>
                      <a:pt x="169" y="138"/>
                    </a:lnTo>
                    <a:lnTo>
                      <a:pt x="167" y="136"/>
                    </a:lnTo>
                    <a:lnTo>
                      <a:pt x="165" y="136"/>
                    </a:lnTo>
                    <a:lnTo>
                      <a:pt x="163" y="136"/>
                    </a:lnTo>
                    <a:lnTo>
                      <a:pt x="159" y="134"/>
                    </a:lnTo>
                    <a:lnTo>
                      <a:pt x="155" y="134"/>
                    </a:lnTo>
                    <a:lnTo>
                      <a:pt x="152" y="132"/>
                    </a:lnTo>
                    <a:lnTo>
                      <a:pt x="148" y="130"/>
                    </a:lnTo>
                    <a:lnTo>
                      <a:pt x="142" y="130"/>
                    </a:lnTo>
                    <a:lnTo>
                      <a:pt x="136" y="129"/>
                    </a:lnTo>
                    <a:lnTo>
                      <a:pt x="130" y="127"/>
                    </a:lnTo>
                    <a:lnTo>
                      <a:pt x="125" y="125"/>
                    </a:lnTo>
                    <a:lnTo>
                      <a:pt x="119" y="123"/>
                    </a:lnTo>
                    <a:lnTo>
                      <a:pt x="111" y="121"/>
                    </a:lnTo>
                    <a:lnTo>
                      <a:pt x="106" y="119"/>
                    </a:lnTo>
                    <a:lnTo>
                      <a:pt x="98" y="117"/>
                    </a:lnTo>
                    <a:lnTo>
                      <a:pt x="92" y="115"/>
                    </a:lnTo>
                    <a:lnTo>
                      <a:pt x="84" y="113"/>
                    </a:lnTo>
                    <a:lnTo>
                      <a:pt x="77" y="111"/>
                    </a:lnTo>
                    <a:lnTo>
                      <a:pt x="71" y="107"/>
                    </a:lnTo>
                    <a:lnTo>
                      <a:pt x="63" y="105"/>
                    </a:lnTo>
                    <a:lnTo>
                      <a:pt x="58" y="104"/>
                    </a:lnTo>
                    <a:lnTo>
                      <a:pt x="52" y="102"/>
                    </a:lnTo>
                    <a:lnTo>
                      <a:pt x="46" y="102"/>
                    </a:lnTo>
                    <a:lnTo>
                      <a:pt x="40" y="100"/>
                    </a:lnTo>
                    <a:lnTo>
                      <a:pt x="35" y="98"/>
                    </a:lnTo>
                    <a:lnTo>
                      <a:pt x="31" y="96"/>
                    </a:lnTo>
                    <a:lnTo>
                      <a:pt x="27" y="96"/>
                    </a:lnTo>
                    <a:lnTo>
                      <a:pt x="23" y="94"/>
                    </a:lnTo>
                    <a:lnTo>
                      <a:pt x="21" y="94"/>
                    </a:lnTo>
                    <a:lnTo>
                      <a:pt x="19" y="92"/>
                    </a:lnTo>
                    <a:lnTo>
                      <a:pt x="17" y="92"/>
                    </a:lnTo>
                    <a:lnTo>
                      <a:pt x="15" y="92"/>
                    </a:lnTo>
                    <a:lnTo>
                      <a:pt x="13" y="92"/>
                    </a:lnTo>
                    <a:lnTo>
                      <a:pt x="13" y="90"/>
                    </a:lnTo>
                    <a:lnTo>
                      <a:pt x="12" y="90"/>
                    </a:lnTo>
                    <a:lnTo>
                      <a:pt x="2" y="96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10" y="88"/>
                    </a:lnTo>
                    <a:lnTo>
                      <a:pt x="10" y="86"/>
                    </a:lnTo>
                    <a:lnTo>
                      <a:pt x="10" y="84"/>
                    </a:lnTo>
                    <a:lnTo>
                      <a:pt x="12" y="82"/>
                    </a:lnTo>
                    <a:lnTo>
                      <a:pt x="12" y="81"/>
                    </a:lnTo>
                    <a:lnTo>
                      <a:pt x="13" y="77"/>
                    </a:lnTo>
                    <a:lnTo>
                      <a:pt x="15" y="69"/>
                    </a:lnTo>
                    <a:lnTo>
                      <a:pt x="17" y="61"/>
                    </a:lnTo>
                    <a:lnTo>
                      <a:pt x="21" y="54"/>
                    </a:lnTo>
                    <a:lnTo>
                      <a:pt x="25" y="44"/>
                    </a:lnTo>
                    <a:lnTo>
                      <a:pt x="27" y="35"/>
                    </a:lnTo>
                    <a:lnTo>
                      <a:pt x="31" y="25"/>
                    </a:lnTo>
                    <a:lnTo>
                      <a:pt x="29" y="25"/>
                    </a:lnTo>
                    <a:lnTo>
                      <a:pt x="27" y="23"/>
                    </a:lnTo>
                    <a:lnTo>
                      <a:pt x="27" y="21"/>
                    </a:lnTo>
                    <a:lnTo>
                      <a:pt x="25" y="21"/>
                    </a:lnTo>
                    <a:lnTo>
                      <a:pt x="25" y="19"/>
                    </a:lnTo>
                    <a:lnTo>
                      <a:pt x="23" y="19"/>
                    </a:lnTo>
                    <a:lnTo>
                      <a:pt x="23" y="17"/>
                    </a:lnTo>
                    <a:lnTo>
                      <a:pt x="23" y="15"/>
                    </a:lnTo>
                    <a:lnTo>
                      <a:pt x="25" y="17"/>
                    </a:lnTo>
                    <a:lnTo>
                      <a:pt x="27" y="17"/>
                    </a:lnTo>
                    <a:lnTo>
                      <a:pt x="27" y="19"/>
                    </a:lnTo>
                    <a:lnTo>
                      <a:pt x="29" y="21"/>
                    </a:lnTo>
                    <a:lnTo>
                      <a:pt x="31" y="21"/>
                    </a:lnTo>
                    <a:lnTo>
                      <a:pt x="31" y="23"/>
                    </a:lnTo>
                    <a:lnTo>
                      <a:pt x="33" y="23"/>
                    </a:lnTo>
                    <a:lnTo>
                      <a:pt x="33" y="17"/>
                    </a:lnTo>
                    <a:lnTo>
                      <a:pt x="35" y="13"/>
                    </a:lnTo>
                    <a:lnTo>
                      <a:pt x="36" y="10"/>
                    </a:lnTo>
                    <a:lnTo>
                      <a:pt x="36" y="8"/>
                    </a:lnTo>
                    <a:lnTo>
                      <a:pt x="38" y="4"/>
                    </a:lnTo>
                    <a:lnTo>
                      <a:pt x="38" y="2"/>
                    </a:lnTo>
                    <a:lnTo>
                      <a:pt x="40" y="0"/>
                    </a:lnTo>
                    <a:lnTo>
                      <a:pt x="40" y="2"/>
                    </a:lnTo>
                    <a:lnTo>
                      <a:pt x="40" y="4"/>
                    </a:lnTo>
                    <a:lnTo>
                      <a:pt x="38" y="6"/>
                    </a:lnTo>
                    <a:lnTo>
                      <a:pt x="38" y="10"/>
                    </a:lnTo>
                    <a:lnTo>
                      <a:pt x="36" y="13"/>
                    </a:lnTo>
                    <a:lnTo>
                      <a:pt x="35" y="17"/>
                    </a:lnTo>
                    <a:lnTo>
                      <a:pt x="33" y="23"/>
                    </a:lnTo>
                    <a:lnTo>
                      <a:pt x="35" y="23"/>
                    </a:lnTo>
                    <a:lnTo>
                      <a:pt x="35" y="21"/>
                    </a:lnTo>
                    <a:lnTo>
                      <a:pt x="36" y="19"/>
                    </a:lnTo>
                    <a:lnTo>
                      <a:pt x="38" y="15"/>
                    </a:lnTo>
                    <a:lnTo>
                      <a:pt x="38" y="1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44" name="Freeform 98"/>
              <p:cNvSpPr>
                <a:spLocks/>
              </p:cNvSpPr>
              <p:nvPr/>
            </p:nvSpPr>
            <p:spPr bwMode="auto">
              <a:xfrm>
                <a:off x="3673" y="2831"/>
                <a:ext cx="76" cy="23"/>
              </a:xfrm>
              <a:custGeom>
                <a:avLst/>
                <a:gdLst>
                  <a:gd name="T0" fmla="*/ 0 w 151"/>
                  <a:gd name="T1" fmla="*/ 0 h 46"/>
                  <a:gd name="T2" fmla="*/ 1 w 151"/>
                  <a:gd name="T3" fmla="*/ 1 h 46"/>
                  <a:gd name="T4" fmla="*/ 1 w 151"/>
                  <a:gd name="T5" fmla="*/ 1 h 46"/>
                  <a:gd name="T6" fmla="*/ 1 w 151"/>
                  <a:gd name="T7" fmla="*/ 1 h 46"/>
                  <a:gd name="T8" fmla="*/ 1 w 151"/>
                  <a:gd name="T9" fmla="*/ 1 h 46"/>
                  <a:gd name="T10" fmla="*/ 1 w 151"/>
                  <a:gd name="T11" fmla="*/ 1 h 46"/>
                  <a:gd name="T12" fmla="*/ 1 w 151"/>
                  <a:gd name="T13" fmla="*/ 1 h 46"/>
                  <a:gd name="T14" fmla="*/ 2 w 151"/>
                  <a:gd name="T15" fmla="*/ 1 h 46"/>
                  <a:gd name="T16" fmla="*/ 2 w 151"/>
                  <a:gd name="T17" fmla="*/ 1 h 46"/>
                  <a:gd name="T18" fmla="*/ 2 w 151"/>
                  <a:gd name="T19" fmla="*/ 1 h 46"/>
                  <a:gd name="T20" fmla="*/ 2 w 151"/>
                  <a:gd name="T21" fmla="*/ 1 h 46"/>
                  <a:gd name="T22" fmla="*/ 2 w 151"/>
                  <a:gd name="T23" fmla="*/ 1 h 46"/>
                  <a:gd name="T24" fmla="*/ 3 w 151"/>
                  <a:gd name="T25" fmla="*/ 1 h 46"/>
                  <a:gd name="T26" fmla="*/ 3 w 151"/>
                  <a:gd name="T27" fmla="*/ 1 h 46"/>
                  <a:gd name="T28" fmla="*/ 3 w 151"/>
                  <a:gd name="T29" fmla="*/ 1 h 46"/>
                  <a:gd name="T30" fmla="*/ 3 w 151"/>
                  <a:gd name="T31" fmla="*/ 1 h 46"/>
                  <a:gd name="T32" fmla="*/ 3 w 151"/>
                  <a:gd name="T33" fmla="*/ 1 h 46"/>
                  <a:gd name="T34" fmla="*/ 3 w 151"/>
                  <a:gd name="T35" fmla="*/ 1 h 46"/>
                  <a:gd name="T36" fmla="*/ 3 w 151"/>
                  <a:gd name="T37" fmla="*/ 1 h 46"/>
                  <a:gd name="T38" fmla="*/ 3 w 151"/>
                  <a:gd name="T39" fmla="*/ 1 h 46"/>
                  <a:gd name="T40" fmla="*/ 2 w 151"/>
                  <a:gd name="T41" fmla="*/ 1 h 46"/>
                  <a:gd name="T42" fmla="*/ 2 w 151"/>
                  <a:gd name="T43" fmla="*/ 1 h 46"/>
                  <a:gd name="T44" fmla="*/ 2 w 151"/>
                  <a:gd name="T45" fmla="*/ 1 h 46"/>
                  <a:gd name="T46" fmla="*/ 2 w 151"/>
                  <a:gd name="T47" fmla="*/ 1 h 46"/>
                  <a:gd name="T48" fmla="*/ 2 w 151"/>
                  <a:gd name="T49" fmla="*/ 1 h 46"/>
                  <a:gd name="T50" fmla="*/ 1 w 151"/>
                  <a:gd name="T51" fmla="*/ 1 h 46"/>
                  <a:gd name="T52" fmla="*/ 1 w 151"/>
                  <a:gd name="T53" fmla="*/ 1 h 46"/>
                  <a:gd name="T54" fmla="*/ 1 w 151"/>
                  <a:gd name="T55" fmla="*/ 1 h 46"/>
                  <a:gd name="T56" fmla="*/ 1 w 151"/>
                  <a:gd name="T57" fmla="*/ 1 h 46"/>
                  <a:gd name="T58" fmla="*/ 1 w 151"/>
                  <a:gd name="T59" fmla="*/ 1 h 46"/>
                  <a:gd name="T60" fmla="*/ 1 w 151"/>
                  <a:gd name="T61" fmla="*/ 1 h 46"/>
                  <a:gd name="T62" fmla="*/ 1 w 151"/>
                  <a:gd name="T63" fmla="*/ 1 h 46"/>
                  <a:gd name="T64" fmla="*/ 0 w 151"/>
                  <a:gd name="T65" fmla="*/ 1 h 4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51"/>
                  <a:gd name="T100" fmla="*/ 0 h 46"/>
                  <a:gd name="T101" fmla="*/ 151 w 151"/>
                  <a:gd name="T102" fmla="*/ 46 h 4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51" h="46">
                    <a:moveTo>
                      <a:pt x="0" y="0"/>
                    </a:moveTo>
                    <a:lnTo>
                      <a:pt x="0" y="0"/>
                    </a:lnTo>
                    <a:lnTo>
                      <a:pt x="2" y="2"/>
                    </a:lnTo>
                    <a:lnTo>
                      <a:pt x="6" y="2"/>
                    </a:lnTo>
                    <a:lnTo>
                      <a:pt x="8" y="2"/>
                    </a:lnTo>
                    <a:lnTo>
                      <a:pt x="11" y="4"/>
                    </a:lnTo>
                    <a:lnTo>
                      <a:pt x="15" y="5"/>
                    </a:lnTo>
                    <a:lnTo>
                      <a:pt x="21" y="5"/>
                    </a:lnTo>
                    <a:lnTo>
                      <a:pt x="25" y="7"/>
                    </a:lnTo>
                    <a:lnTo>
                      <a:pt x="31" y="9"/>
                    </a:lnTo>
                    <a:lnTo>
                      <a:pt x="36" y="11"/>
                    </a:lnTo>
                    <a:lnTo>
                      <a:pt x="44" y="13"/>
                    </a:lnTo>
                    <a:lnTo>
                      <a:pt x="50" y="15"/>
                    </a:lnTo>
                    <a:lnTo>
                      <a:pt x="56" y="17"/>
                    </a:lnTo>
                    <a:lnTo>
                      <a:pt x="63" y="19"/>
                    </a:lnTo>
                    <a:lnTo>
                      <a:pt x="71" y="21"/>
                    </a:lnTo>
                    <a:lnTo>
                      <a:pt x="77" y="23"/>
                    </a:lnTo>
                    <a:lnTo>
                      <a:pt x="84" y="25"/>
                    </a:lnTo>
                    <a:lnTo>
                      <a:pt x="90" y="27"/>
                    </a:lnTo>
                    <a:lnTo>
                      <a:pt x="98" y="28"/>
                    </a:lnTo>
                    <a:lnTo>
                      <a:pt x="103" y="30"/>
                    </a:lnTo>
                    <a:lnTo>
                      <a:pt x="109" y="32"/>
                    </a:lnTo>
                    <a:lnTo>
                      <a:pt x="115" y="34"/>
                    </a:lnTo>
                    <a:lnTo>
                      <a:pt x="121" y="36"/>
                    </a:lnTo>
                    <a:lnTo>
                      <a:pt x="126" y="38"/>
                    </a:lnTo>
                    <a:lnTo>
                      <a:pt x="132" y="38"/>
                    </a:lnTo>
                    <a:lnTo>
                      <a:pt x="136" y="40"/>
                    </a:lnTo>
                    <a:lnTo>
                      <a:pt x="140" y="42"/>
                    </a:lnTo>
                    <a:lnTo>
                      <a:pt x="144" y="42"/>
                    </a:lnTo>
                    <a:lnTo>
                      <a:pt x="148" y="44"/>
                    </a:lnTo>
                    <a:lnTo>
                      <a:pt x="150" y="44"/>
                    </a:lnTo>
                    <a:lnTo>
                      <a:pt x="151" y="44"/>
                    </a:lnTo>
                    <a:lnTo>
                      <a:pt x="151" y="46"/>
                    </a:lnTo>
                    <a:lnTo>
                      <a:pt x="150" y="46"/>
                    </a:lnTo>
                    <a:lnTo>
                      <a:pt x="148" y="46"/>
                    </a:lnTo>
                    <a:lnTo>
                      <a:pt x="146" y="44"/>
                    </a:lnTo>
                    <a:lnTo>
                      <a:pt x="144" y="44"/>
                    </a:lnTo>
                    <a:lnTo>
                      <a:pt x="140" y="42"/>
                    </a:lnTo>
                    <a:lnTo>
                      <a:pt x="136" y="42"/>
                    </a:lnTo>
                    <a:lnTo>
                      <a:pt x="132" y="40"/>
                    </a:lnTo>
                    <a:lnTo>
                      <a:pt x="126" y="38"/>
                    </a:lnTo>
                    <a:lnTo>
                      <a:pt x="121" y="38"/>
                    </a:lnTo>
                    <a:lnTo>
                      <a:pt x="115" y="36"/>
                    </a:lnTo>
                    <a:lnTo>
                      <a:pt x="109" y="34"/>
                    </a:lnTo>
                    <a:lnTo>
                      <a:pt x="103" y="32"/>
                    </a:lnTo>
                    <a:lnTo>
                      <a:pt x="96" y="30"/>
                    </a:lnTo>
                    <a:lnTo>
                      <a:pt x="90" y="28"/>
                    </a:lnTo>
                    <a:lnTo>
                      <a:pt x="82" y="27"/>
                    </a:lnTo>
                    <a:lnTo>
                      <a:pt x="77" y="25"/>
                    </a:lnTo>
                    <a:lnTo>
                      <a:pt x="69" y="23"/>
                    </a:lnTo>
                    <a:lnTo>
                      <a:pt x="63" y="21"/>
                    </a:lnTo>
                    <a:lnTo>
                      <a:pt x="56" y="17"/>
                    </a:lnTo>
                    <a:lnTo>
                      <a:pt x="50" y="15"/>
                    </a:lnTo>
                    <a:lnTo>
                      <a:pt x="42" y="15"/>
                    </a:lnTo>
                    <a:lnTo>
                      <a:pt x="36" y="13"/>
                    </a:lnTo>
                    <a:lnTo>
                      <a:pt x="31" y="11"/>
                    </a:lnTo>
                    <a:lnTo>
                      <a:pt x="25" y="9"/>
                    </a:lnTo>
                    <a:lnTo>
                      <a:pt x="19" y="7"/>
                    </a:lnTo>
                    <a:lnTo>
                      <a:pt x="15" y="5"/>
                    </a:lnTo>
                    <a:lnTo>
                      <a:pt x="11" y="5"/>
                    </a:lnTo>
                    <a:lnTo>
                      <a:pt x="8" y="4"/>
                    </a:lnTo>
                    <a:lnTo>
                      <a:pt x="4" y="4"/>
                    </a:lnTo>
                    <a:lnTo>
                      <a:pt x="2" y="2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45" name="Freeform 99"/>
              <p:cNvSpPr>
                <a:spLocks/>
              </p:cNvSpPr>
              <p:nvPr/>
            </p:nvSpPr>
            <p:spPr bwMode="auto">
              <a:xfrm>
                <a:off x="3694" y="2811"/>
                <a:ext cx="43" cy="34"/>
              </a:xfrm>
              <a:custGeom>
                <a:avLst/>
                <a:gdLst>
                  <a:gd name="T0" fmla="*/ 1 w 86"/>
                  <a:gd name="T1" fmla="*/ 1 h 68"/>
                  <a:gd name="T2" fmla="*/ 1 w 86"/>
                  <a:gd name="T3" fmla="*/ 0 h 68"/>
                  <a:gd name="T4" fmla="*/ 1 w 86"/>
                  <a:gd name="T5" fmla="*/ 0 h 68"/>
                  <a:gd name="T6" fmla="*/ 1 w 86"/>
                  <a:gd name="T7" fmla="*/ 0 h 68"/>
                  <a:gd name="T8" fmla="*/ 1 w 86"/>
                  <a:gd name="T9" fmla="*/ 0 h 68"/>
                  <a:gd name="T10" fmla="*/ 1 w 86"/>
                  <a:gd name="T11" fmla="*/ 0 h 68"/>
                  <a:gd name="T12" fmla="*/ 1 w 86"/>
                  <a:gd name="T13" fmla="*/ 0 h 68"/>
                  <a:gd name="T14" fmla="*/ 1 w 86"/>
                  <a:gd name="T15" fmla="*/ 0 h 68"/>
                  <a:gd name="T16" fmla="*/ 1 w 86"/>
                  <a:gd name="T17" fmla="*/ 1 h 68"/>
                  <a:gd name="T18" fmla="*/ 1 w 86"/>
                  <a:gd name="T19" fmla="*/ 1 h 68"/>
                  <a:gd name="T20" fmla="*/ 1 w 86"/>
                  <a:gd name="T21" fmla="*/ 1 h 68"/>
                  <a:gd name="T22" fmla="*/ 1 w 86"/>
                  <a:gd name="T23" fmla="*/ 1 h 68"/>
                  <a:gd name="T24" fmla="*/ 1 w 86"/>
                  <a:gd name="T25" fmla="*/ 1 h 68"/>
                  <a:gd name="T26" fmla="*/ 1 w 86"/>
                  <a:gd name="T27" fmla="*/ 1 h 68"/>
                  <a:gd name="T28" fmla="*/ 1 w 86"/>
                  <a:gd name="T29" fmla="*/ 1 h 68"/>
                  <a:gd name="T30" fmla="*/ 1 w 86"/>
                  <a:gd name="T31" fmla="*/ 1 h 68"/>
                  <a:gd name="T32" fmla="*/ 0 w 86"/>
                  <a:gd name="T33" fmla="*/ 1 h 68"/>
                  <a:gd name="T34" fmla="*/ 0 w 86"/>
                  <a:gd name="T35" fmla="*/ 1 h 68"/>
                  <a:gd name="T36" fmla="*/ 1 w 86"/>
                  <a:gd name="T37" fmla="*/ 1 h 68"/>
                  <a:gd name="T38" fmla="*/ 1 w 86"/>
                  <a:gd name="T39" fmla="*/ 1 h 68"/>
                  <a:gd name="T40" fmla="*/ 1 w 86"/>
                  <a:gd name="T41" fmla="*/ 1 h 68"/>
                  <a:gd name="T42" fmla="*/ 1 w 86"/>
                  <a:gd name="T43" fmla="*/ 1 h 68"/>
                  <a:gd name="T44" fmla="*/ 1 w 86"/>
                  <a:gd name="T45" fmla="*/ 1 h 68"/>
                  <a:gd name="T46" fmla="*/ 1 w 86"/>
                  <a:gd name="T47" fmla="*/ 1 h 68"/>
                  <a:gd name="T48" fmla="*/ 1 w 86"/>
                  <a:gd name="T49" fmla="*/ 1 h 68"/>
                  <a:gd name="T50" fmla="*/ 1 w 86"/>
                  <a:gd name="T51" fmla="*/ 1 h 68"/>
                  <a:gd name="T52" fmla="*/ 1 w 86"/>
                  <a:gd name="T53" fmla="*/ 1 h 68"/>
                  <a:gd name="T54" fmla="*/ 1 w 86"/>
                  <a:gd name="T55" fmla="*/ 1 h 68"/>
                  <a:gd name="T56" fmla="*/ 1 w 86"/>
                  <a:gd name="T57" fmla="*/ 1 h 68"/>
                  <a:gd name="T58" fmla="*/ 1 w 86"/>
                  <a:gd name="T59" fmla="*/ 1 h 68"/>
                  <a:gd name="T60" fmla="*/ 1 w 86"/>
                  <a:gd name="T61" fmla="*/ 1 h 68"/>
                  <a:gd name="T62" fmla="*/ 1 w 86"/>
                  <a:gd name="T63" fmla="*/ 1 h 68"/>
                  <a:gd name="T64" fmla="*/ 1 w 86"/>
                  <a:gd name="T65" fmla="*/ 1 h 68"/>
                  <a:gd name="T66" fmla="*/ 1 w 86"/>
                  <a:gd name="T67" fmla="*/ 1 h 68"/>
                  <a:gd name="T68" fmla="*/ 1 w 86"/>
                  <a:gd name="T69" fmla="*/ 1 h 68"/>
                  <a:gd name="T70" fmla="*/ 1 w 86"/>
                  <a:gd name="T71" fmla="*/ 1 h 68"/>
                  <a:gd name="T72" fmla="*/ 1 w 86"/>
                  <a:gd name="T73" fmla="*/ 1 h 68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86"/>
                  <a:gd name="T112" fmla="*/ 0 h 68"/>
                  <a:gd name="T113" fmla="*/ 86 w 86"/>
                  <a:gd name="T114" fmla="*/ 68 h 68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86" h="68">
                    <a:moveTo>
                      <a:pt x="81" y="18"/>
                    </a:moveTo>
                    <a:lnTo>
                      <a:pt x="21" y="0"/>
                    </a:lnTo>
                    <a:lnTo>
                      <a:pt x="19" y="0"/>
                    </a:lnTo>
                    <a:lnTo>
                      <a:pt x="17" y="0"/>
                    </a:lnTo>
                    <a:lnTo>
                      <a:pt x="15" y="0"/>
                    </a:lnTo>
                    <a:lnTo>
                      <a:pt x="14" y="2"/>
                    </a:lnTo>
                    <a:lnTo>
                      <a:pt x="12" y="6"/>
                    </a:lnTo>
                    <a:lnTo>
                      <a:pt x="10" y="12"/>
                    </a:lnTo>
                    <a:lnTo>
                      <a:pt x="8" y="18"/>
                    </a:lnTo>
                    <a:lnTo>
                      <a:pt x="6" y="25"/>
                    </a:lnTo>
                    <a:lnTo>
                      <a:pt x="4" y="33"/>
                    </a:lnTo>
                    <a:lnTo>
                      <a:pt x="2" y="39"/>
                    </a:lnTo>
                    <a:lnTo>
                      <a:pt x="0" y="43"/>
                    </a:lnTo>
                    <a:lnTo>
                      <a:pt x="0" y="45"/>
                    </a:lnTo>
                    <a:lnTo>
                      <a:pt x="2" y="46"/>
                    </a:lnTo>
                    <a:lnTo>
                      <a:pt x="69" y="68"/>
                    </a:lnTo>
                    <a:lnTo>
                      <a:pt x="73" y="66"/>
                    </a:lnTo>
                    <a:lnTo>
                      <a:pt x="73" y="64"/>
                    </a:lnTo>
                    <a:lnTo>
                      <a:pt x="75" y="60"/>
                    </a:lnTo>
                    <a:lnTo>
                      <a:pt x="77" y="54"/>
                    </a:lnTo>
                    <a:lnTo>
                      <a:pt x="79" y="46"/>
                    </a:lnTo>
                    <a:lnTo>
                      <a:pt x="83" y="39"/>
                    </a:lnTo>
                    <a:lnTo>
                      <a:pt x="84" y="33"/>
                    </a:lnTo>
                    <a:lnTo>
                      <a:pt x="86" y="27"/>
                    </a:lnTo>
                    <a:lnTo>
                      <a:pt x="86" y="25"/>
                    </a:lnTo>
                    <a:lnTo>
                      <a:pt x="86" y="23"/>
                    </a:lnTo>
                    <a:lnTo>
                      <a:pt x="86" y="22"/>
                    </a:lnTo>
                    <a:lnTo>
                      <a:pt x="86" y="20"/>
                    </a:lnTo>
                    <a:lnTo>
                      <a:pt x="84" y="20"/>
                    </a:lnTo>
                    <a:lnTo>
                      <a:pt x="83" y="20"/>
                    </a:lnTo>
                    <a:lnTo>
                      <a:pt x="81" y="1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46" name="Freeform 100"/>
              <p:cNvSpPr>
                <a:spLocks/>
              </p:cNvSpPr>
              <p:nvPr/>
            </p:nvSpPr>
            <p:spPr bwMode="auto">
              <a:xfrm>
                <a:off x="3731" y="2822"/>
                <a:ext cx="24" cy="28"/>
              </a:xfrm>
              <a:custGeom>
                <a:avLst/>
                <a:gdLst>
                  <a:gd name="T0" fmla="*/ 1 w 48"/>
                  <a:gd name="T1" fmla="*/ 1 h 55"/>
                  <a:gd name="T2" fmla="*/ 1 w 48"/>
                  <a:gd name="T3" fmla="*/ 1 h 55"/>
                  <a:gd name="T4" fmla="*/ 1 w 48"/>
                  <a:gd name="T5" fmla="*/ 1 h 55"/>
                  <a:gd name="T6" fmla="*/ 1 w 48"/>
                  <a:gd name="T7" fmla="*/ 1 h 55"/>
                  <a:gd name="T8" fmla="*/ 1 w 48"/>
                  <a:gd name="T9" fmla="*/ 1 h 55"/>
                  <a:gd name="T10" fmla="*/ 1 w 48"/>
                  <a:gd name="T11" fmla="*/ 1 h 55"/>
                  <a:gd name="T12" fmla="*/ 1 w 48"/>
                  <a:gd name="T13" fmla="*/ 1 h 55"/>
                  <a:gd name="T14" fmla="*/ 1 w 48"/>
                  <a:gd name="T15" fmla="*/ 1 h 55"/>
                  <a:gd name="T16" fmla="*/ 0 w 48"/>
                  <a:gd name="T17" fmla="*/ 1 h 55"/>
                  <a:gd name="T18" fmla="*/ 1 w 48"/>
                  <a:gd name="T19" fmla="*/ 1 h 55"/>
                  <a:gd name="T20" fmla="*/ 1 w 48"/>
                  <a:gd name="T21" fmla="*/ 1 h 55"/>
                  <a:gd name="T22" fmla="*/ 1 w 48"/>
                  <a:gd name="T23" fmla="*/ 1 h 55"/>
                  <a:gd name="T24" fmla="*/ 1 w 48"/>
                  <a:gd name="T25" fmla="*/ 1 h 55"/>
                  <a:gd name="T26" fmla="*/ 1 w 48"/>
                  <a:gd name="T27" fmla="*/ 1 h 55"/>
                  <a:gd name="T28" fmla="*/ 1 w 48"/>
                  <a:gd name="T29" fmla="*/ 1 h 55"/>
                  <a:gd name="T30" fmla="*/ 1 w 48"/>
                  <a:gd name="T31" fmla="*/ 1 h 55"/>
                  <a:gd name="T32" fmla="*/ 1 w 48"/>
                  <a:gd name="T33" fmla="*/ 1 h 55"/>
                  <a:gd name="T34" fmla="*/ 1 w 48"/>
                  <a:gd name="T35" fmla="*/ 1 h 55"/>
                  <a:gd name="T36" fmla="*/ 1 w 48"/>
                  <a:gd name="T37" fmla="*/ 1 h 55"/>
                  <a:gd name="T38" fmla="*/ 1 w 48"/>
                  <a:gd name="T39" fmla="*/ 1 h 55"/>
                  <a:gd name="T40" fmla="*/ 1 w 48"/>
                  <a:gd name="T41" fmla="*/ 1 h 55"/>
                  <a:gd name="T42" fmla="*/ 1 w 48"/>
                  <a:gd name="T43" fmla="*/ 1 h 55"/>
                  <a:gd name="T44" fmla="*/ 1 w 48"/>
                  <a:gd name="T45" fmla="*/ 1 h 55"/>
                  <a:gd name="T46" fmla="*/ 1 w 48"/>
                  <a:gd name="T47" fmla="*/ 1 h 55"/>
                  <a:gd name="T48" fmla="*/ 1 w 48"/>
                  <a:gd name="T49" fmla="*/ 1 h 55"/>
                  <a:gd name="T50" fmla="*/ 1 w 48"/>
                  <a:gd name="T51" fmla="*/ 1 h 55"/>
                  <a:gd name="T52" fmla="*/ 1 w 48"/>
                  <a:gd name="T53" fmla="*/ 1 h 55"/>
                  <a:gd name="T54" fmla="*/ 1 w 48"/>
                  <a:gd name="T55" fmla="*/ 1 h 55"/>
                  <a:gd name="T56" fmla="*/ 1 w 48"/>
                  <a:gd name="T57" fmla="*/ 1 h 55"/>
                  <a:gd name="T58" fmla="*/ 1 w 48"/>
                  <a:gd name="T59" fmla="*/ 1 h 55"/>
                  <a:gd name="T60" fmla="*/ 1 w 48"/>
                  <a:gd name="T61" fmla="*/ 1 h 55"/>
                  <a:gd name="T62" fmla="*/ 1 w 48"/>
                  <a:gd name="T63" fmla="*/ 1 h 55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48"/>
                  <a:gd name="T97" fmla="*/ 0 h 55"/>
                  <a:gd name="T98" fmla="*/ 48 w 48"/>
                  <a:gd name="T99" fmla="*/ 55 h 55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48" h="55">
                    <a:moveTo>
                      <a:pt x="19" y="19"/>
                    </a:moveTo>
                    <a:lnTo>
                      <a:pt x="17" y="19"/>
                    </a:lnTo>
                    <a:lnTo>
                      <a:pt x="15" y="17"/>
                    </a:lnTo>
                    <a:lnTo>
                      <a:pt x="15" y="15"/>
                    </a:lnTo>
                    <a:lnTo>
                      <a:pt x="13" y="15"/>
                    </a:lnTo>
                    <a:lnTo>
                      <a:pt x="19" y="1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7" y="7"/>
                    </a:lnTo>
                    <a:lnTo>
                      <a:pt x="29" y="9"/>
                    </a:lnTo>
                    <a:lnTo>
                      <a:pt x="31" y="13"/>
                    </a:lnTo>
                    <a:lnTo>
                      <a:pt x="33" y="17"/>
                    </a:lnTo>
                    <a:lnTo>
                      <a:pt x="33" y="21"/>
                    </a:lnTo>
                    <a:lnTo>
                      <a:pt x="33" y="24"/>
                    </a:lnTo>
                    <a:lnTo>
                      <a:pt x="44" y="7"/>
                    </a:lnTo>
                    <a:lnTo>
                      <a:pt x="17" y="0"/>
                    </a:lnTo>
                    <a:lnTo>
                      <a:pt x="0" y="46"/>
                    </a:lnTo>
                    <a:lnTo>
                      <a:pt x="31" y="55"/>
                    </a:lnTo>
                    <a:lnTo>
                      <a:pt x="36" y="51"/>
                    </a:lnTo>
                    <a:lnTo>
                      <a:pt x="40" y="46"/>
                    </a:lnTo>
                    <a:lnTo>
                      <a:pt x="42" y="38"/>
                    </a:lnTo>
                    <a:lnTo>
                      <a:pt x="46" y="32"/>
                    </a:lnTo>
                    <a:lnTo>
                      <a:pt x="46" y="24"/>
                    </a:lnTo>
                    <a:lnTo>
                      <a:pt x="48" y="19"/>
                    </a:lnTo>
                    <a:lnTo>
                      <a:pt x="48" y="13"/>
                    </a:lnTo>
                    <a:lnTo>
                      <a:pt x="48" y="9"/>
                    </a:lnTo>
                    <a:lnTo>
                      <a:pt x="46" y="11"/>
                    </a:lnTo>
                    <a:lnTo>
                      <a:pt x="42" y="15"/>
                    </a:lnTo>
                    <a:lnTo>
                      <a:pt x="40" y="19"/>
                    </a:lnTo>
                    <a:lnTo>
                      <a:pt x="36" y="23"/>
                    </a:lnTo>
                    <a:lnTo>
                      <a:pt x="34" y="26"/>
                    </a:lnTo>
                    <a:lnTo>
                      <a:pt x="33" y="30"/>
                    </a:lnTo>
                    <a:lnTo>
                      <a:pt x="31" y="32"/>
                    </a:lnTo>
                    <a:lnTo>
                      <a:pt x="29" y="34"/>
                    </a:lnTo>
                    <a:lnTo>
                      <a:pt x="27" y="36"/>
                    </a:lnTo>
                    <a:lnTo>
                      <a:pt x="27" y="38"/>
                    </a:lnTo>
                    <a:lnTo>
                      <a:pt x="25" y="38"/>
                    </a:lnTo>
                    <a:lnTo>
                      <a:pt x="23" y="40"/>
                    </a:lnTo>
                    <a:lnTo>
                      <a:pt x="23" y="42"/>
                    </a:lnTo>
                    <a:lnTo>
                      <a:pt x="21" y="42"/>
                    </a:lnTo>
                    <a:lnTo>
                      <a:pt x="19" y="44"/>
                    </a:lnTo>
                    <a:lnTo>
                      <a:pt x="17" y="44"/>
                    </a:lnTo>
                    <a:lnTo>
                      <a:pt x="15" y="46"/>
                    </a:lnTo>
                    <a:lnTo>
                      <a:pt x="11" y="46"/>
                    </a:lnTo>
                    <a:lnTo>
                      <a:pt x="9" y="47"/>
                    </a:lnTo>
                    <a:lnTo>
                      <a:pt x="8" y="47"/>
                    </a:lnTo>
                    <a:lnTo>
                      <a:pt x="6" y="47"/>
                    </a:lnTo>
                    <a:lnTo>
                      <a:pt x="2" y="47"/>
                    </a:lnTo>
                    <a:lnTo>
                      <a:pt x="8" y="34"/>
                    </a:lnTo>
                    <a:lnTo>
                      <a:pt x="9" y="34"/>
                    </a:lnTo>
                    <a:lnTo>
                      <a:pt x="11" y="32"/>
                    </a:lnTo>
                    <a:lnTo>
                      <a:pt x="13" y="32"/>
                    </a:lnTo>
                    <a:lnTo>
                      <a:pt x="13" y="30"/>
                    </a:lnTo>
                    <a:lnTo>
                      <a:pt x="15" y="30"/>
                    </a:lnTo>
                    <a:lnTo>
                      <a:pt x="15" y="28"/>
                    </a:lnTo>
                    <a:lnTo>
                      <a:pt x="17" y="26"/>
                    </a:lnTo>
                    <a:lnTo>
                      <a:pt x="21" y="26"/>
                    </a:lnTo>
                    <a:lnTo>
                      <a:pt x="21" y="24"/>
                    </a:lnTo>
                    <a:lnTo>
                      <a:pt x="21" y="23"/>
                    </a:lnTo>
                    <a:lnTo>
                      <a:pt x="19" y="21"/>
                    </a:lnTo>
                    <a:lnTo>
                      <a:pt x="19" y="1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47" name="Freeform 101"/>
              <p:cNvSpPr>
                <a:spLocks/>
              </p:cNvSpPr>
              <p:nvPr/>
            </p:nvSpPr>
            <p:spPr bwMode="auto">
              <a:xfrm>
                <a:off x="3743" y="2831"/>
                <a:ext cx="3" cy="4"/>
              </a:xfrm>
              <a:custGeom>
                <a:avLst/>
                <a:gdLst>
                  <a:gd name="T0" fmla="*/ 0 w 6"/>
                  <a:gd name="T1" fmla="*/ 1 h 7"/>
                  <a:gd name="T2" fmla="*/ 1 w 6"/>
                  <a:gd name="T3" fmla="*/ 1 h 7"/>
                  <a:gd name="T4" fmla="*/ 1 w 6"/>
                  <a:gd name="T5" fmla="*/ 1 h 7"/>
                  <a:gd name="T6" fmla="*/ 1 w 6"/>
                  <a:gd name="T7" fmla="*/ 1 h 7"/>
                  <a:gd name="T8" fmla="*/ 1 w 6"/>
                  <a:gd name="T9" fmla="*/ 1 h 7"/>
                  <a:gd name="T10" fmla="*/ 1 w 6"/>
                  <a:gd name="T11" fmla="*/ 0 h 7"/>
                  <a:gd name="T12" fmla="*/ 0 w 6"/>
                  <a:gd name="T13" fmla="*/ 0 h 7"/>
                  <a:gd name="T14" fmla="*/ 0 w 6"/>
                  <a:gd name="T15" fmla="*/ 1 h 7"/>
                  <a:gd name="T16" fmla="*/ 1 w 6"/>
                  <a:gd name="T17" fmla="*/ 1 h 7"/>
                  <a:gd name="T18" fmla="*/ 1 w 6"/>
                  <a:gd name="T19" fmla="*/ 1 h 7"/>
                  <a:gd name="T20" fmla="*/ 0 w 6"/>
                  <a:gd name="T21" fmla="*/ 1 h 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"/>
                  <a:gd name="T34" fmla="*/ 0 h 7"/>
                  <a:gd name="T35" fmla="*/ 6 w 6"/>
                  <a:gd name="T36" fmla="*/ 7 h 7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" h="7">
                    <a:moveTo>
                      <a:pt x="0" y="7"/>
                    </a:moveTo>
                    <a:lnTo>
                      <a:pt x="6" y="7"/>
                    </a:lnTo>
                    <a:lnTo>
                      <a:pt x="6" y="5"/>
                    </a:lnTo>
                    <a:lnTo>
                      <a:pt x="6" y="4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2" y="4"/>
                    </a:lnTo>
                    <a:lnTo>
                      <a:pt x="2" y="5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48" name="Freeform 102"/>
              <p:cNvSpPr>
                <a:spLocks/>
              </p:cNvSpPr>
              <p:nvPr/>
            </p:nvSpPr>
            <p:spPr bwMode="auto">
              <a:xfrm>
                <a:off x="3676" y="2805"/>
                <a:ext cx="24" cy="28"/>
              </a:xfrm>
              <a:custGeom>
                <a:avLst/>
                <a:gdLst>
                  <a:gd name="T0" fmla="*/ 1 w 48"/>
                  <a:gd name="T1" fmla="*/ 1 h 56"/>
                  <a:gd name="T2" fmla="*/ 1 w 48"/>
                  <a:gd name="T3" fmla="*/ 1 h 56"/>
                  <a:gd name="T4" fmla="*/ 1 w 48"/>
                  <a:gd name="T5" fmla="*/ 1 h 56"/>
                  <a:gd name="T6" fmla="*/ 1 w 48"/>
                  <a:gd name="T7" fmla="*/ 1 h 56"/>
                  <a:gd name="T8" fmla="*/ 1 w 48"/>
                  <a:gd name="T9" fmla="*/ 1 h 56"/>
                  <a:gd name="T10" fmla="*/ 1 w 48"/>
                  <a:gd name="T11" fmla="*/ 1 h 56"/>
                  <a:gd name="T12" fmla="*/ 1 w 48"/>
                  <a:gd name="T13" fmla="*/ 1 h 56"/>
                  <a:gd name="T14" fmla="*/ 1 w 48"/>
                  <a:gd name="T15" fmla="*/ 1 h 56"/>
                  <a:gd name="T16" fmla="*/ 1 w 48"/>
                  <a:gd name="T17" fmla="*/ 1 h 56"/>
                  <a:gd name="T18" fmla="*/ 1 w 48"/>
                  <a:gd name="T19" fmla="*/ 0 h 56"/>
                  <a:gd name="T20" fmla="*/ 1 w 48"/>
                  <a:gd name="T21" fmla="*/ 1 h 56"/>
                  <a:gd name="T22" fmla="*/ 1 w 48"/>
                  <a:gd name="T23" fmla="*/ 1 h 56"/>
                  <a:gd name="T24" fmla="*/ 0 w 48"/>
                  <a:gd name="T25" fmla="*/ 1 h 56"/>
                  <a:gd name="T26" fmla="*/ 0 w 48"/>
                  <a:gd name="T27" fmla="*/ 1 h 56"/>
                  <a:gd name="T28" fmla="*/ 1 w 48"/>
                  <a:gd name="T29" fmla="*/ 1 h 56"/>
                  <a:gd name="T30" fmla="*/ 1 w 48"/>
                  <a:gd name="T31" fmla="*/ 1 h 56"/>
                  <a:gd name="T32" fmla="*/ 1 w 48"/>
                  <a:gd name="T33" fmla="*/ 1 h 56"/>
                  <a:gd name="T34" fmla="*/ 1 w 48"/>
                  <a:gd name="T35" fmla="*/ 1 h 56"/>
                  <a:gd name="T36" fmla="*/ 1 w 48"/>
                  <a:gd name="T37" fmla="*/ 1 h 56"/>
                  <a:gd name="T38" fmla="*/ 1 w 48"/>
                  <a:gd name="T39" fmla="*/ 1 h 56"/>
                  <a:gd name="T40" fmla="*/ 1 w 48"/>
                  <a:gd name="T41" fmla="*/ 1 h 56"/>
                  <a:gd name="T42" fmla="*/ 1 w 48"/>
                  <a:gd name="T43" fmla="*/ 1 h 56"/>
                  <a:gd name="T44" fmla="*/ 1 w 48"/>
                  <a:gd name="T45" fmla="*/ 1 h 56"/>
                  <a:gd name="T46" fmla="*/ 1 w 48"/>
                  <a:gd name="T47" fmla="*/ 1 h 56"/>
                  <a:gd name="T48" fmla="*/ 1 w 48"/>
                  <a:gd name="T49" fmla="*/ 1 h 56"/>
                  <a:gd name="T50" fmla="*/ 1 w 48"/>
                  <a:gd name="T51" fmla="*/ 1 h 56"/>
                  <a:gd name="T52" fmla="*/ 1 w 48"/>
                  <a:gd name="T53" fmla="*/ 1 h 56"/>
                  <a:gd name="T54" fmla="*/ 1 w 48"/>
                  <a:gd name="T55" fmla="*/ 1 h 56"/>
                  <a:gd name="T56" fmla="*/ 1 w 48"/>
                  <a:gd name="T57" fmla="*/ 1 h 56"/>
                  <a:gd name="T58" fmla="*/ 1 w 48"/>
                  <a:gd name="T59" fmla="*/ 1 h 56"/>
                  <a:gd name="T60" fmla="*/ 1 w 48"/>
                  <a:gd name="T61" fmla="*/ 1 h 56"/>
                  <a:gd name="T62" fmla="*/ 1 w 48"/>
                  <a:gd name="T63" fmla="*/ 1 h 56"/>
                  <a:gd name="T64" fmla="*/ 1 w 48"/>
                  <a:gd name="T65" fmla="*/ 1 h 56"/>
                  <a:gd name="T66" fmla="*/ 1 w 48"/>
                  <a:gd name="T67" fmla="*/ 1 h 5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48"/>
                  <a:gd name="T103" fmla="*/ 0 h 56"/>
                  <a:gd name="T104" fmla="*/ 48 w 48"/>
                  <a:gd name="T105" fmla="*/ 56 h 5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48" h="56">
                    <a:moveTo>
                      <a:pt x="28" y="38"/>
                    </a:moveTo>
                    <a:lnTo>
                      <a:pt x="30" y="38"/>
                    </a:lnTo>
                    <a:lnTo>
                      <a:pt x="30" y="40"/>
                    </a:lnTo>
                    <a:lnTo>
                      <a:pt x="32" y="40"/>
                    </a:lnTo>
                    <a:lnTo>
                      <a:pt x="32" y="42"/>
                    </a:lnTo>
                    <a:lnTo>
                      <a:pt x="34" y="44"/>
                    </a:lnTo>
                    <a:lnTo>
                      <a:pt x="30" y="56"/>
                    </a:lnTo>
                    <a:lnTo>
                      <a:pt x="27" y="52"/>
                    </a:lnTo>
                    <a:lnTo>
                      <a:pt x="23" y="50"/>
                    </a:lnTo>
                    <a:lnTo>
                      <a:pt x="19" y="46"/>
                    </a:lnTo>
                    <a:lnTo>
                      <a:pt x="17" y="42"/>
                    </a:lnTo>
                    <a:lnTo>
                      <a:pt x="17" y="38"/>
                    </a:lnTo>
                    <a:lnTo>
                      <a:pt x="15" y="33"/>
                    </a:lnTo>
                    <a:lnTo>
                      <a:pt x="15" y="29"/>
                    </a:lnTo>
                    <a:lnTo>
                      <a:pt x="15" y="25"/>
                    </a:lnTo>
                    <a:lnTo>
                      <a:pt x="17" y="17"/>
                    </a:lnTo>
                    <a:lnTo>
                      <a:pt x="17" y="10"/>
                    </a:lnTo>
                    <a:lnTo>
                      <a:pt x="19" y="4"/>
                    </a:lnTo>
                    <a:lnTo>
                      <a:pt x="19" y="0"/>
                    </a:lnTo>
                    <a:lnTo>
                      <a:pt x="15" y="0"/>
                    </a:lnTo>
                    <a:lnTo>
                      <a:pt x="13" y="4"/>
                    </a:lnTo>
                    <a:lnTo>
                      <a:pt x="9" y="10"/>
                    </a:lnTo>
                    <a:lnTo>
                      <a:pt x="7" y="15"/>
                    </a:lnTo>
                    <a:lnTo>
                      <a:pt x="3" y="21"/>
                    </a:lnTo>
                    <a:lnTo>
                      <a:pt x="2" y="27"/>
                    </a:lnTo>
                    <a:lnTo>
                      <a:pt x="0" y="34"/>
                    </a:lnTo>
                    <a:lnTo>
                      <a:pt x="0" y="40"/>
                    </a:lnTo>
                    <a:lnTo>
                      <a:pt x="0" y="46"/>
                    </a:lnTo>
                    <a:lnTo>
                      <a:pt x="30" y="56"/>
                    </a:lnTo>
                    <a:lnTo>
                      <a:pt x="48" y="10"/>
                    </a:lnTo>
                    <a:lnTo>
                      <a:pt x="23" y="2"/>
                    </a:lnTo>
                    <a:lnTo>
                      <a:pt x="21" y="4"/>
                    </a:lnTo>
                    <a:lnTo>
                      <a:pt x="21" y="10"/>
                    </a:lnTo>
                    <a:lnTo>
                      <a:pt x="21" y="13"/>
                    </a:lnTo>
                    <a:lnTo>
                      <a:pt x="21" y="19"/>
                    </a:lnTo>
                    <a:lnTo>
                      <a:pt x="21" y="17"/>
                    </a:lnTo>
                    <a:lnTo>
                      <a:pt x="23" y="15"/>
                    </a:lnTo>
                    <a:lnTo>
                      <a:pt x="25" y="15"/>
                    </a:lnTo>
                    <a:lnTo>
                      <a:pt x="25" y="13"/>
                    </a:lnTo>
                    <a:lnTo>
                      <a:pt x="27" y="13"/>
                    </a:lnTo>
                    <a:lnTo>
                      <a:pt x="28" y="11"/>
                    </a:lnTo>
                    <a:lnTo>
                      <a:pt x="30" y="11"/>
                    </a:lnTo>
                    <a:lnTo>
                      <a:pt x="32" y="11"/>
                    </a:lnTo>
                    <a:lnTo>
                      <a:pt x="32" y="10"/>
                    </a:lnTo>
                    <a:lnTo>
                      <a:pt x="34" y="10"/>
                    </a:lnTo>
                    <a:lnTo>
                      <a:pt x="36" y="10"/>
                    </a:lnTo>
                    <a:lnTo>
                      <a:pt x="38" y="10"/>
                    </a:lnTo>
                    <a:lnTo>
                      <a:pt x="40" y="8"/>
                    </a:lnTo>
                    <a:lnTo>
                      <a:pt x="42" y="8"/>
                    </a:lnTo>
                    <a:lnTo>
                      <a:pt x="44" y="8"/>
                    </a:lnTo>
                    <a:lnTo>
                      <a:pt x="46" y="8"/>
                    </a:lnTo>
                    <a:lnTo>
                      <a:pt x="42" y="23"/>
                    </a:lnTo>
                    <a:lnTo>
                      <a:pt x="40" y="23"/>
                    </a:lnTo>
                    <a:lnTo>
                      <a:pt x="38" y="23"/>
                    </a:lnTo>
                    <a:lnTo>
                      <a:pt x="36" y="23"/>
                    </a:lnTo>
                    <a:lnTo>
                      <a:pt x="34" y="25"/>
                    </a:lnTo>
                    <a:lnTo>
                      <a:pt x="34" y="27"/>
                    </a:lnTo>
                    <a:lnTo>
                      <a:pt x="32" y="27"/>
                    </a:lnTo>
                    <a:lnTo>
                      <a:pt x="32" y="29"/>
                    </a:lnTo>
                    <a:lnTo>
                      <a:pt x="30" y="31"/>
                    </a:lnTo>
                    <a:lnTo>
                      <a:pt x="28" y="31"/>
                    </a:lnTo>
                    <a:lnTo>
                      <a:pt x="28" y="33"/>
                    </a:lnTo>
                    <a:lnTo>
                      <a:pt x="28" y="34"/>
                    </a:lnTo>
                    <a:lnTo>
                      <a:pt x="28" y="36"/>
                    </a:lnTo>
                    <a:lnTo>
                      <a:pt x="28" y="3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49" name="Freeform 103"/>
              <p:cNvSpPr>
                <a:spLocks/>
              </p:cNvSpPr>
              <p:nvPr/>
            </p:nvSpPr>
            <p:spPr bwMode="auto">
              <a:xfrm>
                <a:off x="3685" y="2821"/>
                <a:ext cx="3" cy="4"/>
              </a:xfrm>
              <a:custGeom>
                <a:avLst/>
                <a:gdLst>
                  <a:gd name="T0" fmla="*/ 1 w 6"/>
                  <a:gd name="T1" fmla="*/ 1 h 7"/>
                  <a:gd name="T2" fmla="*/ 0 w 6"/>
                  <a:gd name="T3" fmla="*/ 1 h 7"/>
                  <a:gd name="T4" fmla="*/ 0 w 6"/>
                  <a:gd name="T5" fmla="*/ 1 h 7"/>
                  <a:gd name="T6" fmla="*/ 0 w 6"/>
                  <a:gd name="T7" fmla="*/ 1 h 7"/>
                  <a:gd name="T8" fmla="*/ 0 w 6"/>
                  <a:gd name="T9" fmla="*/ 1 h 7"/>
                  <a:gd name="T10" fmla="*/ 0 w 6"/>
                  <a:gd name="T11" fmla="*/ 0 h 7"/>
                  <a:gd name="T12" fmla="*/ 1 w 6"/>
                  <a:gd name="T13" fmla="*/ 0 h 7"/>
                  <a:gd name="T14" fmla="*/ 1 w 6"/>
                  <a:gd name="T15" fmla="*/ 1 h 7"/>
                  <a:gd name="T16" fmla="*/ 1 w 6"/>
                  <a:gd name="T17" fmla="*/ 1 h 7"/>
                  <a:gd name="T18" fmla="*/ 1 w 6"/>
                  <a:gd name="T19" fmla="*/ 1 h 7"/>
                  <a:gd name="T20" fmla="*/ 1 w 6"/>
                  <a:gd name="T21" fmla="*/ 1 h 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"/>
                  <a:gd name="T34" fmla="*/ 0 h 7"/>
                  <a:gd name="T35" fmla="*/ 6 w 6"/>
                  <a:gd name="T36" fmla="*/ 7 h 7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" h="7">
                    <a:moveTo>
                      <a:pt x="6" y="7"/>
                    </a:moveTo>
                    <a:lnTo>
                      <a:pt x="0" y="7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6" y="2"/>
                    </a:lnTo>
                    <a:lnTo>
                      <a:pt x="6" y="3"/>
                    </a:lnTo>
                    <a:lnTo>
                      <a:pt x="6" y="5"/>
                    </a:lnTo>
                    <a:lnTo>
                      <a:pt x="6" y="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50" name="Freeform 104"/>
              <p:cNvSpPr>
                <a:spLocks/>
              </p:cNvSpPr>
              <p:nvPr/>
            </p:nvSpPr>
            <p:spPr bwMode="auto">
              <a:xfrm>
                <a:off x="3698" y="2830"/>
                <a:ext cx="31" cy="11"/>
              </a:xfrm>
              <a:custGeom>
                <a:avLst/>
                <a:gdLst>
                  <a:gd name="T0" fmla="*/ 0 w 61"/>
                  <a:gd name="T1" fmla="*/ 1 h 21"/>
                  <a:gd name="T2" fmla="*/ 1 w 61"/>
                  <a:gd name="T3" fmla="*/ 1 h 21"/>
                  <a:gd name="T4" fmla="*/ 1 w 61"/>
                  <a:gd name="T5" fmla="*/ 1 h 21"/>
                  <a:gd name="T6" fmla="*/ 0 w 61"/>
                  <a:gd name="T7" fmla="*/ 0 h 21"/>
                  <a:gd name="T8" fmla="*/ 0 w 61"/>
                  <a:gd name="T9" fmla="*/ 1 h 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1"/>
                  <a:gd name="T16" fmla="*/ 0 h 21"/>
                  <a:gd name="T17" fmla="*/ 61 w 61"/>
                  <a:gd name="T18" fmla="*/ 21 h 2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1" h="21">
                    <a:moveTo>
                      <a:pt x="0" y="2"/>
                    </a:moveTo>
                    <a:lnTo>
                      <a:pt x="61" y="21"/>
                    </a:lnTo>
                    <a:lnTo>
                      <a:pt x="61" y="19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51" name="Freeform 105"/>
              <p:cNvSpPr>
                <a:spLocks/>
              </p:cNvSpPr>
              <p:nvPr/>
            </p:nvSpPr>
            <p:spPr bwMode="auto">
              <a:xfrm>
                <a:off x="3737" y="2830"/>
                <a:ext cx="2" cy="2"/>
              </a:xfrm>
              <a:custGeom>
                <a:avLst/>
                <a:gdLst>
                  <a:gd name="T0" fmla="*/ 1 w 4"/>
                  <a:gd name="T1" fmla="*/ 1 h 4"/>
                  <a:gd name="T2" fmla="*/ 1 w 4"/>
                  <a:gd name="T3" fmla="*/ 1 h 4"/>
                  <a:gd name="T4" fmla="*/ 1 w 4"/>
                  <a:gd name="T5" fmla="*/ 1 h 4"/>
                  <a:gd name="T6" fmla="*/ 1 w 4"/>
                  <a:gd name="T7" fmla="*/ 0 h 4"/>
                  <a:gd name="T8" fmla="*/ 1 w 4"/>
                  <a:gd name="T9" fmla="*/ 0 h 4"/>
                  <a:gd name="T10" fmla="*/ 0 w 4"/>
                  <a:gd name="T11" fmla="*/ 1 h 4"/>
                  <a:gd name="T12" fmla="*/ 1 w 4"/>
                  <a:gd name="T13" fmla="*/ 1 h 4"/>
                  <a:gd name="T14" fmla="*/ 1 w 4"/>
                  <a:gd name="T15" fmla="*/ 1 h 4"/>
                  <a:gd name="T16" fmla="*/ 1 w 4"/>
                  <a:gd name="T17" fmla="*/ 1 h 4"/>
                  <a:gd name="T18" fmla="*/ 1 w 4"/>
                  <a:gd name="T19" fmla="*/ 1 h 4"/>
                  <a:gd name="T20" fmla="*/ 1 w 4"/>
                  <a:gd name="T21" fmla="*/ 1 h 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"/>
                  <a:gd name="T34" fmla="*/ 0 h 4"/>
                  <a:gd name="T35" fmla="*/ 4 w 4"/>
                  <a:gd name="T36" fmla="*/ 4 h 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" h="4">
                    <a:moveTo>
                      <a:pt x="4" y="4"/>
                    </a:moveTo>
                    <a:lnTo>
                      <a:pt x="4" y="2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2" y="4"/>
                    </a:lnTo>
                    <a:lnTo>
                      <a:pt x="4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52" name="Freeform 106"/>
              <p:cNvSpPr>
                <a:spLocks/>
              </p:cNvSpPr>
              <p:nvPr/>
            </p:nvSpPr>
            <p:spPr bwMode="auto">
              <a:xfrm>
                <a:off x="3735" y="2836"/>
                <a:ext cx="2" cy="2"/>
              </a:xfrm>
              <a:custGeom>
                <a:avLst/>
                <a:gdLst>
                  <a:gd name="T0" fmla="*/ 1 w 3"/>
                  <a:gd name="T1" fmla="*/ 1 h 4"/>
                  <a:gd name="T2" fmla="*/ 1 w 3"/>
                  <a:gd name="T3" fmla="*/ 1 h 4"/>
                  <a:gd name="T4" fmla="*/ 1 w 3"/>
                  <a:gd name="T5" fmla="*/ 1 h 4"/>
                  <a:gd name="T6" fmla="*/ 0 w 3"/>
                  <a:gd name="T7" fmla="*/ 1 h 4"/>
                  <a:gd name="T8" fmla="*/ 0 w 3"/>
                  <a:gd name="T9" fmla="*/ 1 h 4"/>
                  <a:gd name="T10" fmla="*/ 0 w 3"/>
                  <a:gd name="T11" fmla="*/ 1 h 4"/>
                  <a:gd name="T12" fmla="*/ 1 w 3"/>
                  <a:gd name="T13" fmla="*/ 1 h 4"/>
                  <a:gd name="T14" fmla="*/ 1 w 3"/>
                  <a:gd name="T15" fmla="*/ 1 h 4"/>
                  <a:gd name="T16" fmla="*/ 1 w 3"/>
                  <a:gd name="T17" fmla="*/ 0 h 4"/>
                  <a:gd name="T18" fmla="*/ 1 w 3"/>
                  <a:gd name="T19" fmla="*/ 0 h 4"/>
                  <a:gd name="T20" fmla="*/ 1 w 3"/>
                  <a:gd name="T21" fmla="*/ 1 h 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3"/>
                  <a:gd name="T34" fmla="*/ 0 h 4"/>
                  <a:gd name="T35" fmla="*/ 3 w 3"/>
                  <a:gd name="T36" fmla="*/ 4 h 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3" h="4">
                    <a:moveTo>
                      <a:pt x="3" y="2"/>
                    </a:moveTo>
                    <a:lnTo>
                      <a:pt x="3" y="2"/>
                    </a:lnTo>
                    <a:lnTo>
                      <a:pt x="1" y="4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1" y="2"/>
                    </a:lnTo>
                    <a:lnTo>
                      <a:pt x="1" y="0"/>
                    </a:lnTo>
                    <a:lnTo>
                      <a:pt x="3" y="0"/>
                    </a:lnTo>
                    <a:lnTo>
                      <a:pt x="3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53" name="Freeform 107"/>
              <p:cNvSpPr>
                <a:spLocks/>
              </p:cNvSpPr>
              <p:nvPr/>
            </p:nvSpPr>
            <p:spPr bwMode="auto">
              <a:xfrm>
                <a:off x="3736" y="2832"/>
                <a:ext cx="2" cy="4"/>
              </a:xfrm>
              <a:custGeom>
                <a:avLst/>
                <a:gdLst>
                  <a:gd name="T0" fmla="*/ 1 w 4"/>
                  <a:gd name="T1" fmla="*/ 0 h 7"/>
                  <a:gd name="T2" fmla="*/ 0 w 4"/>
                  <a:gd name="T3" fmla="*/ 1 h 7"/>
                  <a:gd name="T4" fmla="*/ 0 w 4"/>
                  <a:gd name="T5" fmla="*/ 1 h 7"/>
                  <a:gd name="T6" fmla="*/ 1 w 4"/>
                  <a:gd name="T7" fmla="*/ 1 h 7"/>
                  <a:gd name="T8" fmla="*/ 1 w 4"/>
                  <a:gd name="T9" fmla="*/ 1 h 7"/>
                  <a:gd name="T10" fmla="*/ 1 w 4"/>
                  <a:gd name="T11" fmla="*/ 1 h 7"/>
                  <a:gd name="T12" fmla="*/ 1 w 4"/>
                  <a:gd name="T13" fmla="*/ 1 h 7"/>
                  <a:gd name="T14" fmla="*/ 1 w 4"/>
                  <a:gd name="T15" fmla="*/ 1 h 7"/>
                  <a:gd name="T16" fmla="*/ 1 w 4"/>
                  <a:gd name="T17" fmla="*/ 0 h 7"/>
                  <a:gd name="T18" fmla="*/ 1 w 4"/>
                  <a:gd name="T19" fmla="*/ 0 h 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"/>
                  <a:gd name="T31" fmla="*/ 0 h 7"/>
                  <a:gd name="T32" fmla="*/ 4 w 4"/>
                  <a:gd name="T33" fmla="*/ 7 h 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" h="7">
                    <a:moveTo>
                      <a:pt x="2" y="0"/>
                    </a:moveTo>
                    <a:lnTo>
                      <a:pt x="0" y="7"/>
                    </a:lnTo>
                    <a:lnTo>
                      <a:pt x="2" y="5"/>
                    </a:lnTo>
                    <a:lnTo>
                      <a:pt x="2" y="3"/>
                    </a:lnTo>
                    <a:lnTo>
                      <a:pt x="2" y="2"/>
                    </a:lnTo>
                    <a:lnTo>
                      <a:pt x="4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54" name="Freeform 108"/>
              <p:cNvSpPr>
                <a:spLocks/>
              </p:cNvSpPr>
              <p:nvPr/>
            </p:nvSpPr>
            <p:spPr bwMode="auto">
              <a:xfrm>
                <a:off x="3737" y="2834"/>
                <a:ext cx="2" cy="2"/>
              </a:xfrm>
              <a:custGeom>
                <a:avLst/>
                <a:gdLst>
                  <a:gd name="T0" fmla="*/ 1 w 4"/>
                  <a:gd name="T1" fmla="*/ 1 h 4"/>
                  <a:gd name="T2" fmla="*/ 1 w 4"/>
                  <a:gd name="T3" fmla="*/ 1 h 4"/>
                  <a:gd name="T4" fmla="*/ 1 w 4"/>
                  <a:gd name="T5" fmla="*/ 1 h 4"/>
                  <a:gd name="T6" fmla="*/ 1 w 4"/>
                  <a:gd name="T7" fmla="*/ 1 h 4"/>
                  <a:gd name="T8" fmla="*/ 1 w 4"/>
                  <a:gd name="T9" fmla="*/ 1 h 4"/>
                  <a:gd name="T10" fmla="*/ 0 w 4"/>
                  <a:gd name="T11" fmla="*/ 1 h 4"/>
                  <a:gd name="T12" fmla="*/ 0 w 4"/>
                  <a:gd name="T13" fmla="*/ 1 h 4"/>
                  <a:gd name="T14" fmla="*/ 1 w 4"/>
                  <a:gd name="T15" fmla="*/ 1 h 4"/>
                  <a:gd name="T16" fmla="*/ 1 w 4"/>
                  <a:gd name="T17" fmla="*/ 1 h 4"/>
                  <a:gd name="T18" fmla="*/ 1 w 4"/>
                  <a:gd name="T19" fmla="*/ 0 h 4"/>
                  <a:gd name="T20" fmla="*/ 1 w 4"/>
                  <a:gd name="T21" fmla="*/ 1 h 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"/>
                  <a:gd name="T34" fmla="*/ 0 h 4"/>
                  <a:gd name="T35" fmla="*/ 4 w 4"/>
                  <a:gd name="T36" fmla="*/ 4 h 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" h="4">
                    <a:moveTo>
                      <a:pt x="4" y="2"/>
                    </a:moveTo>
                    <a:lnTo>
                      <a:pt x="4" y="2"/>
                    </a:lnTo>
                    <a:lnTo>
                      <a:pt x="2" y="4"/>
                    </a:lnTo>
                    <a:lnTo>
                      <a:pt x="0" y="4"/>
                    </a:lnTo>
                    <a:lnTo>
                      <a:pt x="2" y="2"/>
                    </a:lnTo>
                    <a:lnTo>
                      <a:pt x="2" y="0"/>
                    </a:lnTo>
                    <a:lnTo>
                      <a:pt x="4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55" name="Freeform 109"/>
              <p:cNvSpPr>
                <a:spLocks/>
              </p:cNvSpPr>
              <p:nvPr/>
            </p:nvSpPr>
            <p:spPr bwMode="auto">
              <a:xfrm>
                <a:off x="3699" y="2827"/>
                <a:ext cx="31" cy="9"/>
              </a:xfrm>
              <a:custGeom>
                <a:avLst/>
                <a:gdLst>
                  <a:gd name="T0" fmla="*/ 0 w 63"/>
                  <a:gd name="T1" fmla="*/ 0 h 19"/>
                  <a:gd name="T2" fmla="*/ 0 w 63"/>
                  <a:gd name="T3" fmla="*/ 0 h 19"/>
                  <a:gd name="T4" fmla="*/ 0 w 63"/>
                  <a:gd name="T5" fmla="*/ 0 h 19"/>
                  <a:gd name="T6" fmla="*/ 0 w 63"/>
                  <a:gd name="T7" fmla="*/ 0 h 19"/>
                  <a:gd name="T8" fmla="*/ 0 w 63"/>
                  <a:gd name="T9" fmla="*/ 0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"/>
                  <a:gd name="T16" fmla="*/ 0 h 19"/>
                  <a:gd name="T17" fmla="*/ 63 w 63"/>
                  <a:gd name="T18" fmla="*/ 19 h 1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" h="19">
                    <a:moveTo>
                      <a:pt x="0" y="2"/>
                    </a:moveTo>
                    <a:lnTo>
                      <a:pt x="63" y="19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56" name="Freeform 110"/>
              <p:cNvSpPr>
                <a:spLocks/>
              </p:cNvSpPr>
              <p:nvPr/>
            </p:nvSpPr>
            <p:spPr bwMode="auto">
              <a:xfrm>
                <a:off x="3700" y="2823"/>
                <a:ext cx="31" cy="10"/>
              </a:xfrm>
              <a:custGeom>
                <a:avLst/>
                <a:gdLst>
                  <a:gd name="T0" fmla="*/ 0 w 63"/>
                  <a:gd name="T1" fmla="*/ 0 h 22"/>
                  <a:gd name="T2" fmla="*/ 0 w 63"/>
                  <a:gd name="T3" fmla="*/ 0 h 22"/>
                  <a:gd name="T4" fmla="*/ 0 w 63"/>
                  <a:gd name="T5" fmla="*/ 0 h 22"/>
                  <a:gd name="T6" fmla="*/ 0 w 63"/>
                  <a:gd name="T7" fmla="*/ 0 h 22"/>
                  <a:gd name="T8" fmla="*/ 0 w 63"/>
                  <a:gd name="T9" fmla="*/ 0 h 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"/>
                  <a:gd name="T16" fmla="*/ 0 h 22"/>
                  <a:gd name="T17" fmla="*/ 63 w 63"/>
                  <a:gd name="T18" fmla="*/ 22 h 2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" h="22">
                    <a:moveTo>
                      <a:pt x="0" y="2"/>
                    </a:moveTo>
                    <a:lnTo>
                      <a:pt x="63" y="22"/>
                    </a:lnTo>
                    <a:lnTo>
                      <a:pt x="63" y="20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57" name="Freeform 111"/>
              <p:cNvSpPr>
                <a:spLocks/>
              </p:cNvSpPr>
              <p:nvPr/>
            </p:nvSpPr>
            <p:spPr bwMode="auto">
              <a:xfrm>
                <a:off x="3702" y="2819"/>
                <a:ext cx="30" cy="10"/>
              </a:xfrm>
              <a:custGeom>
                <a:avLst/>
                <a:gdLst>
                  <a:gd name="T0" fmla="*/ 0 w 62"/>
                  <a:gd name="T1" fmla="*/ 0 h 21"/>
                  <a:gd name="T2" fmla="*/ 0 w 62"/>
                  <a:gd name="T3" fmla="*/ 0 h 21"/>
                  <a:gd name="T4" fmla="*/ 0 w 62"/>
                  <a:gd name="T5" fmla="*/ 0 h 21"/>
                  <a:gd name="T6" fmla="*/ 0 w 62"/>
                  <a:gd name="T7" fmla="*/ 0 h 21"/>
                  <a:gd name="T8" fmla="*/ 0 w 62"/>
                  <a:gd name="T9" fmla="*/ 0 h 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2"/>
                  <a:gd name="T16" fmla="*/ 0 h 21"/>
                  <a:gd name="T17" fmla="*/ 62 w 62"/>
                  <a:gd name="T18" fmla="*/ 21 h 2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2" h="21">
                    <a:moveTo>
                      <a:pt x="0" y="2"/>
                    </a:moveTo>
                    <a:lnTo>
                      <a:pt x="62" y="21"/>
                    </a:lnTo>
                    <a:lnTo>
                      <a:pt x="62" y="19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58" name="Freeform 112"/>
              <p:cNvSpPr>
                <a:spLocks/>
              </p:cNvSpPr>
              <p:nvPr/>
            </p:nvSpPr>
            <p:spPr bwMode="auto">
              <a:xfrm>
                <a:off x="3703" y="2815"/>
                <a:ext cx="31" cy="10"/>
              </a:xfrm>
              <a:custGeom>
                <a:avLst/>
                <a:gdLst>
                  <a:gd name="T0" fmla="*/ 0 w 64"/>
                  <a:gd name="T1" fmla="*/ 1 h 19"/>
                  <a:gd name="T2" fmla="*/ 0 w 64"/>
                  <a:gd name="T3" fmla="*/ 1 h 19"/>
                  <a:gd name="T4" fmla="*/ 0 w 64"/>
                  <a:gd name="T5" fmla="*/ 1 h 19"/>
                  <a:gd name="T6" fmla="*/ 0 w 64"/>
                  <a:gd name="T7" fmla="*/ 0 h 19"/>
                  <a:gd name="T8" fmla="*/ 0 w 64"/>
                  <a:gd name="T9" fmla="*/ 1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4"/>
                  <a:gd name="T16" fmla="*/ 0 h 19"/>
                  <a:gd name="T17" fmla="*/ 64 w 64"/>
                  <a:gd name="T18" fmla="*/ 19 h 1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4" h="19">
                    <a:moveTo>
                      <a:pt x="0" y="2"/>
                    </a:moveTo>
                    <a:lnTo>
                      <a:pt x="62" y="19"/>
                    </a:lnTo>
                    <a:lnTo>
                      <a:pt x="64" y="19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59" name="Freeform 113"/>
              <p:cNvSpPr>
                <a:spLocks/>
              </p:cNvSpPr>
              <p:nvPr/>
            </p:nvSpPr>
            <p:spPr bwMode="auto">
              <a:xfrm>
                <a:off x="3694" y="2820"/>
                <a:ext cx="1" cy="4"/>
              </a:xfrm>
              <a:custGeom>
                <a:avLst/>
                <a:gdLst>
                  <a:gd name="T0" fmla="*/ 0 w 2"/>
                  <a:gd name="T1" fmla="*/ 1 h 7"/>
                  <a:gd name="T2" fmla="*/ 1 w 2"/>
                  <a:gd name="T3" fmla="*/ 0 h 7"/>
                  <a:gd name="T4" fmla="*/ 1 w 2"/>
                  <a:gd name="T5" fmla="*/ 0 h 7"/>
                  <a:gd name="T6" fmla="*/ 1 w 2"/>
                  <a:gd name="T7" fmla="*/ 1 h 7"/>
                  <a:gd name="T8" fmla="*/ 0 w 2"/>
                  <a:gd name="T9" fmla="*/ 1 h 7"/>
                  <a:gd name="T10" fmla="*/ 0 w 2"/>
                  <a:gd name="T11" fmla="*/ 1 h 7"/>
                  <a:gd name="T12" fmla="*/ 0 w 2"/>
                  <a:gd name="T13" fmla="*/ 1 h 7"/>
                  <a:gd name="T14" fmla="*/ 0 w 2"/>
                  <a:gd name="T15" fmla="*/ 1 h 7"/>
                  <a:gd name="T16" fmla="*/ 0 w 2"/>
                  <a:gd name="T17" fmla="*/ 1 h 7"/>
                  <a:gd name="T18" fmla="*/ 0 w 2"/>
                  <a:gd name="T19" fmla="*/ 1 h 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"/>
                  <a:gd name="T31" fmla="*/ 0 h 7"/>
                  <a:gd name="T32" fmla="*/ 2 w 2"/>
                  <a:gd name="T33" fmla="*/ 7 h 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" h="7">
                    <a:moveTo>
                      <a:pt x="0" y="7"/>
                    </a:moveTo>
                    <a:lnTo>
                      <a:pt x="2" y="0"/>
                    </a:lnTo>
                    <a:lnTo>
                      <a:pt x="2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60" name="Freeform 114"/>
              <p:cNvSpPr>
                <a:spLocks/>
              </p:cNvSpPr>
              <p:nvPr/>
            </p:nvSpPr>
            <p:spPr bwMode="auto">
              <a:xfrm>
                <a:off x="3692" y="2824"/>
                <a:ext cx="2" cy="3"/>
              </a:xfrm>
              <a:custGeom>
                <a:avLst/>
                <a:gdLst>
                  <a:gd name="T0" fmla="*/ 1 w 4"/>
                  <a:gd name="T1" fmla="*/ 0 h 6"/>
                  <a:gd name="T2" fmla="*/ 1 w 4"/>
                  <a:gd name="T3" fmla="*/ 0 h 6"/>
                  <a:gd name="T4" fmla="*/ 1 w 4"/>
                  <a:gd name="T5" fmla="*/ 1 h 6"/>
                  <a:gd name="T6" fmla="*/ 1 w 4"/>
                  <a:gd name="T7" fmla="*/ 1 h 6"/>
                  <a:gd name="T8" fmla="*/ 1 w 4"/>
                  <a:gd name="T9" fmla="*/ 1 h 6"/>
                  <a:gd name="T10" fmla="*/ 1 w 4"/>
                  <a:gd name="T11" fmla="*/ 1 h 6"/>
                  <a:gd name="T12" fmla="*/ 1 w 4"/>
                  <a:gd name="T13" fmla="*/ 1 h 6"/>
                  <a:gd name="T14" fmla="*/ 0 w 4"/>
                  <a:gd name="T15" fmla="*/ 1 h 6"/>
                  <a:gd name="T16" fmla="*/ 0 w 4"/>
                  <a:gd name="T17" fmla="*/ 1 h 6"/>
                  <a:gd name="T18" fmla="*/ 0 w 4"/>
                  <a:gd name="T19" fmla="*/ 0 h 6"/>
                  <a:gd name="T20" fmla="*/ 1 w 4"/>
                  <a:gd name="T21" fmla="*/ 0 h 6"/>
                  <a:gd name="T22" fmla="*/ 1 w 4"/>
                  <a:gd name="T23" fmla="*/ 0 h 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4"/>
                  <a:gd name="T37" fmla="*/ 0 h 6"/>
                  <a:gd name="T38" fmla="*/ 4 w 4"/>
                  <a:gd name="T39" fmla="*/ 6 h 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4" h="6">
                    <a:moveTo>
                      <a:pt x="2" y="0"/>
                    </a:moveTo>
                    <a:lnTo>
                      <a:pt x="2" y="0"/>
                    </a:lnTo>
                    <a:lnTo>
                      <a:pt x="2" y="2"/>
                    </a:lnTo>
                    <a:lnTo>
                      <a:pt x="4" y="2"/>
                    </a:lnTo>
                    <a:lnTo>
                      <a:pt x="2" y="6"/>
                    </a:lnTo>
                    <a:lnTo>
                      <a:pt x="2" y="4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61" name="Freeform 115"/>
              <p:cNvSpPr>
                <a:spLocks/>
              </p:cNvSpPr>
              <p:nvPr/>
            </p:nvSpPr>
            <p:spPr bwMode="auto">
              <a:xfrm>
                <a:off x="3692" y="2819"/>
                <a:ext cx="2" cy="2"/>
              </a:xfrm>
              <a:custGeom>
                <a:avLst/>
                <a:gdLst>
                  <a:gd name="T0" fmla="*/ 0 w 4"/>
                  <a:gd name="T1" fmla="*/ 1 h 4"/>
                  <a:gd name="T2" fmla="*/ 0 w 4"/>
                  <a:gd name="T3" fmla="*/ 1 h 4"/>
                  <a:gd name="T4" fmla="*/ 1 w 4"/>
                  <a:gd name="T5" fmla="*/ 1 h 4"/>
                  <a:gd name="T6" fmla="*/ 1 w 4"/>
                  <a:gd name="T7" fmla="*/ 1 h 4"/>
                  <a:gd name="T8" fmla="*/ 1 w 4"/>
                  <a:gd name="T9" fmla="*/ 0 h 4"/>
                  <a:gd name="T10" fmla="*/ 1 w 4"/>
                  <a:gd name="T11" fmla="*/ 1 h 4"/>
                  <a:gd name="T12" fmla="*/ 1 w 4"/>
                  <a:gd name="T13" fmla="*/ 1 h 4"/>
                  <a:gd name="T14" fmla="*/ 1 w 4"/>
                  <a:gd name="T15" fmla="*/ 1 h 4"/>
                  <a:gd name="T16" fmla="*/ 1 w 4"/>
                  <a:gd name="T17" fmla="*/ 1 h 4"/>
                  <a:gd name="T18" fmla="*/ 1 w 4"/>
                  <a:gd name="T19" fmla="*/ 1 h 4"/>
                  <a:gd name="T20" fmla="*/ 0 w 4"/>
                  <a:gd name="T21" fmla="*/ 1 h 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"/>
                  <a:gd name="T34" fmla="*/ 0 h 4"/>
                  <a:gd name="T35" fmla="*/ 4 w 4"/>
                  <a:gd name="T36" fmla="*/ 4 h 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" h="4">
                    <a:moveTo>
                      <a:pt x="0" y="4"/>
                    </a:moveTo>
                    <a:lnTo>
                      <a:pt x="0" y="4"/>
                    </a:lnTo>
                    <a:lnTo>
                      <a:pt x="2" y="2"/>
                    </a:lnTo>
                    <a:lnTo>
                      <a:pt x="2" y="0"/>
                    </a:lnTo>
                    <a:lnTo>
                      <a:pt x="4" y="2"/>
                    </a:lnTo>
                    <a:lnTo>
                      <a:pt x="4" y="4"/>
                    </a:lnTo>
                    <a:lnTo>
                      <a:pt x="2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62" name="Freeform 116"/>
              <p:cNvSpPr>
                <a:spLocks/>
              </p:cNvSpPr>
              <p:nvPr/>
            </p:nvSpPr>
            <p:spPr bwMode="auto">
              <a:xfrm>
                <a:off x="3694" y="2818"/>
                <a:ext cx="2" cy="2"/>
              </a:xfrm>
              <a:custGeom>
                <a:avLst/>
                <a:gdLst>
                  <a:gd name="T0" fmla="*/ 0 w 4"/>
                  <a:gd name="T1" fmla="*/ 1 h 4"/>
                  <a:gd name="T2" fmla="*/ 1 w 4"/>
                  <a:gd name="T3" fmla="*/ 0 h 4"/>
                  <a:gd name="T4" fmla="*/ 1 w 4"/>
                  <a:gd name="T5" fmla="*/ 0 h 4"/>
                  <a:gd name="T6" fmla="*/ 1 w 4"/>
                  <a:gd name="T7" fmla="*/ 0 h 4"/>
                  <a:gd name="T8" fmla="*/ 1 w 4"/>
                  <a:gd name="T9" fmla="*/ 0 h 4"/>
                  <a:gd name="T10" fmla="*/ 1 w 4"/>
                  <a:gd name="T11" fmla="*/ 1 h 4"/>
                  <a:gd name="T12" fmla="*/ 1 w 4"/>
                  <a:gd name="T13" fmla="*/ 1 h 4"/>
                  <a:gd name="T14" fmla="*/ 1 w 4"/>
                  <a:gd name="T15" fmla="*/ 1 h 4"/>
                  <a:gd name="T16" fmla="*/ 1 w 4"/>
                  <a:gd name="T17" fmla="*/ 1 h 4"/>
                  <a:gd name="T18" fmla="*/ 0 w 4"/>
                  <a:gd name="T19" fmla="*/ 1 h 4"/>
                  <a:gd name="T20" fmla="*/ 0 w 4"/>
                  <a:gd name="T21" fmla="*/ 1 h 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"/>
                  <a:gd name="T34" fmla="*/ 0 h 4"/>
                  <a:gd name="T35" fmla="*/ 4 w 4"/>
                  <a:gd name="T36" fmla="*/ 4 h 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" h="4">
                    <a:moveTo>
                      <a:pt x="0" y="2"/>
                    </a:moveTo>
                    <a:lnTo>
                      <a:pt x="2" y="0"/>
                    </a:lnTo>
                    <a:lnTo>
                      <a:pt x="4" y="0"/>
                    </a:lnTo>
                    <a:lnTo>
                      <a:pt x="4" y="2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63" name="Rectangle 117"/>
              <p:cNvSpPr>
                <a:spLocks noChangeArrowheads="1"/>
              </p:cNvSpPr>
              <p:nvPr/>
            </p:nvSpPr>
            <p:spPr bwMode="auto">
              <a:xfrm>
                <a:off x="3586" y="2600"/>
                <a:ext cx="155" cy="158"/>
              </a:xfrm>
              <a:prstGeom prst="rect">
                <a:avLst/>
              </a:prstGeom>
              <a:solidFill>
                <a:srgbClr val="FFFFFF"/>
              </a:solidFill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64" name="Rectangle 118"/>
              <p:cNvSpPr>
                <a:spLocks noChangeArrowheads="1"/>
              </p:cNvSpPr>
              <p:nvPr/>
            </p:nvSpPr>
            <p:spPr bwMode="auto">
              <a:xfrm>
                <a:off x="3599" y="2616"/>
                <a:ext cx="130" cy="129"/>
              </a:xfrm>
              <a:prstGeom prst="rect">
                <a:avLst/>
              </a:prstGeom>
              <a:blipFill dpi="0" rotWithShape="0">
                <a:blip cstate="print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65" name="Freeform 119"/>
              <p:cNvSpPr>
                <a:spLocks/>
              </p:cNvSpPr>
              <p:nvPr/>
            </p:nvSpPr>
            <p:spPr bwMode="auto">
              <a:xfrm>
                <a:off x="3608" y="2631"/>
                <a:ext cx="85" cy="80"/>
              </a:xfrm>
              <a:custGeom>
                <a:avLst/>
                <a:gdLst>
                  <a:gd name="T0" fmla="*/ 0 w 171"/>
                  <a:gd name="T1" fmla="*/ 3 h 159"/>
                  <a:gd name="T2" fmla="*/ 2 w 171"/>
                  <a:gd name="T3" fmla="*/ 2 h 159"/>
                  <a:gd name="T4" fmla="*/ 2 w 171"/>
                  <a:gd name="T5" fmla="*/ 0 h 159"/>
                  <a:gd name="T6" fmla="*/ 0 w 171"/>
                  <a:gd name="T7" fmla="*/ 1 h 159"/>
                  <a:gd name="T8" fmla="*/ 0 w 171"/>
                  <a:gd name="T9" fmla="*/ 3 h 1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1"/>
                  <a:gd name="T16" fmla="*/ 0 h 159"/>
                  <a:gd name="T17" fmla="*/ 171 w 171"/>
                  <a:gd name="T18" fmla="*/ 159 h 15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1" h="159">
                    <a:moveTo>
                      <a:pt x="37" y="159"/>
                    </a:moveTo>
                    <a:lnTo>
                      <a:pt x="171" y="119"/>
                    </a:lnTo>
                    <a:lnTo>
                      <a:pt x="137" y="0"/>
                    </a:lnTo>
                    <a:lnTo>
                      <a:pt x="0" y="40"/>
                    </a:lnTo>
                    <a:lnTo>
                      <a:pt x="37" y="159"/>
                    </a:lnTo>
                    <a:close/>
                  </a:path>
                </a:pathLst>
              </a:custGeom>
              <a:solidFill>
                <a:srgbClr val="808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66" name="Line 120"/>
              <p:cNvSpPr>
                <a:spLocks noChangeShapeType="1"/>
              </p:cNvSpPr>
              <p:nvPr/>
            </p:nvSpPr>
            <p:spPr bwMode="auto">
              <a:xfrm flipV="1">
                <a:off x="3610" y="2636"/>
                <a:ext cx="67" cy="20"/>
              </a:xfrm>
              <a:prstGeom prst="line">
                <a:avLst/>
              </a:prstGeom>
              <a:noFill/>
              <a:ln w="3175">
                <a:solidFill>
                  <a:srgbClr val="B3B3B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67" name="Line 121"/>
              <p:cNvSpPr>
                <a:spLocks noChangeShapeType="1"/>
              </p:cNvSpPr>
              <p:nvPr/>
            </p:nvSpPr>
            <p:spPr bwMode="auto">
              <a:xfrm flipV="1">
                <a:off x="3612" y="2641"/>
                <a:ext cx="66" cy="21"/>
              </a:xfrm>
              <a:prstGeom prst="line">
                <a:avLst/>
              </a:prstGeom>
              <a:noFill/>
              <a:ln w="3175">
                <a:solidFill>
                  <a:srgbClr val="B3B3B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68" name="Line 122"/>
              <p:cNvSpPr>
                <a:spLocks noChangeShapeType="1"/>
              </p:cNvSpPr>
              <p:nvPr/>
            </p:nvSpPr>
            <p:spPr bwMode="auto">
              <a:xfrm flipV="1">
                <a:off x="3613" y="2645"/>
                <a:ext cx="66" cy="21"/>
              </a:xfrm>
              <a:prstGeom prst="line">
                <a:avLst/>
              </a:prstGeom>
              <a:noFill/>
              <a:ln w="3175">
                <a:solidFill>
                  <a:srgbClr val="B3B3B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69" name="Line 123"/>
              <p:cNvSpPr>
                <a:spLocks noChangeShapeType="1"/>
              </p:cNvSpPr>
              <p:nvPr/>
            </p:nvSpPr>
            <p:spPr bwMode="auto">
              <a:xfrm flipV="1">
                <a:off x="3614" y="2651"/>
                <a:ext cx="67" cy="20"/>
              </a:xfrm>
              <a:prstGeom prst="line">
                <a:avLst/>
              </a:prstGeom>
              <a:noFill/>
              <a:ln w="3175">
                <a:solidFill>
                  <a:srgbClr val="B3B3B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70" name="Line 124"/>
              <p:cNvSpPr>
                <a:spLocks noChangeShapeType="1"/>
              </p:cNvSpPr>
              <p:nvPr/>
            </p:nvSpPr>
            <p:spPr bwMode="auto">
              <a:xfrm flipV="1">
                <a:off x="3616" y="2656"/>
                <a:ext cx="67" cy="20"/>
              </a:xfrm>
              <a:prstGeom prst="line">
                <a:avLst/>
              </a:prstGeom>
              <a:noFill/>
              <a:ln w="3175">
                <a:solidFill>
                  <a:srgbClr val="B3B3B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71" name="Line 125"/>
              <p:cNvSpPr>
                <a:spLocks noChangeShapeType="1"/>
              </p:cNvSpPr>
              <p:nvPr/>
            </p:nvSpPr>
            <p:spPr bwMode="auto">
              <a:xfrm flipV="1">
                <a:off x="3618" y="2662"/>
                <a:ext cx="66" cy="20"/>
              </a:xfrm>
              <a:prstGeom prst="line">
                <a:avLst/>
              </a:prstGeom>
              <a:noFill/>
              <a:ln w="3175">
                <a:solidFill>
                  <a:srgbClr val="B3B3B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72" name="Line 126"/>
              <p:cNvSpPr>
                <a:spLocks noChangeShapeType="1"/>
              </p:cNvSpPr>
              <p:nvPr/>
            </p:nvSpPr>
            <p:spPr bwMode="auto">
              <a:xfrm flipV="1">
                <a:off x="3619" y="2666"/>
                <a:ext cx="67" cy="22"/>
              </a:xfrm>
              <a:prstGeom prst="line">
                <a:avLst/>
              </a:prstGeom>
              <a:noFill/>
              <a:ln w="3175">
                <a:solidFill>
                  <a:srgbClr val="B3B3B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73" name="Line 127"/>
              <p:cNvSpPr>
                <a:spLocks noChangeShapeType="1"/>
              </p:cNvSpPr>
              <p:nvPr/>
            </p:nvSpPr>
            <p:spPr bwMode="auto">
              <a:xfrm flipV="1">
                <a:off x="3621" y="2672"/>
                <a:ext cx="66" cy="20"/>
              </a:xfrm>
              <a:prstGeom prst="line">
                <a:avLst/>
              </a:prstGeom>
              <a:noFill/>
              <a:ln w="3175">
                <a:solidFill>
                  <a:srgbClr val="B3B3B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74" name="Line 128"/>
              <p:cNvSpPr>
                <a:spLocks noChangeShapeType="1"/>
              </p:cNvSpPr>
              <p:nvPr/>
            </p:nvSpPr>
            <p:spPr bwMode="auto">
              <a:xfrm flipV="1">
                <a:off x="3623" y="2677"/>
                <a:ext cx="66" cy="21"/>
              </a:xfrm>
              <a:prstGeom prst="line">
                <a:avLst/>
              </a:prstGeom>
              <a:noFill/>
              <a:ln w="3175">
                <a:solidFill>
                  <a:srgbClr val="B3B3B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75" name="Line 129"/>
              <p:cNvSpPr>
                <a:spLocks noChangeShapeType="1"/>
              </p:cNvSpPr>
              <p:nvPr/>
            </p:nvSpPr>
            <p:spPr bwMode="auto">
              <a:xfrm flipV="1">
                <a:off x="3624" y="2683"/>
                <a:ext cx="67" cy="20"/>
              </a:xfrm>
              <a:prstGeom prst="line">
                <a:avLst/>
              </a:prstGeom>
              <a:noFill/>
              <a:ln w="3175">
                <a:solidFill>
                  <a:srgbClr val="B3B3B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76" name="Freeform 130"/>
              <p:cNvSpPr>
                <a:spLocks/>
              </p:cNvSpPr>
              <p:nvPr/>
            </p:nvSpPr>
            <p:spPr bwMode="auto">
              <a:xfrm>
                <a:off x="3616" y="2650"/>
                <a:ext cx="70" cy="20"/>
              </a:xfrm>
              <a:custGeom>
                <a:avLst/>
                <a:gdLst>
                  <a:gd name="T0" fmla="*/ 0 w 140"/>
                  <a:gd name="T1" fmla="*/ 0 h 41"/>
                  <a:gd name="T2" fmla="*/ 1 w 140"/>
                  <a:gd name="T3" fmla="*/ 0 h 41"/>
                  <a:gd name="T4" fmla="*/ 1 w 140"/>
                  <a:gd name="T5" fmla="*/ 0 h 41"/>
                  <a:gd name="T6" fmla="*/ 1 w 140"/>
                  <a:gd name="T7" fmla="*/ 0 h 41"/>
                  <a:gd name="T8" fmla="*/ 1 w 140"/>
                  <a:gd name="T9" fmla="*/ 0 h 41"/>
                  <a:gd name="T10" fmla="*/ 1 w 140"/>
                  <a:gd name="T11" fmla="*/ 0 h 41"/>
                  <a:gd name="T12" fmla="*/ 1 w 140"/>
                  <a:gd name="T13" fmla="*/ 0 h 41"/>
                  <a:gd name="T14" fmla="*/ 1 w 140"/>
                  <a:gd name="T15" fmla="*/ 0 h 41"/>
                  <a:gd name="T16" fmla="*/ 1 w 140"/>
                  <a:gd name="T17" fmla="*/ 0 h 41"/>
                  <a:gd name="T18" fmla="*/ 2 w 140"/>
                  <a:gd name="T19" fmla="*/ 0 h 41"/>
                  <a:gd name="T20" fmla="*/ 2 w 140"/>
                  <a:gd name="T21" fmla="*/ 0 h 4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40"/>
                  <a:gd name="T34" fmla="*/ 0 h 41"/>
                  <a:gd name="T35" fmla="*/ 140 w 140"/>
                  <a:gd name="T36" fmla="*/ 41 h 4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40" h="41">
                    <a:moveTo>
                      <a:pt x="0" y="41"/>
                    </a:moveTo>
                    <a:lnTo>
                      <a:pt x="9" y="23"/>
                    </a:lnTo>
                    <a:lnTo>
                      <a:pt x="17" y="23"/>
                    </a:lnTo>
                    <a:lnTo>
                      <a:pt x="23" y="0"/>
                    </a:lnTo>
                    <a:lnTo>
                      <a:pt x="67" y="25"/>
                    </a:lnTo>
                    <a:lnTo>
                      <a:pt x="69" y="19"/>
                    </a:lnTo>
                    <a:lnTo>
                      <a:pt x="76" y="16"/>
                    </a:lnTo>
                    <a:lnTo>
                      <a:pt x="80" y="4"/>
                    </a:lnTo>
                    <a:lnTo>
                      <a:pt x="109" y="23"/>
                    </a:lnTo>
                    <a:lnTo>
                      <a:pt x="119" y="8"/>
                    </a:lnTo>
                    <a:lnTo>
                      <a:pt x="140" y="17"/>
                    </a:lnTo>
                  </a:path>
                </a:pathLst>
              </a:cu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77" name="Freeform 131"/>
              <p:cNvSpPr>
                <a:spLocks/>
              </p:cNvSpPr>
              <p:nvPr/>
            </p:nvSpPr>
            <p:spPr bwMode="auto">
              <a:xfrm>
                <a:off x="3630" y="2644"/>
                <a:ext cx="22" cy="60"/>
              </a:xfrm>
              <a:custGeom>
                <a:avLst/>
                <a:gdLst>
                  <a:gd name="T0" fmla="*/ 1 w 44"/>
                  <a:gd name="T1" fmla="*/ 2 h 119"/>
                  <a:gd name="T2" fmla="*/ 1 w 44"/>
                  <a:gd name="T3" fmla="*/ 2 h 119"/>
                  <a:gd name="T4" fmla="*/ 1 w 44"/>
                  <a:gd name="T5" fmla="*/ 0 h 119"/>
                  <a:gd name="T6" fmla="*/ 0 w 44"/>
                  <a:gd name="T7" fmla="*/ 1 h 119"/>
                  <a:gd name="T8" fmla="*/ 1 w 44"/>
                  <a:gd name="T9" fmla="*/ 2 h 1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"/>
                  <a:gd name="T16" fmla="*/ 0 h 119"/>
                  <a:gd name="T17" fmla="*/ 44 w 44"/>
                  <a:gd name="T18" fmla="*/ 119 h 11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" h="119">
                    <a:moveTo>
                      <a:pt x="36" y="119"/>
                    </a:moveTo>
                    <a:lnTo>
                      <a:pt x="44" y="117"/>
                    </a:lnTo>
                    <a:lnTo>
                      <a:pt x="7" y="0"/>
                    </a:lnTo>
                    <a:lnTo>
                      <a:pt x="0" y="2"/>
                    </a:lnTo>
                    <a:lnTo>
                      <a:pt x="36" y="119"/>
                    </a:lnTo>
                    <a:close/>
                  </a:path>
                </a:pathLst>
              </a:custGeom>
              <a:solidFill>
                <a:srgbClr val="000000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78" name="Freeform 132"/>
              <p:cNvSpPr>
                <a:spLocks/>
              </p:cNvSpPr>
              <p:nvPr/>
            </p:nvSpPr>
            <p:spPr bwMode="auto">
              <a:xfrm>
                <a:off x="3624" y="2681"/>
                <a:ext cx="12" cy="28"/>
              </a:xfrm>
              <a:custGeom>
                <a:avLst/>
                <a:gdLst>
                  <a:gd name="T0" fmla="*/ 1 w 23"/>
                  <a:gd name="T1" fmla="*/ 1 h 55"/>
                  <a:gd name="T2" fmla="*/ 1 w 23"/>
                  <a:gd name="T3" fmla="*/ 1 h 55"/>
                  <a:gd name="T4" fmla="*/ 1 w 23"/>
                  <a:gd name="T5" fmla="*/ 0 h 55"/>
                  <a:gd name="T6" fmla="*/ 0 w 23"/>
                  <a:gd name="T7" fmla="*/ 1 h 55"/>
                  <a:gd name="T8" fmla="*/ 1 w 23"/>
                  <a:gd name="T9" fmla="*/ 1 h 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3"/>
                  <a:gd name="T16" fmla="*/ 0 h 55"/>
                  <a:gd name="T17" fmla="*/ 23 w 23"/>
                  <a:gd name="T18" fmla="*/ 55 h 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3" h="55">
                    <a:moveTo>
                      <a:pt x="15" y="55"/>
                    </a:moveTo>
                    <a:lnTo>
                      <a:pt x="23" y="53"/>
                    </a:lnTo>
                    <a:lnTo>
                      <a:pt x="8" y="0"/>
                    </a:lnTo>
                    <a:lnTo>
                      <a:pt x="0" y="2"/>
                    </a:lnTo>
                    <a:lnTo>
                      <a:pt x="15" y="55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79" name="Freeform 133"/>
              <p:cNvSpPr>
                <a:spLocks/>
              </p:cNvSpPr>
              <p:nvPr/>
            </p:nvSpPr>
            <p:spPr bwMode="auto">
              <a:xfrm>
                <a:off x="3628" y="2664"/>
                <a:ext cx="16" cy="42"/>
              </a:xfrm>
              <a:custGeom>
                <a:avLst/>
                <a:gdLst>
                  <a:gd name="T0" fmla="*/ 1 w 32"/>
                  <a:gd name="T1" fmla="*/ 1 h 84"/>
                  <a:gd name="T2" fmla="*/ 1 w 32"/>
                  <a:gd name="T3" fmla="*/ 1 h 84"/>
                  <a:gd name="T4" fmla="*/ 1 w 32"/>
                  <a:gd name="T5" fmla="*/ 0 h 84"/>
                  <a:gd name="T6" fmla="*/ 0 w 32"/>
                  <a:gd name="T7" fmla="*/ 1 h 84"/>
                  <a:gd name="T8" fmla="*/ 1 w 32"/>
                  <a:gd name="T9" fmla="*/ 1 h 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"/>
                  <a:gd name="T16" fmla="*/ 0 h 84"/>
                  <a:gd name="T17" fmla="*/ 32 w 32"/>
                  <a:gd name="T18" fmla="*/ 84 h 8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" h="84">
                    <a:moveTo>
                      <a:pt x="25" y="84"/>
                    </a:moveTo>
                    <a:lnTo>
                      <a:pt x="32" y="83"/>
                    </a:lnTo>
                    <a:lnTo>
                      <a:pt x="7" y="0"/>
                    </a:lnTo>
                    <a:lnTo>
                      <a:pt x="0" y="4"/>
                    </a:lnTo>
                    <a:lnTo>
                      <a:pt x="25" y="84"/>
                    </a:lnTo>
                    <a:close/>
                  </a:path>
                </a:pathLst>
              </a:custGeom>
              <a:solidFill>
                <a:srgbClr val="FFFF00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80" name="Freeform 134"/>
              <p:cNvSpPr>
                <a:spLocks/>
              </p:cNvSpPr>
              <p:nvPr/>
            </p:nvSpPr>
            <p:spPr bwMode="auto">
              <a:xfrm>
                <a:off x="3640" y="2654"/>
                <a:ext cx="19" cy="48"/>
              </a:xfrm>
              <a:custGeom>
                <a:avLst/>
                <a:gdLst>
                  <a:gd name="T0" fmla="*/ 1 w 36"/>
                  <a:gd name="T1" fmla="*/ 2 h 96"/>
                  <a:gd name="T2" fmla="*/ 1 w 36"/>
                  <a:gd name="T3" fmla="*/ 2 h 96"/>
                  <a:gd name="T4" fmla="*/ 1 w 36"/>
                  <a:gd name="T5" fmla="*/ 0 h 96"/>
                  <a:gd name="T6" fmla="*/ 0 w 36"/>
                  <a:gd name="T7" fmla="*/ 1 h 96"/>
                  <a:gd name="T8" fmla="*/ 1 w 36"/>
                  <a:gd name="T9" fmla="*/ 2 h 9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6"/>
                  <a:gd name="T16" fmla="*/ 0 h 96"/>
                  <a:gd name="T17" fmla="*/ 36 w 36"/>
                  <a:gd name="T18" fmla="*/ 96 h 9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6" h="96">
                    <a:moveTo>
                      <a:pt x="28" y="96"/>
                    </a:moveTo>
                    <a:lnTo>
                      <a:pt x="36" y="92"/>
                    </a:lnTo>
                    <a:lnTo>
                      <a:pt x="7" y="0"/>
                    </a:lnTo>
                    <a:lnTo>
                      <a:pt x="0" y="4"/>
                    </a:lnTo>
                    <a:lnTo>
                      <a:pt x="28" y="96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81" name="Freeform 135"/>
              <p:cNvSpPr>
                <a:spLocks/>
              </p:cNvSpPr>
              <p:nvPr/>
            </p:nvSpPr>
            <p:spPr bwMode="auto">
              <a:xfrm>
                <a:off x="3652" y="2664"/>
                <a:ext cx="14" cy="35"/>
              </a:xfrm>
              <a:custGeom>
                <a:avLst/>
                <a:gdLst>
                  <a:gd name="T0" fmla="*/ 1 w 28"/>
                  <a:gd name="T1" fmla="*/ 2 h 69"/>
                  <a:gd name="T2" fmla="*/ 1 w 28"/>
                  <a:gd name="T3" fmla="*/ 2 h 69"/>
                  <a:gd name="T4" fmla="*/ 1 w 28"/>
                  <a:gd name="T5" fmla="*/ 0 h 69"/>
                  <a:gd name="T6" fmla="*/ 0 w 28"/>
                  <a:gd name="T7" fmla="*/ 1 h 69"/>
                  <a:gd name="T8" fmla="*/ 1 w 28"/>
                  <a:gd name="T9" fmla="*/ 2 h 6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8"/>
                  <a:gd name="T16" fmla="*/ 0 h 69"/>
                  <a:gd name="T17" fmla="*/ 28 w 28"/>
                  <a:gd name="T18" fmla="*/ 69 h 6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8" h="69">
                    <a:moveTo>
                      <a:pt x="21" y="69"/>
                    </a:moveTo>
                    <a:lnTo>
                      <a:pt x="28" y="67"/>
                    </a:lnTo>
                    <a:lnTo>
                      <a:pt x="7" y="0"/>
                    </a:lnTo>
                    <a:lnTo>
                      <a:pt x="0" y="2"/>
                    </a:lnTo>
                    <a:lnTo>
                      <a:pt x="21" y="69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82" name="Freeform 136"/>
              <p:cNvSpPr>
                <a:spLocks/>
              </p:cNvSpPr>
              <p:nvPr/>
            </p:nvSpPr>
            <p:spPr bwMode="auto">
              <a:xfrm>
                <a:off x="3664" y="2651"/>
                <a:ext cx="18" cy="43"/>
              </a:xfrm>
              <a:custGeom>
                <a:avLst/>
                <a:gdLst>
                  <a:gd name="T0" fmla="*/ 1 w 34"/>
                  <a:gd name="T1" fmla="*/ 1 h 86"/>
                  <a:gd name="T2" fmla="*/ 1 w 34"/>
                  <a:gd name="T3" fmla="*/ 1 h 86"/>
                  <a:gd name="T4" fmla="*/ 1 w 34"/>
                  <a:gd name="T5" fmla="*/ 0 h 86"/>
                  <a:gd name="T6" fmla="*/ 0 w 34"/>
                  <a:gd name="T7" fmla="*/ 1 h 86"/>
                  <a:gd name="T8" fmla="*/ 1 w 34"/>
                  <a:gd name="T9" fmla="*/ 1 h 8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4"/>
                  <a:gd name="T16" fmla="*/ 0 h 86"/>
                  <a:gd name="T17" fmla="*/ 34 w 34"/>
                  <a:gd name="T18" fmla="*/ 86 h 8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4" h="86">
                    <a:moveTo>
                      <a:pt x="26" y="86"/>
                    </a:moveTo>
                    <a:lnTo>
                      <a:pt x="34" y="85"/>
                    </a:lnTo>
                    <a:lnTo>
                      <a:pt x="7" y="0"/>
                    </a:lnTo>
                    <a:lnTo>
                      <a:pt x="0" y="2"/>
                    </a:lnTo>
                    <a:lnTo>
                      <a:pt x="26" y="86"/>
                    </a:lnTo>
                    <a:close/>
                  </a:path>
                </a:pathLst>
              </a:custGeom>
              <a:solidFill>
                <a:srgbClr val="000000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83" name="Freeform 137"/>
              <p:cNvSpPr>
                <a:spLocks noEditPoints="1"/>
              </p:cNvSpPr>
              <p:nvPr/>
            </p:nvSpPr>
            <p:spPr bwMode="auto">
              <a:xfrm>
                <a:off x="3568" y="2587"/>
                <a:ext cx="186" cy="186"/>
              </a:xfrm>
              <a:custGeom>
                <a:avLst/>
                <a:gdLst>
                  <a:gd name="T0" fmla="*/ 3 w 372"/>
                  <a:gd name="T1" fmla="*/ 6 h 372"/>
                  <a:gd name="T2" fmla="*/ 6 w 372"/>
                  <a:gd name="T3" fmla="*/ 6 h 372"/>
                  <a:gd name="T4" fmla="*/ 6 w 372"/>
                  <a:gd name="T5" fmla="*/ 5 h 372"/>
                  <a:gd name="T6" fmla="*/ 6 w 372"/>
                  <a:gd name="T7" fmla="*/ 6 h 372"/>
                  <a:gd name="T8" fmla="*/ 3 w 372"/>
                  <a:gd name="T9" fmla="*/ 6 h 372"/>
                  <a:gd name="T10" fmla="*/ 1 w 372"/>
                  <a:gd name="T11" fmla="*/ 3 h 372"/>
                  <a:gd name="T12" fmla="*/ 1 w 372"/>
                  <a:gd name="T13" fmla="*/ 6 h 372"/>
                  <a:gd name="T14" fmla="*/ 1 w 372"/>
                  <a:gd name="T15" fmla="*/ 6 h 372"/>
                  <a:gd name="T16" fmla="*/ 1 w 372"/>
                  <a:gd name="T17" fmla="*/ 6 h 372"/>
                  <a:gd name="T18" fmla="*/ 1 w 372"/>
                  <a:gd name="T19" fmla="*/ 3 h 372"/>
                  <a:gd name="T20" fmla="*/ 1 w 372"/>
                  <a:gd name="T21" fmla="*/ 1 h 372"/>
                  <a:gd name="T22" fmla="*/ 1 w 372"/>
                  <a:gd name="T23" fmla="*/ 1 h 372"/>
                  <a:gd name="T24" fmla="*/ 3 w 372"/>
                  <a:gd name="T25" fmla="*/ 1 h 372"/>
                  <a:gd name="T26" fmla="*/ 0 w 372"/>
                  <a:gd name="T27" fmla="*/ 0 h 372"/>
                  <a:gd name="T28" fmla="*/ 1 w 372"/>
                  <a:gd name="T29" fmla="*/ 1 h 372"/>
                  <a:gd name="T30" fmla="*/ 5 w 372"/>
                  <a:gd name="T31" fmla="*/ 1 h 372"/>
                  <a:gd name="T32" fmla="*/ 6 w 372"/>
                  <a:gd name="T33" fmla="*/ 1 h 372"/>
                  <a:gd name="T34" fmla="*/ 6 w 372"/>
                  <a:gd name="T35" fmla="*/ 3 h 372"/>
                  <a:gd name="T36" fmla="*/ 6 w 372"/>
                  <a:gd name="T37" fmla="*/ 1 h 372"/>
                  <a:gd name="T38" fmla="*/ 5 w 372"/>
                  <a:gd name="T39" fmla="*/ 1 h 372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372"/>
                  <a:gd name="T61" fmla="*/ 0 h 372"/>
                  <a:gd name="T62" fmla="*/ 372 w 372"/>
                  <a:gd name="T63" fmla="*/ 372 h 372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372" h="372">
                    <a:moveTo>
                      <a:pt x="144" y="356"/>
                    </a:moveTo>
                    <a:lnTo>
                      <a:pt x="372" y="372"/>
                    </a:lnTo>
                    <a:lnTo>
                      <a:pt x="359" y="316"/>
                    </a:lnTo>
                    <a:lnTo>
                      <a:pt x="359" y="356"/>
                    </a:lnTo>
                    <a:lnTo>
                      <a:pt x="144" y="356"/>
                    </a:lnTo>
                    <a:close/>
                    <a:moveTo>
                      <a:pt x="17" y="184"/>
                    </a:moveTo>
                    <a:lnTo>
                      <a:pt x="6" y="372"/>
                    </a:lnTo>
                    <a:lnTo>
                      <a:pt x="57" y="358"/>
                    </a:lnTo>
                    <a:lnTo>
                      <a:pt x="17" y="358"/>
                    </a:lnTo>
                    <a:lnTo>
                      <a:pt x="17" y="184"/>
                    </a:lnTo>
                    <a:close/>
                    <a:moveTo>
                      <a:pt x="17" y="63"/>
                    </a:moveTo>
                    <a:lnTo>
                      <a:pt x="17" y="11"/>
                    </a:lnTo>
                    <a:lnTo>
                      <a:pt x="176" y="11"/>
                    </a:lnTo>
                    <a:lnTo>
                      <a:pt x="0" y="0"/>
                    </a:lnTo>
                    <a:lnTo>
                      <a:pt x="17" y="63"/>
                    </a:lnTo>
                    <a:close/>
                    <a:moveTo>
                      <a:pt x="303" y="11"/>
                    </a:moveTo>
                    <a:lnTo>
                      <a:pt x="360" y="11"/>
                    </a:lnTo>
                    <a:lnTo>
                      <a:pt x="360" y="191"/>
                    </a:lnTo>
                    <a:lnTo>
                      <a:pt x="372" y="3"/>
                    </a:lnTo>
                    <a:lnTo>
                      <a:pt x="303" y="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84" name="Freeform 138"/>
              <p:cNvSpPr>
                <a:spLocks/>
              </p:cNvSpPr>
              <p:nvPr/>
            </p:nvSpPr>
            <p:spPr bwMode="auto">
              <a:xfrm>
                <a:off x="3606" y="2650"/>
                <a:ext cx="22" cy="59"/>
              </a:xfrm>
              <a:custGeom>
                <a:avLst/>
                <a:gdLst>
                  <a:gd name="T0" fmla="*/ 1 w 44"/>
                  <a:gd name="T1" fmla="*/ 2 h 117"/>
                  <a:gd name="T2" fmla="*/ 0 w 44"/>
                  <a:gd name="T3" fmla="*/ 1 h 117"/>
                  <a:gd name="T4" fmla="*/ 1 w 44"/>
                  <a:gd name="T5" fmla="*/ 0 h 117"/>
                  <a:gd name="T6" fmla="*/ 1 w 44"/>
                  <a:gd name="T7" fmla="*/ 2 h 117"/>
                  <a:gd name="T8" fmla="*/ 1 w 44"/>
                  <a:gd name="T9" fmla="*/ 2 h 1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"/>
                  <a:gd name="T16" fmla="*/ 0 h 117"/>
                  <a:gd name="T17" fmla="*/ 44 w 44"/>
                  <a:gd name="T18" fmla="*/ 117 h 11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" h="117">
                    <a:moveTo>
                      <a:pt x="32" y="117"/>
                    </a:moveTo>
                    <a:lnTo>
                      <a:pt x="0" y="4"/>
                    </a:lnTo>
                    <a:lnTo>
                      <a:pt x="11" y="0"/>
                    </a:lnTo>
                    <a:lnTo>
                      <a:pt x="44" y="113"/>
                    </a:lnTo>
                    <a:lnTo>
                      <a:pt x="32" y="11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85" name="Freeform 139"/>
              <p:cNvSpPr>
                <a:spLocks/>
              </p:cNvSpPr>
              <p:nvPr/>
            </p:nvSpPr>
            <p:spPr bwMode="auto">
              <a:xfrm>
                <a:off x="3622" y="2707"/>
                <a:ext cx="8" cy="7"/>
              </a:xfrm>
              <a:custGeom>
                <a:avLst/>
                <a:gdLst>
                  <a:gd name="T0" fmla="*/ 0 w 16"/>
                  <a:gd name="T1" fmla="*/ 0 h 16"/>
                  <a:gd name="T2" fmla="*/ 1 w 16"/>
                  <a:gd name="T3" fmla="*/ 0 h 16"/>
                  <a:gd name="T4" fmla="*/ 1 w 16"/>
                  <a:gd name="T5" fmla="*/ 0 h 16"/>
                  <a:gd name="T6" fmla="*/ 1 w 16"/>
                  <a:gd name="T7" fmla="*/ 0 h 16"/>
                  <a:gd name="T8" fmla="*/ 0 w 16"/>
                  <a:gd name="T9" fmla="*/ 0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"/>
                  <a:gd name="T16" fmla="*/ 0 h 16"/>
                  <a:gd name="T17" fmla="*/ 16 w 16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" h="16">
                    <a:moveTo>
                      <a:pt x="0" y="4"/>
                    </a:moveTo>
                    <a:lnTo>
                      <a:pt x="4" y="16"/>
                    </a:lnTo>
                    <a:lnTo>
                      <a:pt x="16" y="12"/>
                    </a:lnTo>
                    <a:lnTo>
                      <a:pt x="12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86" name="Freeform 140"/>
              <p:cNvSpPr>
                <a:spLocks/>
              </p:cNvSpPr>
              <p:nvPr/>
            </p:nvSpPr>
            <p:spPr bwMode="auto">
              <a:xfrm>
                <a:off x="3628" y="2687"/>
                <a:ext cx="66" cy="25"/>
              </a:xfrm>
              <a:custGeom>
                <a:avLst/>
                <a:gdLst>
                  <a:gd name="T0" fmla="*/ 1 w 132"/>
                  <a:gd name="T1" fmla="*/ 0 h 52"/>
                  <a:gd name="T2" fmla="*/ 0 w 132"/>
                  <a:gd name="T3" fmla="*/ 0 h 52"/>
                  <a:gd name="T4" fmla="*/ 2 w 132"/>
                  <a:gd name="T5" fmla="*/ 0 h 52"/>
                  <a:gd name="T6" fmla="*/ 2 w 132"/>
                  <a:gd name="T7" fmla="*/ 0 h 52"/>
                  <a:gd name="T8" fmla="*/ 1 w 132"/>
                  <a:gd name="T9" fmla="*/ 0 h 5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2"/>
                  <a:gd name="T16" fmla="*/ 0 h 52"/>
                  <a:gd name="T17" fmla="*/ 132 w 132"/>
                  <a:gd name="T18" fmla="*/ 52 h 5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2" h="52">
                    <a:moveTo>
                      <a:pt x="4" y="52"/>
                    </a:moveTo>
                    <a:lnTo>
                      <a:pt x="0" y="40"/>
                    </a:lnTo>
                    <a:lnTo>
                      <a:pt x="128" y="0"/>
                    </a:lnTo>
                    <a:lnTo>
                      <a:pt x="132" y="12"/>
                    </a:lnTo>
                    <a:lnTo>
                      <a:pt x="4" y="5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87" name="Freeform 141"/>
              <p:cNvSpPr>
                <a:spLocks/>
              </p:cNvSpPr>
              <p:nvPr/>
            </p:nvSpPr>
            <p:spPr bwMode="auto">
              <a:xfrm>
                <a:off x="3647" y="2646"/>
                <a:ext cx="73" cy="86"/>
              </a:xfrm>
              <a:custGeom>
                <a:avLst/>
                <a:gdLst>
                  <a:gd name="T0" fmla="*/ 0 w 146"/>
                  <a:gd name="T1" fmla="*/ 3 h 170"/>
                  <a:gd name="T2" fmla="*/ 1 w 146"/>
                  <a:gd name="T3" fmla="*/ 3 h 170"/>
                  <a:gd name="T4" fmla="*/ 2 w 146"/>
                  <a:gd name="T5" fmla="*/ 1 h 170"/>
                  <a:gd name="T6" fmla="*/ 1 w 146"/>
                  <a:gd name="T7" fmla="*/ 0 h 170"/>
                  <a:gd name="T8" fmla="*/ 0 w 146"/>
                  <a:gd name="T9" fmla="*/ 3 h 1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6"/>
                  <a:gd name="T16" fmla="*/ 0 h 170"/>
                  <a:gd name="T17" fmla="*/ 146 w 146"/>
                  <a:gd name="T18" fmla="*/ 170 h 1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6" h="170">
                    <a:moveTo>
                      <a:pt x="0" y="134"/>
                    </a:moveTo>
                    <a:lnTo>
                      <a:pt x="96" y="170"/>
                    </a:lnTo>
                    <a:lnTo>
                      <a:pt x="146" y="34"/>
                    </a:lnTo>
                    <a:lnTo>
                      <a:pt x="50" y="0"/>
                    </a:lnTo>
                    <a:lnTo>
                      <a:pt x="0" y="134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88" name="Freeform 142"/>
              <p:cNvSpPr>
                <a:spLocks noEditPoints="1"/>
              </p:cNvSpPr>
              <p:nvPr/>
            </p:nvSpPr>
            <p:spPr bwMode="auto">
              <a:xfrm>
                <a:off x="3656" y="2667"/>
                <a:ext cx="53" cy="51"/>
              </a:xfrm>
              <a:custGeom>
                <a:avLst/>
                <a:gdLst>
                  <a:gd name="T0" fmla="*/ 0 w 108"/>
                  <a:gd name="T1" fmla="*/ 2 h 101"/>
                  <a:gd name="T2" fmla="*/ 0 w 108"/>
                  <a:gd name="T3" fmla="*/ 2 h 101"/>
                  <a:gd name="T4" fmla="*/ 0 w 108"/>
                  <a:gd name="T5" fmla="*/ 1 h 101"/>
                  <a:gd name="T6" fmla="*/ 0 w 108"/>
                  <a:gd name="T7" fmla="*/ 1 h 101"/>
                  <a:gd name="T8" fmla="*/ 0 w 108"/>
                  <a:gd name="T9" fmla="*/ 2 h 101"/>
                  <a:gd name="T10" fmla="*/ 0 w 108"/>
                  <a:gd name="T11" fmla="*/ 1 h 101"/>
                  <a:gd name="T12" fmla="*/ 1 w 108"/>
                  <a:gd name="T13" fmla="*/ 2 h 101"/>
                  <a:gd name="T14" fmla="*/ 1 w 108"/>
                  <a:gd name="T15" fmla="*/ 1 h 101"/>
                  <a:gd name="T16" fmla="*/ 1 w 108"/>
                  <a:gd name="T17" fmla="*/ 0 h 101"/>
                  <a:gd name="T18" fmla="*/ 0 w 108"/>
                  <a:gd name="T19" fmla="*/ 1 h 101"/>
                  <a:gd name="T20" fmla="*/ 0 w 108"/>
                  <a:gd name="T21" fmla="*/ 2 h 101"/>
                  <a:gd name="T22" fmla="*/ 1 w 108"/>
                  <a:gd name="T23" fmla="*/ 2 h 101"/>
                  <a:gd name="T24" fmla="*/ 1 w 108"/>
                  <a:gd name="T25" fmla="*/ 2 h 101"/>
                  <a:gd name="T26" fmla="*/ 0 w 108"/>
                  <a:gd name="T27" fmla="*/ 2 h 101"/>
                  <a:gd name="T28" fmla="*/ 0 w 108"/>
                  <a:gd name="T29" fmla="*/ 2 h 101"/>
                  <a:gd name="T30" fmla="*/ 0 w 108"/>
                  <a:gd name="T31" fmla="*/ 2 h 101"/>
                  <a:gd name="T32" fmla="*/ 1 w 108"/>
                  <a:gd name="T33" fmla="*/ 2 h 101"/>
                  <a:gd name="T34" fmla="*/ 1 w 108"/>
                  <a:gd name="T35" fmla="*/ 2 h 101"/>
                  <a:gd name="T36" fmla="*/ 0 w 108"/>
                  <a:gd name="T37" fmla="*/ 2 h 101"/>
                  <a:gd name="T38" fmla="*/ 0 w 108"/>
                  <a:gd name="T39" fmla="*/ 2 h 101"/>
                  <a:gd name="T40" fmla="*/ 0 w 108"/>
                  <a:gd name="T41" fmla="*/ 2 h 101"/>
                  <a:gd name="T42" fmla="*/ 1 w 108"/>
                  <a:gd name="T43" fmla="*/ 2 h 101"/>
                  <a:gd name="T44" fmla="*/ 1 w 108"/>
                  <a:gd name="T45" fmla="*/ 2 h 101"/>
                  <a:gd name="T46" fmla="*/ 0 w 108"/>
                  <a:gd name="T47" fmla="*/ 2 h 101"/>
                  <a:gd name="T48" fmla="*/ 0 w 108"/>
                  <a:gd name="T49" fmla="*/ 2 h 101"/>
                  <a:gd name="T50" fmla="*/ 0 w 108"/>
                  <a:gd name="T51" fmla="*/ 2 h 101"/>
                  <a:gd name="T52" fmla="*/ 1 w 108"/>
                  <a:gd name="T53" fmla="*/ 2 h 101"/>
                  <a:gd name="T54" fmla="*/ 1 w 108"/>
                  <a:gd name="T55" fmla="*/ 2 h 101"/>
                  <a:gd name="T56" fmla="*/ 0 w 108"/>
                  <a:gd name="T57" fmla="*/ 2 h 101"/>
                  <a:gd name="T58" fmla="*/ 0 w 108"/>
                  <a:gd name="T59" fmla="*/ 2 h 101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108"/>
                  <a:gd name="T91" fmla="*/ 0 h 101"/>
                  <a:gd name="T92" fmla="*/ 108 w 108"/>
                  <a:gd name="T93" fmla="*/ 101 h 101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108" h="101">
                    <a:moveTo>
                      <a:pt x="0" y="80"/>
                    </a:moveTo>
                    <a:lnTo>
                      <a:pt x="29" y="92"/>
                    </a:lnTo>
                    <a:lnTo>
                      <a:pt x="43" y="53"/>
                    </a:lnTo>
                    <a:lnTo>
                      <a:pt x="14" y="42"/>
                    </a:lnTo>
                    <a:lnTo>
                      <a:pt x="0" y="80"/>
                    </a:lnTo>
                    <a:close/>
                    <a:moveTo>
                      <a:pt x="54" y="57"/>
                    </a:moveTo>
                    <a:lnTo>
                      <a:pt x="87" y="71"/>
                    </a:lnTo>
                    <a:lnTo>
                      <a:pt x="108" y="13"/>
                    </a:lnTo>
                    <a:lnTo>
                      <a:pt x="75" y="0"/>
                    </a:lnTo>
                    <a:lnTo>
                      <a:pt x="54" y="57"/>
                    </a:lnTo>
                    <a:close/>
                    <a:moveTo>
                      <a:pt x="52" y="73"/>
                    </a:moveTo>
                    <a:lnTo>
                      <a:pt x="79" y="82"/>
                    </a:lnTo>
                    <a:lnTo>
                      <a:pt x="81" y="80"/>
                    </a:lnTo>
                    <a:lnTo>
                      <a:pt x="52" y="71"/>
                    </a:lnTo>
                    <a:lnTo>
                      <a:pt x="52" y="73"/>
                    </a:lnTo>
                    <a:close/>
                    <a:moveTo>
                      <a:pt x="50" y="78"/>
                    </a:moveTo>
                    <a:lnTo>
                      <a:pt x="77" y="90"/>
                    </a:lnTo>
                    <a:lnTo>
                      <a:pt x="77" y="86"/>
                    </a:lnTo>
                    <a:lnTo>
                      <a:pt x="50" y="76"/>
                    </a:lnTo>
                    <a:lnTo>
                      <a:pt x="50" y="78"/>
                    </a:lnTo>
                    <a:close/>
                    <a:moveTo>
                      <a:pt x="48" y="86"/>
                    </a:moveTo>
                    <a:lnTo>
                      <a:pt x="75" y="96"/>
                    </a:lnTo>
                    <a:lnTo>
                      <a:pt x="77" y="94"/>
                    </a:lnTo>
                    <a:lnTo>
                      <a:pt x="48" y="82"/>
                    </a:lnTo>
                    <a:lnTo>
                      <a:pt x="48" y="86"/>
                    </a:lnTo>
                    <a:close/>
                    <a:moveTo>
                      <a:pt x="44" y="92"/>
                    </a:moveTo>
                    <a:lnTo>
                      <a:pt x="73" y="101"/>
                    </a:lnTo>
                    <a:lnTo>
                      <a:pt x="73" y="99"/>
                    </a:lnTo>
                    <a:lnTo>
                      <a:pt x="46" y="90"/>
                    </a:lnTo>
                    <a:lnTo>
                      <a:pt x="44" y="92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89" name="Freeform 143"/>
              <p:cNvSpPr>
                <a:spLocks/>
              </p:cNvSpPr>
              <p:nvPr/>
            </p:nvSpPr>
            <p:spPr bwMode="auto">
              <a:xfrm>
                <a:off x="3671" y="2652"/>
                <a:ext cx="45" cy="18"/>
              </a:xfrm>
              <a:custGeom>
                <a:avLst/>
                <a:gdLst>
                  <a:gd name="T0" fmla="*/ 0 w 90"/>
                  <a:gd name="T1" fmla="*/ 0 h 37"/>
                  <a:gd name="T2" fmla="*/ 1 w 90"/>
                  <a:gd name="T3" fmla="*/ 0 h 37"/>
                  <a:gd name="T4" fmla="*/ 1 w 90"/>
                  <a:gd name="T5" fmla="*/ 0 h 37"/>
                  <a:gd name="T6" fmla="*/ 1 w 90"/>
                  <a:gd name="T7" fmla="*/ 0 h 37"/>
                  <a:gd name="T8" fmla="*/ 0 w 90"/>
                  <a:gd name="T9" fmla="*/ 0 h 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0"/>
                  <a:gd name="T16" fmla="*/ 0 h 37"/>
                  <a:gd name="T17" fmla="*/ 90 w 90"/>
                  <a:gd name="T18" fmla="*/ 37 h 3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0" h="37">
                    <a:moveTo>
                      <a:pt x="0" y="4"/>
                    </a:moveTo>
                    <a:lnTo>
                      <a:pt x="88" y="37"/>
                    </a:lnTo>
                    <a:lnTo>
                      <a:pt x="90" y="33"/>
                    </a:lnTo>
                    <a:lnTo>
                      <a:pt x="2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90" name="Line 144"/>
              <p:cNvSpPr>
                <a:spLocks noChangeShapeType="1"/>
              </p:cNvSpPr>
              <p:nvPr/>
            </p:nvSpPr>
            <p:spPr bwMode="auto">
              <a:xfrm>
                <a:off x="3672" y="2656"/>
                <a:ext cx="41" cy="1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91" name="Line 145"/>
              <p:cNvSpPr>
                <a:spLocks noChangeShapeType="1"/>
              </p:cNvSpPr>
              <p:nvPr/>
            </p:nvSpPr>
            <p:spPr bwMode="auto">
              <a:xfrm flipH="1">
                <a:off x="3681" y="2701"/>
                <a:ext cx="3" cy="14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92" name="Line 146"/>
              <p:cNvSpPr>
                <a:spLocks noChangeShapeType="1"/>
              </p:cNvSpPr>
              <p:nvPr/>
            </p:nvSpPr>
            <p:spPr bwMode="auto">
              <a:xfrm flipH="1">
                <a:off x="3684" y="2702"/>
                <a:ext cx="3" cy="14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93" name="Line 147"/>
              <p:cNvSpPr>
                <a:spLocks noChangeShapeType="1"/>
              </p:cNvSpPr>
              <p:nvPr/>
            </p:nvSpPr>
            <p:spPr bwMode="auto">
              <a:xfrm>
                <a:off x="3683" y="2700"/>
                <a:ext cx="13" cy="6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94" name="Line 148"/>
              <p:cNvSpPr>
                <a:spLocks noChangeShapeType="1"/>
              </p:cNvSpPr>
              <p:nvPr/>
            </p:nvSpPr>
            <p:spPr bwMode="auto">
              <a:xfrm flipH="1">
                <a:off x="3689" y="2705"/>
                <a:ext cx="5" cy="14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95" name="Line 149"/>
              <p:cNvSpPr>
                <a:spLocks noChangeShapeType="1"/>
              </p:cNvSpPr>
              <p:nvPr/>
            </p:nvSpPr>
            <p:spPr bwMode="auto">
              <a:xfrm flipH="1">
                <a:off x="3686" y="2704"/>
                <a:ext cx="4" cy="13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96" name="Line 150"/>
              <p:cNvSpPr>
                <a:spLocks noChangeShapeType="1"/>
              </p:cNvSpPr>
              <p:nvPr/>
            </p:nvSpPr>
            <p:spPr bwMode="auto">
              <a:xfrm>
                <a:off x="3666" y="2679"/>
                <a:ext cx="14" cy="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97" name="Line 151"/>
              <p:cNvSpPr>
                <a:spLocks noChangeShapeType="1"/>
              </p:cNvSpPr>
              <p:nvPr/>
            </p:nvSpPr>
            <p:spPr bwMode="auto">
              <a:xfrm>
                <a:off x="3665" y="2681"/>
                <a:ext cx="13" cy="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98" name="Line 152"/>
              <p:cNvSpPr>
                <a:spLocks noChangeShapeType="1"/>
              </p:cNvSpPr>
              <p:nvPr/>
            </p:nvSpPr>
            <p:spPr bwMode="auto">
              <a:xfrm>
                <a:off x="3665" y="2684"/>
                <a:ext cx="9" cy="3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99" name="Line 153"/>
              <p:cNvSpPr>
                <a:spLocks noChangeShapeType="1"/>
              </p:cNvSpPr>
              <p:nvPr/>
            </p:nvSpPr>
            <p:spPr bwMode="auto">
              <a:xfrm>
                <a:off x="3664" y="2686"/>
                <a:ext cx="14" cy="4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00" name="Line 154"/>
              <p:cNvSpPr>
                <a:spLocks noChangeShapeType="1"/>
              </p:cNvSpPr>
              <p:nvPr/>
            </p:nvSpPr>
            <p:spPr bwMode="auto">
              <a:xfrm>
                <a:off x="3670" y="2670"/>
                <a:ext cx="7" cy="2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01" name="Line 155"/>
              <p:cNvSpPr>
                <a:spLocks noChangeShapeType="1"/>
              </p:cNvSpPr>
              <p:nvPr/>
            </p:nvSpPr>
            <p:spPr bwMode="auto">
              <a:xfrm>
                <a:off x="3669" y="2672"/>
                <a:ext cx="14" cy="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02" name="Line 156"/>
              <p:cNvSpPr>
                <a:spLocks noChangeShapeType="1"/>
              </p:cNvSpPr>
              <p:nvPr/>
            </p:nvSpPr>
            <p:spPr bwMode="auto">
              <a:xfrm>
                <a:off x="3668" y="2674"/>
                <a:ext cx="14" cy="6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03" name="Line 157"/>
              <p:cNvSpPr>
                <a:spLocks noChangeShapeType="1"/>
              </p:cNvSpPr>
              <p:nvPr/>
            </p:nvSpPr>
            <p:spPr bwMode="auto">
              <a:xfrm>
                <a:off x="3667" y="2677"/>
                <a:ext cx="14" cy="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04" name="Line 158"/>
              <p:cNvSpPr>
                <a:spLocks noChangeShapeType="1"/>
              </p:cNvSpPr>
              <p:nvPr/>
            </p:nvSpPr>
            <p:spPr bwMode="auto">
              <a:xfrm>
                <a:off x="3672" y="2664"/>
                <a:ext cx="14" cy="4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05" name="Line 159"/>
              <p:cNvSpPr>
                <a:spLocks noChangeShapeType="1"/>
              </p:cNvSpPr>
              <p:nvPr/>
            </p:nvSpPr>
            <p:spPr bwMode="auto">
              <a:xfrm>
                <a:off x="3671" y="2665"/>
                <a:ext cx="14" cy="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06" name="Line 160"/>
              <p:cNvSpPr>
                <a:spLocks noChangeShapeType="1"/>
              </p:cNvSpPr>
              <p:nvPr/>
            </p:nvSpPr>
            <p:spPr bwMode="auto">
              <a:xfrm>
                <a:off x="3670" y="2667"/>
                <a:ext cx="13" cy="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07" name="Freeform 161"/>
              <p:cNvSpPr>
                <a:spLocks/>
              </p:cNvSpPr>
              <p:nvPr/>
            </p:nvSpPr>
            <p:spPr bwMode="auto">
              <a:xfrm>
                <a:off x="3704" y="2674"/>
                <a:ext cx="3" cy="4"/>
              </a:xfrm>
              <a:custGeom>
                <a:avLst/>
                <a:gdLst>
                  <a:gd name="T0" fmla="*/ 0 w 6"/>
                  <a:gd name="T1" fmla="*/ 1 h 8"/>
                  <a:gd name="T2" fmla="*/ 1 w 6"/>
                  <a:gd name="T3" fmla="*/ 1 h 8"/>
                  <a:gd name="T4" fmla="*/ 1 w 6"/>
                  <a:gd name="T5" fmla="*/ 1 h 8"/>
                  <a:gd name="T6" fmla="*/ 1 w 6"/>
                  <a:gd name="T7" fmla="*/ 1 h 8"/>
                  <a:gd name="T8" fmla="*/ 1 w 6"/>
                  <a:gd name="T9" fmla="*/ 0 h 8"/>
                  <a:gd name="T10" fmla="*/ 0 w 6"/>
                  <a:gd name="T11" fmla="*/ 1 h 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"/>
                  <a:gd name="T19" fmla="*/ 0 h 8"/>
                  <a:gd name="T20" fmla="*/ 6 w 6"/>
                  <a:gd name="T21" fmla="*/ 8 h 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" h="8">
                    <a:moveTo>
                      <a:pt x="0" y="8"/>
                    </a:moveTo>
                    <a:lnTo>
                      <a:pt x="2" y="8"/>
                    </a:lnTo>
                    <a:lnTo>
                      <a:pt x="4" y="4"/>
                    </a:lnTo>
                    <a:lnTo>
                      <a:pt x="6" y="2"/>
                    </a:lnTo>
                    <a:lnTo>
                      <a:pt x="4" y="0"/>
                    </a:lnTo>
                    <a:lnTo>
                      <a:pt x="0" y="4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08" name="Freeform 162"/>
              <p:cNvSpPr>
                <a:spLocks/>
              </p:cNvSpPr>
              <p:nvPr/>
            </p:nvSpPr>
            <p:spPr bwMode="auto">
              <a:xfrm>
                <a:off x="3700" y="2674"/>
                <a:ext cx="3" cy="3"/>
              </a:xfrm>
              <a:custGeom>
                <a:avLst/>
                <a:gdLst>
                  <a:gd name="T0" fmla="*/ 1 w 5"/>
                  <a:gd name="T1" fmla="*/ 1 h 6"/>
                  <a:gd name="T2" fmla="*/ 0 w 5"/>
                  <a:gd name="T3" fmla="*/ 1 h 6"/>
                  <a:gd name="T4" fmla="*/ 1 w 5"/>
                  <a:gd name="T5" fmla="*/ 1 h 6"/>
                  <a:gd name="T6" fmla="*/ 1 w 5"/>
                  <a:gd name="T7" fmla="*/ 1 h 6"/>
                  <a:gd name="T8" fmla="*/ 1 w 5"/>
                  <a:gd name="T9" fmla="*/ 0 h 6"/>
                  <a:gd name="T10" fmla="*/ 1 w 5"/>
                  <a:gd name="T11" fmla="*/ 0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"/>
                  <a:gd name="T19" fmla="*/ 0 h 6"/>
                  <a:gd name="T20" fmla="*/ 5 w 5"/>
                  <a:gd name="T21" fmla="*/ 6 h 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" h="6">
                    <a:moveTo>
                      <a:pt x="3" y="6"/>
                    </a:moveTo>
                    <a:lnTo>
                      <a:pt x="0" y="6"/>
                    </a:lnTo>
                    <a:lnTo>
                      <a:pt x="2" y="4"/>
                    </a:lnTo>
                    <a:lnTo>
                      <a:pt x="5" y="2"/>
                    </a:lnTo>
                    <a:lnTo>
                      <a:pt x="5" y="0"/>
                    </a:lnTo>
                    <a:lnTo>
                      <a:pt x="3" y="0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09" name="Freeform 163"/>
              <p:cNvSpPr>
                <a:spLocks/>
              </p:cNvSpPr>
              <p:nvPr/>
            </p:nvSpPr>
            <p:spPr bwMode="auto">
              <a:xfrm>
                <a:off x="3693" y="2672"/>
                <a:ext cx="6" cy="4"/>
              </a:xfrm>
              <a:custGeom>
                <a:avLst/>
                <a:gdLst>
                  <a:gd name="T0" fmla="*/ 1 w 12"/>
                  <a:gd name="T1" fmla="*/ 1 h 8"/>
                  <a:gd name="T2" fmla="*/ 1 w 12"/>
                  <a:gd name="T3" fmla="*/ 1 h 8"/>
                  <a:gd name="T4" fmla="*/ 1 w 12"/>
                  <a:gd name="T5" fmla="*/ 1 h 8"/>
                  <a:gd name="T6" fmla="*/ 1 w 12"/>
                  <a:gd name="T7" fmla="*/ 1 h 8"/>
                  <a:gd name="T8" fmla="*/ 1 w 12"/>
                  <a:gd name="T9" fmla="*/ 1 h 8"/>
                  <a:gd name="T10" fmla="*/ 0 w 12"/>
                  <a:gd name="T11" fmla="*/ 1 h 8"/>
                  <a:gd name="T12" fmla="*/ 0 w 12"/>
                  <a:gd name="T13" fmla="*/ 1 h 8"/>
                  <a:gd name="T14" fmla="*/ 1 w 12"/>
                  <a:gd name="T15" fmla="*/ 1 h 8"/>
                  <a:gd name="T16" fmla="*/ 1 w 12"/>
                  <a:gd name="T17" fmla="*/ 1 h 8"/>
                  <a:gd name="T18" fmla="*/ 1 w 12"/>
                  <a:gd name="T19" fmla="*/ 1 h 8"/>
                  <a:gd name="T20" fmla="*/ 1 w 12"/>
                  <a:gd name="T21" fmla="*/ 1 h 8"/>
                  <a:gd name="T22" fmla="*/ 1 w 12"/>
                  <a:gd name="T23" fmla="*/ 1 h 8"/>
                  <a:gd name="T24" fmla="*/ 1 w 12"/>
                  <a:gd name="T25" fmla="*/ 1 h 8"/>
                  <a:gd name="T26" fmla="*/ 1 w 12"/>
                  <a:gd name="T27" fmla="*/ 1 h 8"/>
                  <a:gd name="T28" fmla="*/ 1 w 12"/>
                  <a:gd name="T29" fmla="*/ 1 h 8"/>
                  <a:gd name="T30" fmla="*/ 1 w 12"/>
                  <a:gd name="T31" fmla="*/ 0 h 8"/>
                  <a:gd name="T32" fmla="*/ 1 w 12"/>
                  <a:gd name="T33" fmla="*/ 0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2"/>
                  <a:gd name="T52" fmla="*/ 0 h 8"/>
                  <a:gd name="T53" fmla="*/ 12 w 12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2" h="8">
                    <a:moveTo>
                      <a:pt x="10" y="6"/>
                    </a:moveTo>
                    <a:lnTo>
                      <a:pt x="10" y="6"/>
                    </a:lnTo>
                    <a:lnTo>
                      <a:pt x="8" y="6"/>
                    </a:lnTo>
                    <a:lnTo>
                      <a:pt x="6" y="8"/>
                    </a:lnTo>
                    <a:lnTo>
                      <a:pt x="2" y="8"/>
                    </a:lnTo>
                    <a:lnTo>
                      <a:pt x="0" y="8"/>
                    </a:lnTo>
                    <a:lnTo>
                      <a:pt x="2" y="6"/>
                    </a:lnTo>
                    <a:lnTo>
                      <a:pt x="4" y="4"/>
                    </a:lnTo>
                    <a:lnTo>
                      <a:pt x="8" y="4"/>
                    </a:lnTo>
                    <a:lnTo>
                      <a:pt x="10" y="2"/>
                    </a:lnTo>
                    <a:lnTo>
                      <a:pt x="12" y="2"/>
                    </a:lnTo>
                    <a:lnTo>
                      <a:pt x="10" y="2"/>
                    </a:lnTo>
                    <a:lnTo>
                      <a:pt x="8" y="2"/>
                    </a:lnTo>
                    <a:lnTo>
                      <a:pt x="6" y="2"/>
                    </a:lnTo>
                    <a:lnTo>
                      <a:pt x="6" y="0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10" name="Line 164"/>
              <p:cNvSpPr>
                <a:spLocks noChangeShapeType="1"/>
              </p:cNvSpPr>
              <p:nvPr/>
            </p:nvSpPr>
            <p:spPr bwMode="auto">
              <a:xfrm flipV="1">
                <a:off x="3694" y="2671"/>
                <a:ext cx="1" cy="3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11" name="Line 165"/>
              <p:cNvSpPr>
                <a:spLocks noChangeShapeType="1"/>
              </p:cNvSpPr>
              <p:nvPr/>
            </p:nvSpPr>
            <p:spPr bwMode="auto">
              <a:xfrm flipV="1">
                <a:off x="3699" y="2673"/>
                <a:ext cx="1" cy="3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12" name="Freeform 166"/>
              <p:cNvSpPr>
                <a:spLocks/>
              </p:cNvSpPr>
              <p:nvPr/>
            </p:nvSpPr>
            <p:spPr bwMode="auto">
              <a:xfrm>
                <a:off x="3691" y="2677"/>
                <a:ext cx="3" cy="3"/>
              </a:xfrm>
              <a:custGeom>
                <a:avLst/>
                <a:gdLst>
                  <a:gd name="T0" fmla="*/ 1 w 6"/>
                  <a:gd name="T1" fmla="*/ 0 h 6"/>
                  <a:gd name="T2" fmla="*/ 1 w 6"/>
                  <a:gd name="T3" fmla="*/ 0 h 6"/>
                  <a:gd name="T4" fmla="*/ 0 w 6"/>
                  <a:gd name="T5" fmla="*/ 1 h 6"/>
                  <a:gd name="T6" fmla="*/ 0 w 6"/>
                  <a:gd name="T7" fmla="*/ 1 h 6"/>
                  <a:gd name="T8" fmla="*/ 0 w 6"/>
                  <a:gd name="T9" fmla="*/ 1 h 6"/>
                  <a:gd name="T10" fmla="*/ 1 w 6"/>
                  <a:gd name="T11" fmla="*/ 1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"/>
                  <a:gd name="T19" fmla="*/ 0 h 6"/>
                  <a:gd name="T20" fmla="*/ 6 w 6"/>
                  <a:gd name="T21" fmla="*/ 6 h 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" h="6">
                    <a:moveTo>
                      <a:pt x="4" y="0"/>
                    </a:moveTo>
                    <a:lnTo>
                      <a:pt x="4" y="0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6" y="4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13" name="Freeform 167"/>
              <p:cNvSpPr>
                <a:spLocks/>
              </p:cNvSpPr>
              <p:nvPr/>
            </p:nvSpPr>
            <p:spPr bwMode="auto">
              <a:xfrm>
                <a:off x="3694" y="2678"/>
                <a:ext cx="3" cy="3"/>
              </a:xfrm>
              <a:custGeom>
                <a:avLst/>
                <a:gdLst>
                  <a:gd name="T0" fmla="*/ 1 w 6"/>
                  <a:gd name="T1" fmla="*/ 0 h 6"/>
                  <a:gd name="T2" fmla="*/ 1 w 6"/>
                  <a:gd name="T3" fmla="*/ 0 h 6"/>
                  <a:gd name="T4" fmla="*/ 1 w 6"/>
                  <a:gd name="T5" fmla="*/ 1 h 6"/>
                  <a:gd name="T6" fmla="*/ 1 w 6"/>
                  <a:gd name="T7" fmla="*/ 1 h 6"/>
                  <a:gd name="T8" fmla="*/ 0 w 6"/>
                  <a:gd name="T9" fmla="*/ 1 h 6"/>
                  <a:gd name="T10" fmla="*/ 1 w 6"/>
                  <a:gd name="T11" fmla="*/ 1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"/>
                  <a:gd name="T19" fmla="*/ 0 h 6"/>
                  <a:gd name="T20" fmla="*/ 6 w 6"/>
                  <a:gd name="T21" fmla="*/ 6 h 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" h="6">
                    <a:moveTo>
                      <a:pt x="4" y="0"/>
                    </a:moveTo>
                    <a:lnTo>
                      <a:pt x="6" y="0"/>
                    </a:lnTo>
                    <a:lnTo>
                      <a:pt x="4" y="2"/>
                    </a:lnTo>
                    <a:lnTo>
                      <a:pt x="2" y="4"/>
                    </a:lnTo>
                    <a:lnTo>
                      <a:pt x="0" y="4"/>
                    </a:lnTo>
                    <a:lnTo>
                      <a:pt x="4" y="6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14" name="Freeform 168"/>
              <p:cNvSpPr>
                <a:spLocks/>
              </p:cNvSpPr>
              <p:nvPr/>
            </p:nvSpPr>
            <p:spPr bwMode="auto">
              <a:xfrm>
                <a:off x="3699" y="2679"/>
                <a:ext cx="5" cy="4"/>
              </a:xfrm>
              <a:custGeom>
                <a:avLst/>
                <a:gdLst>
                  <a:gd name="T0" fmla="*/ 0 w 9"/>
                  <a:gd name="T1" fmla="*/ 1 h 7"/>
                  <a:gd name="T2" fmla="*/ 1 w 9"/>
                  <a:gd name="T3" fmla="*/ 1 h 7"/>
                  <a:gd name="T4" fmla="*/ 1 w 9"/>
                  <a:gd name="T5" fmla="*/ 0 h 7"/>
                  <a:gd name="T6" fmla="*/ 1 w 9"/>
                  <a:gd name="T7" fmla="*/ 0 h 7"/>
                  <a:gd name="T8" fmla="*/ 1 w 9"/>
                  <a:gd name="T9" fmla="*/ 0 h 7"/>
                  <a:gd name="T10" fmla="*/ 1 w 9"/>
                  <a:gd name="T11" fmla="*/ 0 h 7"/>
                  <a:gd name="T12" fmla="*/ 1 w 9"/>
                  <a:gd name="T13" fmla="*/ 0 h 7"/>
                  <a:gd name="T14" fmla="*/ 1 w 9"/>
                  <a:gd name="T15" fmla="*/ 1 h 7"/>
                  <a:gd name="T16" fmla="*/ 1 w 9"/>
                  <a:gd name="T17" fmla="*/ 1 h 7"/>
                  <a:gd name="T18" fmla="*/ 1 w 9"/>
                  <a:gd name="T19" fmla="*/ 1 h 7"/>
                  <a:gd name="T20" fmla="*/ 0 w 9"/>
                  <a:gd name="T21" fmla="*/ 1 h 7"/>
                  <a:gd name="T22" fmla="*/ 0 w 9"/>
                  <a:gd name="T23" fmla="*/ 1 h 7"/>
                  <a:gd name="T24" fmla="*/ 0 w 9"/>
                  <a:gd name="T25" fmla="*/ 1 h 7"/>
                  <a:gd name="T26" fmla="*/ 1 w 9"/>
                  <a:gd name="T27" fmla="*/ 1 h 7"/>
                  <a:gd name="T28" fmla="*/ 1 w 9"/>
                  <a:gd name="T29" fmla="*/ 1 h 7"/>
                  <a:gd name="T30" fmla="*/ 1 w 9"/>
                  <a:gd name="T31" fmla="*/ 1 h 7"/>
                  <a:gd name="T32" fmla="*/ 1 w 9"/>
                  <a:gd name="T33" fmla="*/ 1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9"/>
                  <a:gd name="T52" fmla="*/ 0 h 7"/>
                  <a:gd name="T53" fmla="*/ 9 w 9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9" h="7">
                    <a:moveTo>
                      <a:pt x="0" y="2"/>
                    </a:moveTo>
                    <a:lnTo>
                      <a:pt x="2" y="2"/>
                    </a:lnTo>
                    <a:lnTo>
                      <a:pt x="4" y="0"/>
                    </a:lnTo>
                    <a:lnTo>
                      <a:pt x="5" y="0"/>
                    </a:lnTo>
                    <a:lnTo>
                      <a:pt x="7" y="0"/>
                    </a:lnTo>
                    <a:lnTo>
                      <a:pt x="9" y="0"/>
                    </a:lnTo>
                    <a:lnTo>
                      <a:pt x="7" y="2"/>
                    </a:lnTo>
                    <a:lnTo>
                      <a:pt x="5" y="2"/>
                    </a:lnTo>
                    <a:lnTo>
                      <a:pt x="4" y="4"/>
                    </a:lnTo>
                    <a:lnTo>
                      <a:pt x="0" y="6"/>
                    </a:lnTo>
                    <a:lnTo>
                      <a:pt x="2" y="6"/>
                    </a:lnTo>
                    <a:lnTo>
                      <a:pt x="4" y="6"/>
                    </a:lnTo>
                    <a:lnTo>
                      <a:pt x="5" y="7"/>
                    </a:lnTo>
                    <a:lnTo>
                      <a:pt x="4" y="7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15" name="Line 169"/>
              <p:cNvSpPr>
                <a:spLocks noChangeShapeType="1"/>
              </p:cNvSpPr>
              <p:nvPr/>
            </p:nvSpPr>
            <p:spPr bwMode="auto">
              <a:xfrm flipH="1">
                <a:off x="3702" y="2681"/>
                <a:ext cx="1" cy="2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16" name="Line 170"/>
              <p:cNvSpPr>
                <a:spLocks noChangeShapeType="1"/>
              </p:cNvSpPr>
              <p:nvPr/>
            </p:nvSpPr>
            <p:spPr bwMode="auto">
              <a:xfrm flipH="1">
                <a:off x="3697" y="2679"/>
                <a:ext cx="1" cy="2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17" name="Freeform 171"/>
              <p:cNvSpPr>
                <a:spLocks/>
              </p:cNvSpPr>
              <p:nvPr/>
            </p:nvSpPr>
            <p:spPr bwMode="auto">
              <a:xfrm>
                <a:off x="3700" y="2685"/>
                <a:ext cx="3" cy="3"/>
              </a:xfrm>
              <a:custGeom>
                <a:avLst/>
                <a:gdLst>
                  <a:gd name="T0" fmla="*/ 0 w 5"/>
                  <a:gd name="T1" fmla="*/ 0 h 8"/>
                  <a:gd name="T2" fmla="*/ 1 w 5"/>
                  <a:gd name="T3" fmla="*/ 0 h 8"/>
                  <a:gd name="T4" fmla="*/ 1 w 5"/>
                  <a:gd name="T5" fmla="*/ 0 h 8"/>
                  <a:gd name="T6" fmla="*/ 1 w 5"/>
                  <a:gd name="T7" fmla="*/ 0 h 8"/>
                  <a:gd name="T8" fmla="*/ 1 w 5"/>
                  <a:gd name="T9" fmla="*/ 0 h 8"/>
                  <a:gd name="T10" fmla="*/ 0 w 5"/>
                  <a:gd name="T11" fmla="*/ 0 h 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"/>
                  <a:gd name="T19" fmla="*/ 0 h 8"/>
                  <a:gd name="T20" fmla="*/ 5 w 5"/>
                  <a:gd name="T21" fmla="*/ 8 h 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" h="8">
                    <a:moveTo>
                      <a:pt x="0" y="8"/>
                    </a:moveTo>
                    <a:lnTo>
                      <a:pt x="2" y="6"/>
                    </a:lnTo>
                    <a:lnTo>
                      <a:pt x="3" y="4"/>
                    </a:lnTo>
                    <a:lnTo>
                      <a:pt x="5" y="2"/>
                    </a:lnTo>
                    <a:lnTo>
                      <a:pt x="5" y="0"/>
                    </a:lnTo>
                    <a:lnTo>
                      <a:pt x="0" y="2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18" name="Freeform 172"/>
              <p:cNvSpPr>
                <a:spLocks/>
              </p:cNvSpPr>
              <p:nvPr/>
            </p:nvSpPr>
            <p:spPr bwMode="auto">
              <a:xfrm>
                <a:off x="3696" y="2685"/>
                <a:ext cx="4" cy="3"/>
              </a:xfrm>
              <a:custGeom>
                <a:avLst/>
                <a:gdLst>
                  <a:gd name="T0" fmla="*/ 1 w 8"/>
                  <a:gd name="T1" fmla="*/ 1 h 6"/>
                  <a:gd name="T2" fmla="*/ 0 w 8"/>
                  <a:gd name="T3" fmla="*/ 1 h 6"/>
                  <a:gd name="T4" fmla="*/ 1 w 8"/>
                  <a:gd name="T5" fmla="*/ 1 h 6"/>
                  <a:gd name="T6" fmla="*/ 1 w 8"/>
                  <a:gd name="T7" fmla="*/ 1 h 6"/>
                  <a:gd name="T8" fmla="*/ 1 w 8"/>
                  <a:gd name="T9" fmla="*/ 0 h 6"/>
                  <a:gd name="T10" fmla="*/ 1 w 8"/>
                  <a:gd name="T11" fmla="*/ 0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"/>
                  <a:gd name="T19" fmla="*/ 0 h 6"/>
                  <a:gd name="T20" fmla="*/ 8 w 8"/>
                  <a:gd name="T21" fmla="*/ 6 h 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" h="6">
                    <a:moveTo>
                      <a:pt x="4" y="6"/>
                    </a:moveTo>
                    <a:lnTo>
                      <a:pt x="0" y="4"/>
                    </a:lnTo>
                    <a:lnTo>
                      <a:pt x="2" y="4"/>
                    </a:lnTo>
                    <a:lnTo>
                      <a:pt x="6" y="2"/>
                    </a:lnTo>
                    <a:lnTo>
                      <a:pt x="8" y="0"/>
                    </a:lnTo>
                    <a:lnTo>
                      <a:pt x="4" y="0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19" name="Freeform 173"/>
              <p:cNvSpPr>
                <a:spLocks/>
              </p:cNvSpPr>
              <p:nvPr/>
            </p:nvSpPr>
            <p:spPr bwMode="auto">
              <a:xfrm>
                <a:off x="3689" y="2683"/>
                <a:ext cx="6" cy="4"/>
              </a:xfrm>
              <a:custGeom>
                <a:avLst/>
                <a:gdLst>
                  <a:gd name="T0" fmla="*/ 1 w 11"/>
                  <a:gd name="T1" fmla="*/ 1 h 8"/>
                  <a:gd name="T2" fmla="*/ 1 w 11"/>
                  <a:gd name="T3" fmla="*/ 1 h 8"/>
                  <a:gd name="T4" fmla="*/ 1 w 11"/>
                  <a:gd name="T5" fmla="*/ 1 h 8"/>
                  <a:gd name="T6" fmla="*/ 1 w 11"/>
                  <a:gd name="T7" fmla="*/ 1 h 8"/>
                  <a:gd name="T8" fmla="*/ 1 w 11"/>
                  <a:gd name="T9" fmla="*/ 1 h 8"/>
                  <a:gd name="T10" fmla="*/ 0 w 11"/>
                  <a:gd name="T11" fmla="*/ 1 h 8"/>
                  <a:gd name="T12" fmla="*/ 0 w 11"/>
                  <a:gd name="T13" fmla="*/ 1 h 8"/>
                  <a:gd name="T14" fmla="*/ 1 w 11"/>
                  <a:gd name="T15" fmla="*/ 1 h 8"/>
                  <a:gd name="T16" fmla="*/ 1 w 11"/>
                  <a:gd name="T17" fmla="*/ 1 h 8"/>
                  <a:gd name="T18" fmla="*/ 1 w 11"/>
                  <a:gd name="T19" fmla="*/ 1 h 8"/>
                  <a:gd name="T20" fmla="*/ 1 w 11"/>
                  <a:gd name="T21" fmla="*/ 1 h 8"/>
                  <a:gd name="T22" fmla="*/ 1 w 11"/>
                  <a:gd name="T23" fmla="*/ 0 h 8"/>
                  <a:gd name="T24" fmla="*/ 1 w 11"/>
                  <a:gd name="T25" fmla="*/ 0 h 8"/>
                  <a:gd name="T26" fmla="*/ 1 w 11"/>
                  <a:gd name="T27" fmla="*/ 0 h 8"/>
                  <a:gd name="T28" fmla="*/ 1 w 11"/>
                  <a:gd name="T29" fmla="*/ 0 h 8"/>
                  <a:gd name="T30" fmla="*/ 1 w 11"/>
                  <a:gd name="T31" fmla="*/ 0 h 8"/>
                  <a:gd name="T32" fmla="*/ 1 w 11"/>
                  <a:gd name="T33" fmla="*/ 0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1"/>
                  <a:gd name="T52" fmla="*/ 0 h 8"/>
                  <a:gd name="T53" fmla="*/ 11 w 11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1" h="8">
                    <a:moveTo>
                      <a:pt x="9" y="6"/>
                    </a:moveTo>
                    <a:lnTo>
                      <a:pt x="9" y="6"/>
                    </a:lnTo>
                    <a:lnTo>
                      <a:pt x="7" y="6"/>
                    </a:lnTo>
                    <a:lnTo>
                      <a:pt x="5" y="8"/>
                    </a:lnTo>
                    <a:lnTo>
                      <a:pt x="3" y="8"/>
                    </a:lnTo>
                    <a:lnTo>
                      <a:pt x="0" y="8"/>
                    </a:lnTo>
                    <a:lnTo>
                      <a:pt x="1" y="6"/>
                    </a:lnTo>
                    <a:lnTo>
                      <a:pt x="5" y="4"/>
                    </a:lnTo>
                    <a:lnTo>
                      <a:pt x="7" y="4"/>
                    </a:lnTo>
                    <a:lnTo>
                      <a:pt x="9" y="2"/>
                    </a:lnTo>
                    <a:lnTo>
                      <a:pt x="11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7" y="0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20" name="Line 174"/>
              <p:cNvSpPr>
                <a:spLocks noChangeShapeType="1"/>
              </p:cNvSpPr>
              <p:nvPr/>
            </p:nvSpPr>
            <p:spPr bwMode="auto">
              <a:xfrm flipV="1">
                <a:off x="3691" y="2682"/>
                <a:ext cx="1" cy="3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21" name="Line 175"/>
              <p:cNvSpPr>
                <a:spLocks noChangeShapeType="1"/>
              </p:cNvSpPr>
              <p:nvPr/>
            </p:nvSpPr>
            <p:spPr bwMode="auto">
              <a:xfrm flipV="1">
                <a:off x="3695" y="2684"/>
                <a:ext cx="1" cy="3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22" name="Freeform 176"/>
              <p:cNvSpPr>
                <a:spLocks/>
              </p:cNvSpPr>
              <p:nvPr/>
            </p:nvSpPr>
            <p:spPr bwMode="auto">
              <a:xfrm>
                <a:off x="3687" y="2688"/>
                <a:ext cx="3" cy="2"/>
              </a:xfrm>
              <a:custGeom>
                <a:avLst/>
                <a:gdLst>
                  <a:gd name="T0" fmla="*/ 1 w 5"/>
                  <a:gd name="T1" fmla="*/ 0 h 6"/>
                  <a:gd name="T2" fmla="*/ 1 w 5"/>
                  <a:gd name="T3" fmla="*/ 0 h 6"/>
                  <a:gd name="T4" fmla="*/ 1 w 5"/>
                  <a:gd name="T5" fmla="*/ 0 h 6"/>
                  <a:gd name="T6" fmla="*/ 0 w 5"/>
                  <a:gd name="T7" fmla="*/ 0 h 6"/>
                  <a:gd name="T8" fmla="*/ 1 w 5"/>
                  <a:gd name="T9" fmla="*/ 0 h 6"/>
                  <a:gd name="T10" fmla="*/ 1 w 5"/>
                  <a:gd name="T11" fmla="*/ 0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"/>
                  <a:gd name="T19" fmla="*/ 0 h 6"/>
                  <a:gd name="T20" fmla="*/ 5 w 5"/>
                  <a:gd name="T21" fmla="*/ 6 h 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" h="6">
                    <a:moveTo>
                      <a:pt x="5" y="0"/>
                    </a:moveTo>
                    <a:lnTo>
                      <a:pt x="4" y="0"/>
                    </a:lnTo>
                    <a:lnTo>
                      <a:pt x="2" y="4"/>
                    </a:lnTo>
                    <a:lnTo>
                      <a:pt x="0" y="6"/>
                    </a:lnTo>
                    <a:lnTo>
                      <a:pt x="2" y="6"/>
                    </a:lnTo>
                    <a:lnTo>
                      <a:pt x="5" y="4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23" name="Freeform 177"/>
              <p:cNvSpPr>
                <a:spLocks/>
              </p:cNvSpPr>
              <p:nvPr/>
            </p:nvSpPr>
            <p:spPr bwMode="auto">
              <a:xfrm>
                <a:off x="3691" y="2688"/>
                <a:ext cx="3" cy="3"/>
              </a:xfrm>
              <a:custGeom>
                <a:avLst/>
                <a:gdLst>
                  <a:gd name="T0" fmla="*/ 1 w 6"/>
                  <a:gd name="T1" fmla="*/ 0 h 6"/>
                  <a:gd name="T2" fmla="*/ 1 w 6"/>
                  <a:gd name="T3" fmla="*/ 0 h 6"/>
                  <a:gd name="T4" fmla="*/ 1 w 6"/>
                  <a:gd name="T5" fmla="*/ 1 h 6"/>
                  <a:gd name="T6" fmla="*/ 0 w 6"/>
                  <a:gd name="T7" fmla="*/ 1 h 6"/>
                  <a:gd name="T8" fmla="*/ 0 w 6"/>
                  <a:gd name="T9" fmla="*/ 1 h 6"/>
                  <a:gd name="T10" fmla="*/ 1 w 6"/>
                  <a:gd name="T11" fmla="*/ 1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"/>
                  <a:gd name="T19" fmla="*/ 0 h 6"/>
                  <a:gd name="T20" fmla="*/ 6 w 6"/>
                  <a:gd name="T21" fmla="*/ 6 h 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" h="6">
                    <a:moveTo>
                      <a:pt x="2" y="0"/>
                    </a:moveTo>
                    <a:lnTo>
                      <a:pt x="6" y="0"/>
                    </a:lnTo>
                    <a:lnTo>
                      <a:pt x="4" y="2"/>
                    </a:lnTo>
                    <a:lnTo>
                      <a:pt x="0" y="4"/>
                    </a:lnTo>
                    <a:lnTo>
                      <a:pt x="2" y="6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24" name="Freeform 178"/>
              <p:cNvSpPr>
                <a:spLocks/>
              </p:cNvSpPr>
              <p:nvPr/>
            </p:nvSpPr>
            <p:spPr bwMode="auto">
              <a:xfrm>
                <a:off x="3695" y="2689"/>
                <a:ext cx="6" cy="4"/>
              </a:xfrm>
              <a:custGeom>
                <a:avLst/>
                <a:gdLst>
                  <a:gd name="T0" fmla="*/ 1 w 12"/>
                  <a:gd name="T1" fmla="*/ 1 h 8"/>
                  <a:gd name="T2" fmla="*/ 1 w 12"/>
                  <a:gd name="T3" fmla="*/ 1 h 8"/>
                  <a:gd name="T4" fmla="*/ 1 w 12"/>
                  <a:gd name="T5" fmla="*/ 0 h 8"/>
                  <a:gd name="T6" fmla="*/ 1 w 12"/>
                  <a:gd name="T7" fmla="*/ 0 h 8"/>
                  <a:gd name="T8" fmla="*/ 1 w 12"/>
                  <a:gd name="T9" fmla="*/ 0 h 8"/>
                  <a:gd name="T10" fmla="*/ 1 w 12"/>
                  <a:gd name="T11" fmla="*/ 0 h 8"/>
                  <a:gd name="T12" fmla="*/ 1 w 12"/>
                  <a:gd name="T13" fmla="*/ 0 h 8"/>
                  <a:gd name="T14" fmla="*/ 1 w 12"/>
                  <a:gd name="T15" fmla="*/ 1 h 8"/>
                  <a:gd name="T16" fmla="*/ 1 w 12"/>
                  <a:gd name="T17" fmla="*/ 1 h 8"/>
                  <a:gd name="T18" fmla="*/ 1 w 12"/>
                  <a:gd name="T19" fmla="*/ 1 h 8"/>
                  <a:gd name="T20" fmla="*/ 1 w 12"/>
                  <a:gd name="T21" fmla="*/ 1 h 8"/>
                  <a:gd name="T22" fmla="*/ 0 w 12"/>
                  <a:gd name="T23" fmla="*/ 1 h 8"/>
                  <a:gd name="T24" fmla="*/ 1 w 12"/>
                  <a:gd name="T25" fmla="*/ 1 h 8"/>
                  <a:gd name="T26" fmla="*/ 1 w 12"/>
                  <a:gd name="T27" fmla="*/ 1 h 8"/>
                  <a:gd name="T28" fmla="*/ 1 w 12"/>
                  <a:gd name="T29" fmla="*/ 1 h 8"/>
                  <a:gd name="T30" fmla="*/ 1 w 12"/>
                  <a:gd name="T31" fmla="*/ 1 h 8"/>
                  <a:gd name="T32" fmla="*/ 1 w 12"/>
                  <a:gd name="T33" fmla="*/ 1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2"/>
                  <a:gd name="T52" fmla="*/ 0 h 8"/>
                  <a:gd name="T53" fmla="*/ 12 w 12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2" h="8">
                    <a:moveTo>
                      <a:pt x="2" y="2"/>
                    </a:moveTo>
                    <a:lnTo>
                      <a:pt x="2" y="2"/>
                    </a:lnTo>
                    <a:lnTo>
                      <a:pt x="4" y="0"/>
                    </a:lnTo>
                    <a:lnTo>
                      <a:pt x="6" y="0"/>
                    </a:lnTo>
                    <a:lnTo>
                      <a:pt x="10" y="0"/>
                    </a:lnTo>
                    <a:lnTo>
                      <a:pt x="12" y="0"/>
                    </a:lnTo>
                    <a:lnTo>
                      <a:pt x="10" y="2"/>
                    </a:lnTo>
                    <a:lnTo>
                      <a:pt x="6" y="2"/>
                    </a:lnTo>
                    <a:lnTo>
                      <a:pt x="4" y="4"/>
                    </a:lnTo>
                    <a:lnTo>
                      <a:pt x="2" y="6"/>
                    </a:lnTo>
                    <a:lnTo>
                      <a:pt x="0" y="6"/>
                    </a:lnTo>
                    <a:lnTo>
                      <a:pt x="2" y="6"/>
                    </a:lnTo>
                    <a:lnTo>
                      <a:pt x="4" y="6"/>
                    </a:lnTo>
                    <a:lnTo>
                      <a:pt x="6" y="6"/>
                    </a:lnTo>
                    <a:lnTo>
                      <a:pt x="6" y="8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25" name="Line 179"/>
              <p:cNvSpPr>
                <a:spLocks noChangeShapeType="1"/>
              </p:cNvSpPr>
              <p:nvPr/>
            </p:nvSpPr>
            <p:spPr bwMode="auto">
              <a:xfrm flipH="1">
                <a:off x="3699" y="2691"/>
                <a:ext cx="1" cy="2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26" name="Line 180"/>
              <p:cNvSpPr>
                <a:spLocks noChangeShapeType="1"/>
              </p:cNvSpPr>
              <p:nvPr/>
            </p:nvSpPr>
            <p:spPr bwMode="auto">
              <a:xfrm flipH="1">
                <a:off x="3694" y="2689"/>
                <a:ext cx="1" cy="2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27" name="Freeform 181"/>
              <p:cNvSpPr>
                <a:spLocks/>
              </p:cNvSpPr>
              <p:nvPr/>
            </p:nvSpPr>
            <p:spPr bwMode="auto">
              <a:xfrm>
                <a:off x="3696" y="2696"/>
                <a:ext cx="4" cy="4"/>
              </a:xfrm>
              <a:custGeom>
                <a:avLst/>
                <a:gdLst>
                  <a:gd name="T0" fmla="*/ 1 w 8"/>
                  <a:gd name="T1" fmla="*/ 1 h 8"/>
                  <a:gd name="T2" fmla="*/ 1 w 8"/>
                  <a:gd name="T3" fmla="*/ 1 h 8"/>
                  <a:gd name="T4" fmla="*/ 1 w 8"/>
                  <a:gd name="T5" fmla="*/ 1 h 8"/>
                  <a:gd name="T6" fmla="*/ 1 w 8"/>
                  <a:gd name="T7" fmla="*/ 0 h 8"/>
                  <a:gd name="T8" fmla="*/ 1 w 8"/>
                  <a:gd name="T9" fmla="*/ 0 h 8"/>
                  <a:gd name="T10" fmla="*/ 0 w 8"/>
                  <a:gd name="T11" fmla="*/ 1 h 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"/>
                  <a:gd name="T19" fmla="*/ 0 h 8"/>
                  <a:gd name="T20" fmla="*/ 8 w 8"/>
                  <a:gd name="T21" fmla="*/ 8 h 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" h="8">
                    <a:moveTo>
                      <a:pt x="2" y="8"/>
                    </a:moveTo>
                    <a:lnTo>
                      <a:pt x="4" y="6"/>
                    </a:lnTo>
                    <a:lnTo>
                      <a:pt x="6" y="4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0" y="2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28" name="Freeform 182"/>
              <p:cNvSpPr>
                <a:spLocks/>
              </p:cNvSpPr>
              <p:nvPr/>
            </p:nvSpPr>
            <p:spPr bwMode="auto">
              <a:xfrm>
                <a:off x="3693" y="2695"/>
                <a:ext cx="3" cy="3"/>
              </a:xfrm>
              <a:custGeom>
                <a:avLst/>
                <a:gdLst>
                  <a:gd name="T0" fmla="*/ 1 w 6"/>
                  <a:gd name="T1" fmla="*/ 1 h 6"/>
                  <a:gd name="T2" fmla="*/ 0 w 6"/>
                  <a:gd name="T3" fmla="*/ 1 h 6"/>
                  <a:gd name="T4" fmla="*/ 1 w 6"/>
                  <a:gd name="T5" fmla="*/ 1 h 6"/>
                  <a:gd name="T6" fmla="*/ 1 w 6"/>
                  <a:gd name="T7" fmla="*/ 1 h 6"/>
                  <a:gd name="T8" fmla="*/ 1 w 6"/>
                  <a:gd name="T9" fmla="*/ 1 h 6"/>
                  <a:gd name="T10" fmla="*/ 1 w 6"/>
                  <a:gd name="T11" fmla="*/ 0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"/>
                  <a:gd name="T19" fmla="*/ 0 h 6"/>
                  <a:gd name="T20" fmla="*/ 6 w 6"/>
                  <a:gd name="T21" fmla="*/ 6 h 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" h="6">
                    <a:moveTo>
                      <a:pt x="2" y="6"/>
                    </a:moveTo>
                    <a:lnTo>
                      <a:pt x="0" y="6"/>
                    </a:lnTo>
                    <a:lnTo>
                      <a:pt x="2" y="4"/>
                    </a:lnTo>
                    <a:lnTo>
                      <a:pt x="4" y="4"/>
                    </a:lnTo>
                    <a:lnTo>
                      <a:pt x="6" y="2"/>
                    </a:lnTo>
                    <a:lnTo>
                      <a:pt x="2" y="0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29" name="Freeform 183"/>
              <p:cNvSpPr>
                <a:spLocks/>
              </p:cNvSpPr>
              <p:nvPr/>
            </p:nvSpPr>
            <p:spPr bwMode="auto">
              <a:xfrm>
                <a:off x="3686" y="2693"/>
                <a:ext cx="5" cy="5"/>
              </a:xfrm>
              <a:custGeom>
                <a:avLst/>
                <a:gdLst>
                  <a:gd name="T0" fmla="*/ 1 w 9"/>
                  <a:gd name="T1" fmla="*/ 1 h 9"/>
                  <a:gd name="T2" fmla="*/ 1 w 9"/>
                  <a:gd name="T3" fmla="*/ 1 h 9"/>
                  <a:gd name="T4" fmla="*/ 1 w 9"/>
                  <a:gd name="T5" fmla="*/ 1 h 9"/>
                  <a:gd name="T6" fmla="*/ 1 w 9"/>
                  <a:gd name="T7" fmla="*/ 1 h 9"/>
                  <a:gd name="T8" fmla="*/ 1 w 9"/>
                  <a:gd name="T9" fmla="*/ 1 h 9"/>
                  <a:gd name="T10" fmla="*/ 0 w 9"/>
                  <a:gd name="T11" fmla="*/ 1 h 9"/>
                  <a:gd name="T12" fmla="*/ 0 w 9"/>
                  <a:gd name="T13" fmla="*/ 1 h 9"/>
                  <a:gd name="T14" fmla="*/ 1 w 9"/>
                  <a:gd name="T15" fmla="*/ 1 h 9"/>
                  <a:gd name="T16" fmla="*/ 1 w 9"/>
                  <a:gd name="T17" fmla="*/ 1 h 9"/>
                  <a:gd name="T18" fmla="*/ 1 w 9"/>
                  <a:gd name="T19" fmla="*/ 1 h 9"/>
                  <a:gd name="T20" fmla="*/ 1 w 9"/>
                  <a:gd name="T21" fmla="*/ 1 h 9"/>
                  <a:gd name="T22" fmla="*/ 1 w 9"/>
                  <a:gd name="T23" fmla="*/ 1 h 9"/>
                  <a:gd name="T24" fmla="*/ 1 w 9"/>
                  <a:gd name="T25" fmla="*/ 1 h 9"/>
                  <a:gd name="T26" fmla="*/ 1 w 9"/>
                  <a:gd name="T27" fmla="*/ 1 h 9"/>
                  <a:gd name="T28" fmla="*/ 1 w 9"/>
                  <a:gd name="T29" fmla="*/ 1 h 9"/>
                  <a:gd name="T30" fmla="*/ 1 w 9"/>
                  <a:gd name="T31" fmla="*/ 1 h 9"/>
                  <a:gd name="T32" fmla="*/ 1 w 9"/>
                  <a:gd name="T33" fmla="*/ 0 h 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9"/>
                  <a:gd name="T52" fmla="*/ 0 h 9"/>
                  <a:gd name="T53" fmla="*/ 9 w 9"/>
                  <a:gd name="T54" fmla="*/ 9 h 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9" h="9">
                    <a:moveTo>
                      <a:pt x="9" y="5"/>
                    </a:moveTo>
                    <a:lnTo>
                      <a:pt x="7" y="7"/>
                    </a:lnTo>
                    <a:lnTo>
                      <a:pt x="6" y="7"/>
                    </a:lnTo>
                    <a:lnTo>
                      <a:pt x="4" y="7"/>
                    </a:lnTo>
                    <a:lnTo>
                      <a:pt x="2" y="7"/>
                    </a:lnTo>
                    <a:lnTo>
                      <a:pt x="0" y="9"/>
                    </a:lnTo>
                    <a:lnTo>
                      <a:pt x="0" y="7"/>
                    </a:lnTo>
                    <a:lnTo>
                      <a:pt x="2" y="5"/>
                    </a:lnTo>
                    <a:lnTo>
                      <a:pt x="4" y="5"/>
                    </a:lnTo>
                    <a:lnTo>
                      <a:pt x="6" y="3"/>
                    </a:lnTo>
                    <a:lnTo>
                      <a:pt x="9" y="3"/>
                    </a:lnTo>
                    <a:lnTo>
                      <a:pt x="9" y="1"/>
                    </a:lnTo>
                    <a:lnTo>
                      <a:pt x="7" y="1"/>
                    </a:lnTo>
                    <a:lnTo>
                      <a:pt x="6" y="1"/>
                    </a:lnTo>
                    <a:lnTo>
                      <a:pt x="4" y="1"/>
                    </a:lnTo>
                    <a:lnTo>
                      <a:pt x="6" y="0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30" name="Line 184"/>
              <p:cNvSpPr>
                <a:spLocks noChangeShapeType="1"/>
              </p:cNvSpPr>
              <p:nvPr/>
            </p:nvSpPr>
            <p:spPr bwMode="auto">
              <a:xfrm flipV="1">
                <a:off x="3687" y="2693"/>
                <a:ext cx="1" cy="3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31" name="Line 185"/>
              <p:cNvSpPr>
                <a:spLocks noChangeShapeType="1"/>
              </p:cNvSpPr>
              <p:nvPr/>
            </p:nvSpPr>
            <p:spPr bwMode="auto">
              <a:xfrm flipV="1">
                <a:off x="3692" y="2695"/>
                <a:ext cx="1" cy="3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32" name="Freeform 186"/>
              <p:cNvSpPr>
                <a:spLocks/>
              </p:cNvSpPr>
              <p:nvPr/>
            </p:nvSpPr>
            <p:spPr bwMode="auto">
              <a:xfrm>
                <a:off x="3661" y="2691"/>
                <a:ext cx="3" cy="4"/>
              </a:xfrm>
              <a:custGeom>
                <a:avLst/>
                <a:gdLst>
                  <a:gd name="T0" fmla="*/ 1 w 6"/>
                  <a:gd name="T1" fmla="*/ 0 h 7"/>
                  <a:gd name="T2" fmla="*/ 1 w 6"/>
                  <a:gd name="T3" fmla="*/ 1 h 7"/>
                  <a:gd name="T4" fmla="*/ 0 w 6"/>
                  <a:gd name="T5" fmla="*/ 1 h 7"/>
                  <a:gd name="T6" fmla="*/ 0 w 6"/>
                  <a:gd name="T7" fmla="*/ 1 h 7"/>
                  <a:gd name="T8" fmla="*/ 0 w 6"/>
                  <a:gd name="T9" fmla="*/ 1 h 7"/>
                  <a:gd name="T10" fmla="*/ 1 w 6"/>
                  <a:gd name="T11" fmla="*/ 1 h 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"/>
                  <a:gd name="T19" fmla="*/ 0 h 7"/>
                  <a:gd name="T20" fmla="*/ 6 w 6"/>
                  <a:gd name="T21" fmla="*/ 7 h 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" h="7">
                    <a:moveTo>
                      <a:pt x="6" y="0"/>
                    </a:moveTo>
                    <a:lnTo>
                      <a:pt x="4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6" y="5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33" name="Freeform 187"/>
              <p:cNvSpPr>
                <a:spLocks/>
              </p:cNvSpPr>
              <p:nvPr/>
            </p:nvSpPr>
            <p:spPr bwMode="auto">
              <a:xfrm>
                <a:off x="3664" y="2692"/>
                <a:ext cx="3" cy="3"/>
              </a:xfrm>
              <a:custGeom>
                <a:avLst/>
                <a:gdLst>
                  <a:gd name="T0" fmla="*/ 1 w 5"/>
                  <a:gd name="T1" fmla="*/ 0 h 5"/>
                  <a:gd name="T2" fmla="*/ 1 w 5"/>
                  <a:gd name="T3" fmla="*/ 1 h 5"/>
                  <a:gd name="T4" fmla="*/ 1 w 5"/>
                  <a:gd name="T5" fmla="*/ 1 h 5"/>
                  <a:gd name="T6" fmla="*/ 1 w 5"/>
                  <a:gd name="T7" fmla="*/ 1 h 5"/>
                  <a:gd name="T8" fmla="*/ 0 w 5"/>
                  <a:gd name="T9" fmla="*/ 1 h 5"/>
                  <a:gd name="T10" fmla="*/ 1 w 5"/>
                  <a:gd name="T11" fmla="*/ 1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"/>
                  <a:gd name="T19" fmla="*/ 0 h 5"/>
                  <a:gd name="T20" fmla="*/ 5 w 5"/>
                  <a:gd name="T21" fmla="*/ 5 h 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" h="5">
                    <a:moveTo>
                      <a:pt x="3" y="0"/>
                    </a:moveTo>
                    <a:lnTo>
                      <a:pt x="5" y="2"/>
                    </a:lnTo>
                    <a:lnTo>
                      <a:pt x="2" y="3"/>
                    </a:lnTo>
                    <a:lnTo>
                      <a:pt x="0" y="5"/>
                    </a:lnTo>
                    <a:lnTo>
                      <a:pt x="3" y="5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34" name="Freeform 188"/>
              <p:cNvSpPr>
                <a:spLocks/>
              </p:cNvSpPr>
              <p:nvPr/>
            </p:nvSpPr>
            <p:spPr bwMode="auto">
              <a:xfrm>
                <a:off x="3669" y="2693"/>
                <a:ext cx="5" cy="4"/>
              </a:xfrm>
              <a:custGeom>
                <a:avLst/>
                <a:gdLst>
                  <a:gd name="T0" fmla="*/ 0 w 10"/>
                  <a:gd name="T1" fmla="*/ 1 h 7"/>
                  <a:gd name="T2" fmla="*/ 1 w 10"/>
                  <a:gd name="T3" fmla="*/ 1 h 7"/>
                  <a:gd name="T4" fmla="*/ 1 w 10"/>
                  <a:gd name="T5" fmla="*/ 1 h 7"/>
                  <a:gd name="T6" fmla="*/ 1 w 10"/>
                  <a:gd name="T7" fmla="*/ 0 h 7"/>
                  <a:gd name="T8" fmla="*/ 1 w 10"/>
                  <a:gd name="T9" fmla="*/ 0 h 7"/>
                  <a:gd name="T10" fmla="*/ 1 w 10"/>
                  <a:gd name="T11" fmla="*/ 0 h 7"/>
                  <a:gd name="T12" fmla="*/ 1 w 10"/>
                  <a:gd name="T13" fmla="*/ 0 h 7"/>
                  <a:gd name="T14" fmla="*/ 1 w 10"/>
                  <a:gd name="T15" fmla="*/ 1 h 7"/>
                  <a:gd name="T16" fmla="*/ 1 w 10"/>
                  <a:gd name="T17" fmla="*/ 1 h 7"/>
                  <a:gd name="T18" fmla="*/ 1 w 10"/>
                  <a:gd name="T19" fmla="*/ 1 h 7"/>
                  <a:gd name="T20" fmla="*/ 0 w 10"/>
                  <a:gd name="T21" fmla="*/ 1 h 7"/>
                  <a:gd name="T22" fmla="*/ 0 w 10"/>
                  <a:gd name="T23" fmla="*/ 1 h 7"/>
                  <a:gd name="T24" fmla="*/ 0 w 10"/>
                  <a:gd name="T25" fmla="*/ 1 h 7"/>
                  <a:gd name="T26" fmla="*/ 1 w 10"/>
                  <a:gd name="T27" fmla="*/ 1 h 7"/>
                  <a:gd name="T28" fmla="*/ 1 w 10"/>
                  <a:gd name="T29" fmla="*/ 1 h 7"/>
                  <a:gd name="T30" fmla="*/ 1 w 10"/>
                  <a:gd name="T31" fmla="*/ 1 h 7"/>
                  <a:gd name="T32" fmla="*/ 1 w 10"/>
                  <a:gd name="T33" fmla="*/ 1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0"/>
                  <a:gd name="T52" fmla="*/ 0 h 7"/>
                  <a:gd name="T53" fmla="*/ 10 w 10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0" h="7">
                    <a:moveTo>
                      <a:pt x="0" y="1"/>
                    </a:moveTo>
                    <a:lnTo>
                      <a:pt x="2" y="1"/>
                    </a:lnTo>
                    <a:lnTo>
                      <a:pt x="4" y="1"/>
                    </a:lnTo>
                    <a:lnTo>
                      <a:pt x="6" y="0"/>
                    </a:lnTo>
                    <a:lnTo>
                      <a:pt x="8" y="0"/>
                    </a:lnTo>
                    <a:lnTo>
                      <a:pt x="10" y="0"/>
                    </a:lnTo>
                    <a:lnTo>
                      <a:pt x="8" y="1"/>
                    </a:lnTo>
                    <a:lnTo>
                      <a:pt x="6" y="3"/>
                    </a:lnTo>
                    <a:lnTo>
                      <a:pt x="4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2" y="7"/>
                    </a:lnTo>
                    <a:lnTo>
                      <a:pt x="4" y="7"/>
                    </a:lnTo>
                    <a:lnTo>
                      <a:pt x="6" y="7"/>
                    </a:lnTo>
                    <a:lnTo>
                      <a:pt x="4" y="7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35" name="Line 189"/>
              <p:cNvSpPr>
                <a:spLocks noChangeShapeType="1"/>
              </p:cNvSpPr>
              <p:nvPr/>
            </p:nvSpPr>
            <p:spPr bwMode="auto">
              <a:xfrm flipH="1">
                <a:off x="3672" y="2695"/>
                <a:ext cx="1" cy="3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36" name="Line 190"/>
              <p:cNvSpPr>
                <a:spLocks noChangeShapeType="1"/>
              </p:cNvSpPr>
              <p:nvPr/>
            </p:nvSpPr>
            <p:spPr bwMode="auto">
              <a:xfrm>
                <a:off x="3668" y="2693"/>
                <a:ext cx="1" cy="3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37" name="Freeform 191"/>
              <p:cNvSpPr>
                <a:spLocks/>
              </p:cNvSpPr>
              <p:nvPr/>
            </p:nvSpPr>
            <p:spPr bwMode="auto">
              <a:xfrm>
                <a:off x="3670" y="2700"/>
                <a:ext cx="3" cy="3"/>
              </a:xfrm>
              <a:custGeom>
                <a:avLst/>
                <a:gdLst>
                  <a:gd name="T0" fmla="*/ 0 w 6"/>
                  <a:gd name="T1" fmla="*/ 1 h 6"/>
                  <a:gd name="T2" fmla="*/ 1 w 6"/>
                  <a:gd name="T3" fmla="*/ 1 h 6"/>
                  <a:gd name="T4" fmla="*/ 1 w 6"/>
                  <a:gd name="T5" fmla="*/ 1 h 6"/>
                  <a:gd name="T6" fmla="*/ 1 w 6"/>
                  <a:gd name="T7" fmla="*/ 0 h 6"/>
                  <a:gd name="T8" fmla="*/ 1 w 6"/>
                  <a:gd name="T9" fmla="*/ 0 h 6"/>
                  <a:gd name="T10" fmla="*/ 0 w 6"/>
                  <a:gd name="T11" fmla="*/ 1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"/>
                  <a:gd name="T19" fmla="*/ 0 h 6"/>
                  <a:gd name="T20" fmla="*/ 6 w 6"/>
                  <a:gd name="T21" fmla="*/ 6 h 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" h="6">
                    <a:moveTo>
                      <a:pt x="0" y="6"/>
                    </a:moveTo>
                    <a:lnTo>
                      <a:pt x="2" y="6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0" y="2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38" name="Freeform 192"/>
              <p:cNvSpPr>
                <a:spLocks/>
              </p:cNvSpPr>
              <p:nvPr/>
            </p:nvSpPr>
            <p:spPr bwMode="auto">
              <a:xfrm>
                <a:off x="3667" y="2699"/>
                <a:ext cx="3" cy="3"/>
              </a:xfrm>
              <a:custGeom>
                <a:avLst/>
                <a:gdLst>
                  <a:gd name="T0" fmla="*/ 1 w 6"/>
                  <a:gd name="T1" fmla="*/ 1 h 6"/>
                  <a:gd name="T2" fmla="*/ 0 w 6"/>
                  <a:gd name="T3" fmla="*/ 1 h 6"/>
                  <a:gd name="T4" fmla="*/ 0 w 6"/>
                  <a:gd name="T5" fmla="*/ 1 h 6"/>
                  <a:gd name="T6" fmla="*/ 1 w 6"/>
                  <a:gd name="T7" fmla="*/ 1 h 6"/>
                  <a:gd name="T8" fmla="*/ 1 w 6"/>
                  <a:gd name="T9" fmla="*/ 1 h 6"/>
                  <a:gd name="T10" fmla="*/ 1 w 6"/>
                  <a:gd name="T11" fmla="*/ 0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"/>
                  <a:gd name="T19" fmla="*/ 0 h 6"/>
                  <a:gd name="T20" fmla="*/ 6 w 6"/>
                  <a:gd name="T21" fmla="*/ 6 h 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" h="6">
                    <a:moveTo>
                      <a:pt x="2" y="6"/>
                    </a:moveTo>
                    <a:lnTo>
                      <a:pt x="0" y="6"/>
                    </a:lnTo>
                    <a:lnTo>
                      <a:pt x="0" y="4"/>
                    </a:lnTo>
                    <a:lnTo>
                      <a:pt x="4" y="2"/>
                    </a:lnTo>
                    <a:lnTo>
                      <a:pt x="6" y="2"/>
                    </a:lnTo>
                    <a:lnTo>
                      <a:pt x="2" y="0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39" name="Freeform 193"/>
              <p:cNvSpPr>
                <a:spLocks/>
              </p:cNvSpPr>
              <p:nvPr/>
            </p:nvSpPr>
            <p:spPr bwMode="auto">
              <a:xfrm>
                <a:off x="3660" y="2697"/>
                <a:ext cx="5" cy="4"/>
              </a:xfrm>
              <a:custGeom>
                <a:avLst/>
                <a:gdLst>
                  <a:gd name="T0" fmla="*/ 1 w 10"/>
                  <a:gd name="T1" fmla="*/ 1 h 8"/>
                  <a:gd name="T2" fmla="*/ 1 w 10"/>
                  <a:gd name="T3" fmla="*/ 1 h 8"/>
                  <a:gd name="T4" fmla="*/ 1 w 10"/>
                  <a:gd name="T5" fmla="*/ 1 h 8"/>
                  <a:gd name="T6" fmla="*/ 1 w 10"/>
                  <a:gd name="T7" fmla="*/ 1 h 8"/>
                  <a:gd name="T8" fmla="*/ 1 w 10"/>
                  <a:gd name="T9" fmla="*/ 1 h 8"/>
                  <a:gd name="T10" fmla="*/ 0 w 10"/>
                  <a:gd name="T11" fmla="*/ 1 h 8"/>
                  <a:gd name="T12" fmla="*/ 0 w 10"/>
                  <a:gd name="T13" fmla="*/ 1 h 8"/>
                  <a:gd name="T14" fmla="*/ 1 w 10"/>
                  <a:gd name="T15" fmla="*/ 1 h 8"/>
                  <a:gd name="T16" fmla="*/ 1 w 10"/>
                  <a:gd name="T17" fmla="*/ 1 h 8"/>
                  <a:gd name="T18" fmla="*/ 1 w 10"/>
                  <a:gd name="T19" fmla="*/ 1 h 8"/>
                  <a:gd name="T20" fmla="*/ 1 w 10"/>
                  <a:gd name="T21" fmla="*/ 1 h 8"/>
                  <a:gd name="T22" fmla="*/ 1 w 10"/>
                  <a:gd name="T23" fmla="*/ 1 h 8"/>
                  <a:gd name="T24" fmla="*/ 1 w 10"/>
                  <a:gd name="T25" fmla="*/ 1 h 8"/>
                  <a:gd name="T26" fmla="*/ 1 w 10"/>
                  <a:gd name="T27" fmla="*/ 1 h 8"/>
                  <a:gd name="T28" fmla="*/ 1 w 10"/>
                  <a:gd name="T29" fmla="*/ 1 h 8"/>
                  <a:gd name="T30" fmla="*/ 1 w 10"/>
                  <a:gd name="T31" fmla="*/ 0 h 8"/>
                  <a:gd name="T32" fmla="*/ 1 w 10"/>
                  <a:gd name="T33" fmla="*/ 0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0"/>
                  <a:gd name="T52" fmla="*/ 0 h 8"/>
                  <a:gd name="T53" fmla="*/ 10 w 10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0" h="8">
                    <a:moveTo>
                      <a:pt x="10" y="6"/>
                    </a:moveTo>
                    <a:lnTo>
                      <a:pt x="8" y="6"/>
                    </a:lnTo>
                    <a:lnTo>
                      <a:pt x="6" y="8"/>
                    </a:lnTo>
                    <a:lnTo>
                      <a:pt x="4" y="8"/>
                    </a:lnTo>
                    <a:lnTo>
                      <a:pt x="2" y="8"/>
                    </a:lnTo>
                    <a:lnTo>
                      <a:pt x="0" y="8"/>
                    </a:lnTo>
                    <a:lnTo>
                      <a:pt x="2" y="6"/>
                    </a:lnTo>
                    <a:lnTo>
                      <a:pt x="4" y="6"/>
                    </a:lnTo>
                    <a:lnTo>
                      <a:pt x="6" y="4"/>
                    </a:lnTo>
                    <a:lnTo>
                      <a:pt x="10" y="2"/>
                    </a:lnTo>
                    <a:lnTo>
                      <a:pt x="8" y="2"/>
                    </a:lnTo>
                    <a:lnTo>
                      <a:pt x="6" y="2"/>
                    </a:lnTo>
                    <a:lnTo>
                      <a:pt x="4" y="0"/>
                    </a:lnTo>
                    <a:lnTo>
                      <a:pt x="6" y="0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40" name="Line 194"/>
              <p:cNvSpPr>
                <a:spLocks noChangeShapeType="1"/>
              </p:cNvSpPr>
              <p:nvPr/>
            </p:nvSpPr>
            <p:spPr bwMode="auto">
              <a:xfrm flipV="1">
                <a:off x="3661" y="2697"/>
                <a:ext cx="1" cy="2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41" name="Line 195"/>
              <p:cNvSpPr>
                <a:spLocks noChangeShapeType="1"/>
              </p:cNvSpPr>
              <p:nvPr/>
            </p:nvSpPr>
            <p:spPr bwMode="auto">
              <a:xfrm flipV="1">
                <a:off x="3666" y="2699"/>
                <a:ext cx="1" cy="2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42" name="Freeform 196"/>
              <p:cNvSpPr>
                <a:spLocks/>
              </p:cNvSpPr>
              <p:nvPr/>
            </p:nvSpPr>
            <p:spPr bwMode="auto">
              <a:xfrm>
                <a:off x="3658" y="2702"/>
                <a:ext cx="2" cy="4"/>
              </a:xfrm>
              <a:custGeom>
                <a:avLst/>
                <a:gdLst>
                  <a:gd name="T0" fmla="*/ 0 w 6"/>
                  <a:gd name="T1" fmla="*/ 0 h 7"/>
                  <a:gd name="T2" fmla="*/ 0 w 6"/>
                  <a:gd name="T3" fmla="*/ 1 h 7"/>
                  <a:gd name="T4" fmla="*/ 0 w 6"/>
                  <a:gd name="T5" fmla="*/ 1 h 7"/>
                  <a:gd name="T6" fmla="*/ 0 w 6"/>
                  <a:gd name="T7" fmla="*/ 1 h 7"/>
                  <a:gd name="T8" fmla="*/ 0 w 6"/>
                  <a:gd name="T9" fmla="*/ 1 h 7"/>
                  <a:gd name="T10" fmla="*/ 0 w 6"/>
                  <a:gd name="T11" fmla="*/ 1 h 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"/>
                  <a:gd name="T19" fmla="*/ 0 h 7"/>
                  <a:gd name="T20" fmla="*/ 6 w 6"/>
                  <a:gd name="T21" fmla="*/ 7 h 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" h="7">
                    <a:moveTo>
                      <a:pt x="6" y="0"/>
                    </a:moveTo>
                    <a:lnTo>
                      <a:pt x="4" y="2"/>
                    </a:lnTo>
                    <a:lnTo>
                      <a:pt x="2" y="4"/>
                    </a:lnTo>
                    <a:lnTo>
                      <a:pt x="0" y="6"/>
                    </a:lnTo>
                    <a:lnTo>
                      <a:pt x="2" y="7"/>
                    </a:lnTo>
                    <a:lnTo>
                      <a:pt x="6" y="6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43" name="Freeform 197"/>
              <p:cNvSpPr>
                <a:spLocks/>
              </p:cNvSpPr>
              <p:nvPr/>
            </p:nvSpPr>
            <p:spPr bwMode="auto">
              <a:xfrm>
                <a:off x="3661" y="2703"/>
                <a:ext cx="3" cy="3"/>
              </a:xfrm>
              <a:custGeom>
                <a:avLst/>
                <a:gdLst>
                  <a:gd name="T0" fmla="*/ 1 w 6"/>
                  <a:gd name="T1" fmla="*/ 0 h 5"/>
                  <a:gd name="T2" fmla="*/ 1 w 6"/>
                  <a:gd name="T3" fmla="*/ 1 h 5"/>
                  <a:gd name="T4" fmla="*/ 1 w 6"/>
                  <a:gd name="T5" fmla="*/ 1 h 5"/>
                  <a:gd name="T6" fmla="*/ 0 w 6"/>
                  <a:gd name="T7" fmla="*/ 1 h 5"/>
                  <a:gd name="T8" fmla="*/ 0 w 6"/>
                  <a:gd name="T9" fmla="*/ 1 h 5"/>
                  <a:gd name="T10" fmla="*/ 1 w 6"/>
                  <a:gd name="T11" fmla="*/ 1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"/>
                  <a:gd name="T19" fmla="*/ 0 h 5"/>
                  <a:gd name="T20" fmla="*/ 6 w 6"/>
                  <a:gd name="T21" fmla="*/ 5 h 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" h="5">
                    <a:moveTo>
                      <a:pt x="2" y="0"/>
                    </a:moveTo>
                    <a:lnTo>
                      <a:pt x="6" y="2"/>
                    </a:lnTo>
                    <a:lnTo>
                      <a:pt x="4" y="2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2" y="5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44" name="Freeform 198"/>
              <p:cNvSpPr>
                <a:spLocks/>
              </p:cNvSpPr>
              <p:nvPr/>
            </p:nvSpPr>
            <p:spPr bwMode="auto">
              <a:xfrm>
                <a:off x="3665" y="2704"/>
                <a:ext cx="6" cy="5"/>
              </a:xfrm>
              <a:custGeom>
                <a:avLst/>
                <a:gdLst>
                  <a:gd name="T0" fmla="*/ 1 w 11"/>
                  <a:gd name="T1" fmla="*/ 1 h 9"/>
                  <a:gd name="T2" fmla="*/ 1 w 11"/>
                  <a:gd name="T3" fmla="*/ 1 h 9"/>
                  <a:gd name="T4" fmla="*/ 1 w 11"/>
                  <a:gd name="T5" fmla="*/ 1 h 9"/>
                  <a:gd name="T6" fmla="*/ 1 w 11"/>
                  <a:gd name="T7" fmla="*/ 0 h 9"/>
                  <a:gd name="T8" fmla="*/ 1 w 11"/>
                  <a:gd name="T9" fmla="*/ 0 h 9"/>
                  <a:gd name="T10" fmla="*/ 1 w 11"/>
                  <a:gd name="T11" fmla="*/ 0 h 9"/>
                  <a:gd name="T12" fmla="*/ 1 w 11"/>
                  <a:gd name="T13" fmla="*/ 1 h 9"/>
                  <a:gd name="T14" fmla="*/ 1 w 11"/>
                  <a:gd name="T15" fmla="*/ 1 h 9"/>
                  <a:gd name="T16" fmla="*/ 1 w 11"/>
                  <a:gd name="T17" fmla="*/ 1 h 9"/>
                  <a:gd name="T18" fmla="*/ 1 w 11"/>
                  <a:gd name="T19" fmla="*/ 1 h 9"/>
                  <a:gd name="T20" fmla="*/ 1 w 11"/>
                  <a:gd name="T21" fmla="*/ 1 h 9"/>
                  <a:gd name="T22" fmla="*/ 0 w 11"/>
                  <a:gd name="T23" fmla="*/ 1 h 9"/>
                  <a:gd name="T24" fmla="*/ 1 w 11"/>
                  <a:gd name="T25" fmla="*/ 1 h 9"/>
                  <a:gd name="T26" fmla="*/ 1 w 11"/>
                  <a:gd name="T27" fmla="*/ 1 h 9"/>
                  <a:gd name="T28" fmla="*/ 1 w 11"/>
                  <a:gd name="T29" fmla="*/ 1 h 9"/>
                  <a:gd name="T30" fmla="*/ 1 w 11"/>
                  <a:gd name="T31" fmla="*/ 1 h 9"/>
                  <a:gd name="T32" fmla="*/ 1 w 11"/>
                  <a:gd name="T33" fmla="*/ 1 h 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1"/>
                  <a:gd name="T52" fmla="*/ 0 h 9"/>
                  <a:gd name="T53" fmla="*/ 11 w 11"/>
                  <a:gd name="T54" fmla="*/ 9 h 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1" h="9">
                    <a:moveTo>
                      <a:pt x="1" y="2"/>
                    </a:moveTo>
                    <a:lnTo>
                      <a:pt x="1" y="2"/>
                    </a:lnTo>
                    <a:lnTo>
                      <a:pt x="3" y="2"/>
                    </a:lnTo>
                    <a:lnTo>
                      <a:pt x="7" y="0"/>
                    </a:lnTo>
                    <a:lnTo>
                      <a:pt x="9" y="0"/>
                    </a:lnTo>
                    <a:lnTo>
                      <a:pt x="11" y="0"/>
                    </a:lnTo>
                    <a:lnTo>
                      <a:pt x="11" y="2"/>
                    </a:lnTo>
                    <a:lnTo>
                      <a:pt x="9" y="2"/>
                    </a:lnTo>
                    <a:lnTo>
                      <a:pt x="7" y="3"/>
                    </a:lnTo>
                    <a:lnTo>
                      <a:pt x="3" y="3"/>
                    </a:lnTo>
                    <a:lnTo>
                      <a:pt x="1" y="5"/>
                    </a:lnTo>
                    <a:lnTo>
                      <a:pt x="0" y="7"/>
                    </a:lnTo>
                    <a:lnTo>
                      <a:pt x="1" y="7"/>
                    </a:lnTo>
                    <a:lnTo>
                      <a:pt x="3" y="7"/>
                    </a:lnTo>
                    <a:lnTo>
                      <a:pt x="5" y="7"/>
                    </a:lnTo>
                    <a:lnTo>
                      <a:pt x="5" y="9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45" name="Line 199"/>
              <p:cNvSpPr>
                <a:spLocks noChangeShapeType="1"/>
              </p:cNvSpPr>
              <p:nvPr/>
            </p:nvSpPr>
            <p:spPr bwMode="auto">
              <a:xfrm flipH="1">
                <a:off x="3669" y="2706"/>
                <a:ext cx="1" cy="3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46" name="Line 200"/>
              <p:cNvSpPr>
                <a:spLocks noChangeShapeType="1"/>
              </p:cNvSpPr>
              <p:nvPr/>
            </p:nvSpPr>
            <p:spPr bwMode="auto">
              <a:xfrm flipH="1">
                <a:off x="3664" y="2704"/>
                <a:ext cx="1" cy="3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47" name="Rectangle 201"/>
              <p:cNvSpPr>
                <a:spLocks noChangeArrowheads="1"/>
              </p:cNvSpPr>
              <p:nvPr/>
            </p:nvSpPr>
            <p:spPr bwMode="auto">
              <a:xfrm>
                <a:off x="3329" y="2906"/>
                <a:ext cx="479" cy="346"/>
              </a:xfrm>
              <a:prstGeom prst="rect">
                <a:avLst/>
              </a:prstGeom>
              <a:solidFill>
                <a:srgbClr val="C0C0C0"/>
              </a:solidFill>
              <a:ln w="317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48" name="Freeform 202"/>
              <p:cNvSpPr>
                <a:spLocks/>
              </p:cNvSpPr>
              <p:nvPr/>
            </p:nvSpPr>
            <p:spPr bwMode="auto">
              <a:xfrm>
                <a:off x="3333" y="2910"/>
                <a:ext cx="470" cy="338"/>
              </a:xfrm>
              <a:custGeom>
                <a:avLst/>
                <a:gdLst>
                  <a:gd name="T0" fmla="*/ 0 w 940"/>
                  <a:gd name="T1" fmla="*/ 11 h 675"/>
                  <a:gd name="T2" fmla="*/ 15 w 940"/>
                  <a:gd name="T3" fmla="*/ 11 h 675"/>
                  <a:gd name="T4" fmla="*/ 15 w 940"/>
                  <a:gd name="T5" fmla="*/ 0 h 675"/>
                  <a:gd name="T6" fmla="*/ 0 60000 65536"/>
                  <a:gd name="T7" fmla="*/ 0 60000 65536"/>
                  <a:gd name="T8" fmla="*/ 0 60000 65536"/>
                  <a:gd name="T9" fmla="*/ 0 w 940"/>
                  <a:gd name="T10" fmla="*/ 0 h 675"/>
                  <a:gd name="T11" fmla="*/ 940 w 940"/>
                  <a:gd name="T12" fmla="*/ 675 h 67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40" h="675">
                    <a:moveTo>
                      <a:pt x="0" y="675"/>
                    </a:moveTo>
                    <a:lnTo>
                      <a:pt x="940" y="675"/>
                    </a:lnTo>
                    <a:lnTo>
                      <a:pt x="940" y="0"/>
                    </a:lnTo>
                  </a:path>
                </a:pathLst>
              </a:custGeom>
              <a:noFill/>
              <a:ln w="3175">
                <a:solidFill>
                  <a:srgbClr val="6666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49" name="Freeform 203"/>
              <p:cNvSpPr>
                <a:spLocks/>
              </p:cNvSpPr>
              <p:nvPr/>
            </p:nvSpPr>
            <p:spPr bwMode="auto">
              <a:xfrm>
                <a:off x="3325" y="2901"/>
                <a:ext cx="483" cy="351"/>
              </a:xfrm>
              <a:custGeom>
                <a:avLst/>
                <a:gdLst>
                  <a:gd name="T0" fmla="*/ 15 w 966"/>
                  <a:gd name="T1" fmla="*/ 0 h 702"/>
                  <a:gd name="T2" fmla="*/ 0 w 966"/>
                  <a:gd name="T3" fmla="*/ 0 h 702"/>
                  <a:gd name="T4" fmla="*/ 0 w 966"/>
                  <a:gd name="T5" fmla="*/ 11 h 702"/>
                  <a:gd name="T6" fmla="*/ 0 60000 65536"/>
                  <a:gd name="T7" fmla="*/ 0 60000 65536"/>
                  <a:gd name="T8" fmla="*/ 0 60000 65536"/>
                  <a:gd name="T9" fmla="*/ 0 w 966"/>
                  <a:gd name="T10" fmla="*/ 0 h 702"/>
                  <a:gd name="T11" fmla="*/ 966 w 966"/>
                  <a:gd name="T12" fmla="*/ 702 h 70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66" h="702">
                    <a:moveTo>
                      <a:pt x="966" y="0"/>
                    </a:moveTo>
                    <a:lnTo>
                      <a:pt x="0" y="0"/>
                    </a:lnTo>
                    <a:lnTo>
                      <a:pt x="0" y="702"/>
                    </a:lnTo>
                  </a:path>
                </a:pathLst>
              </a:custGeom>
              <a:noFill/>
              <a:ln w="3175">
                <a:solidFill>
                  <a:srgbClr val="6666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50" name="Rectangle 204"/>
              <p:cNvSpPr>
                <a:spLocks noChangeArrowheads="1"/>
              </p:cNvSpPr>
              <p:nvPr/>
            </p:nvSpPr>
            <p:spPr bwMode="auto">
              <a:xfrm>
                <a:off x="3362" y="2863"/>
                <a:ext cx="286" cy="86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51" name="Rectangle 205"/>
              <p:cNvSpPr>
                <a:spLocks noChangeArrowheads="1"/>
              </p:cNvSpPr>
              <p:nvPr/>
            </p:nvSpPr>
            <p:spPr bwMode="auto">
              <a:xfrm>
                <a:off x="3362" y="2863"/>
                <a:ext cx="284" cy="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900">
                    <a:solidFill>
                      <a:srgbClr val="000000"/>
                    </a:solidFill>
                    <a:latin typeface="Arial" charset="0"/>
                  </a:rPr>
                  <a:t>Features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1252" name="Rectangle 206"/>
              <p:cNvSpPr>
                <a:spLocks noChangeArrowheads="1"/>
              </p:cNvSpPr>
              <p:nvPr/>
            </p:nvSpPr>
            <p:spPr bwMode="auto">
              <a:xfrm>
                <a:off x="3377" y="2934"/>
                <a:ext cx="48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800">
                    <a:solidFill>
                      <a:srgbClr val="000000"/>
                    </a:solidFill>
                  </a:rPr>
                  <a:t>1.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1253" name="Rectangle 207"/>
              <p:cNvSpPr>
                <a:spLocks noChangeArrowheads="1"/>
              </p:cNvSpPr>
              <p:nvPr/>
            </p:nvSpPr>
            <p:spPr bwMode="auto">
              <a:xfrm>
                <a:off x="3499" y="3041"/>
                <a:ext cx="274" cy="87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54" name="Freeform 208"/>
              <p:cNvSpPr>
                <a:spLocks noEditPoints="1"/>
              </p:cNvSpPr>
              <p:nvPr/>
            </p:nvSpPr>
            <p:spPr bwMode="auto">
              <a:xfrm>
                <a:off x="3499" y="3041"/>
                <a:ext cx="274" cy="87"/>
              </a:xfrm>
              <a:custGeom>
                <a:avLst/>
                <a:gdLst>
                  <a:gd name="T0" fmla="*/ 9 w 546"/>
                  <a:gd name="T1" fmla="*/ 3 h 172"/>
                  <a:gd name="T2" fmla="*/ 9 w 546"/>
                  <a:gd name="T3" fmla="*/ 3 h 172"/>
                  <a:gd name="T4" fmla="*/ 9 w 546"/>
                  <a:gd name="T5" fmla="*/ 0 h 172"/>
                  <a:gd name="T6" fmla="*/ 9 w 546"/>
                  <a:gd name="T7" fmla="*/ 1 h 172"/>
                  <a:gd name="T8" fmla="*/ 9 w 546"/>
                  <a:gd name="T9" fmla="*/ 3 h 172"/>
                  <a:gd name="T10" fmla="*/ 9 w 546"/>
                  <a:gd name="T11" fmla="*/ 3 h 172"/>
                  <a:gd name="T12" fmla="*/ 9 w 546"/>
                  <a:gd name="T13" fmla="*/ 3 h 172"/>
                  <a:gd name="T14" fmla="*/ 0 w 546"/>
                  <a:gd name="T15" fmla="*/ 3 h 172"/>
                  <a:gd name="T16" fmla="*/ 1 w 546"/>
                  <a:gd name="T17" fmla="*/ 3 h 172"/>
                  <a:gd name="T18" fmla="*/ 9 w 546"/>
                  <a:gd name="T19" fmla="*/ 3 h 17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546"/>
                  <a:gd name="T31" fmla="*/ 0 h 172"/>
                  <a:gd name="T32" fmla="*/ 546 w 546"/>
                  <a:gd name="T33" fmla="*/ 172 h 17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546" h="172">
                    <a:moveTo>
                      <a:pt x="527" y="153"/>
                    </a:moveTo>
                    <a:lnTo>
                      <a:pt x="546" y="172"/>
                    </a:lnTo>
                    <a:lnTo>
                      <a:pt x="546" y="0"/>
                    </a:lnTo>
                    <a:lnTo>
                      <a:pt x="527" y="17"/>
                    </a:lnTo>
                    <a:lnTo>
                      <a:pt x="527" y="153"/>
                    </a:lnTo>
                    <a:close/>
                    <a:moveTo>
                      <a:pt x="527" y="153"/>
                    </a:moveTo>
                    <a:lnTo>
                      <a:pt x="546" y="172"/>
                    </a:lnTo>
                    <a:lnTo>
                      <a:pt x="0" y="172"/>
                    </a:lnTo>
                    <a:lnTo>
                      <a:pt x="17" y="153"/>
                    </a:lnTo>
                    <a:lnTo>
                      <a:pt x="527" y="15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55" name="Freeform 209"/>
              <p:cNvSpPr>
                <a:spLocks noEditPoints="1"/>
              </p:cNvSpPr>
              <p:nvPr/>
            </p:nvSpPr>
            <p:spPr bwMode="auto">
              <a:xfrm>
                <a:off x="3499" y="3041"/>
                <a:ext cx="274" cy="87"/>
              </a:xfrm>
              <a:custGeom>
                <a:avLst/>
                <a:gdLst>
                  <a:gd name="T0" fmla="*/ 9 w 546"/>
                  <a:gd name="T1" fmla="*/ 1 h 172"/>
                  <a:gd name="T2" fmla="*/ 9 w 546"/>
                  <a:gd name="T3" fmla="*/ 0 h 172"/>
                  <a:gd name="T4" fmla="*/ 0 w 546"/>
                  <a:gd name="T5" fmla="*/ 0 h 172"/>
                  <a:gd name="T6" fmla="*/ 1 w 546"/>
                  <a:gd name="T7" fmla="*/ 1 h 172"/>
                  <a:gd name="T8" fmla="*/ 9 w 546"/>
                  <a:gd name="T9" fmla="*/ 1 h 172"/>
                  <a:gd name="T10" fmla="*/ 1 w 546"/>
                  <a:gd name="T11" fmla="*/ 3 h 172"/>
                  <a:gd name="T12" fmla="*/ 0 w 546"/>
                  <a:gd name="T13" fmla="*/ 3 h 172"/>
                  <a:gd name="T14" fmla="*/ 0 w 546"/>
                  <a:gd name="T15" fmla="*/ 0 h 172"/>
                  <a:gd name="T16" fmla="*/ 1 w 546"/>
                  <a:gd name="T17" fmla="*/ 1 h 172"/>
                  <a:gd name="T18" fmla="*/ 1 w 546"/>
                  <a:gd name="T19" fmla="*/ 3 h 17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546"/>
                  <a:gd name="T31" fmla="*/ 0 h 172"/>
                  <a:gd name="T32" fmla="*/ 546 w 546"/>
                  <a:gd name="T33" fmla="*/ 172 h 17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546" h="172">
                    <a:moveTo>
                      <a:pt x="537" y="7"/>
                    </a:moveTo>
                    <a:lnTo>
                      <a:pt x="546" y="0"/>
                    </a:lnTo>
                    <a:lnTo>
                      <a:pt x="0" y="0"/>
                    </a:lnTo>
                    <a:lnTo>
                      <a:pt x="9" y="7"/>
                    </a:lnTo>
                    <a:lnTo>
                      <a:pt x="537" y="7"/>
                    </a:lnTo>
                    <a:close/>
                    <a:moveTo>
                      <a:pt x="9" y="163"/>
                    </a:moveTo>
                    <a:lnTo>
                      <a:pt x="0" y="172"/>
                    </a:lnTo>
                    <a:lnTo>
                      <a:pt x="0" y="0"/>
                    </a:lnTo>
                    <a:lnTo>
                      <a:pt x="9" y="7"/>
                    </a:lnTo>
                    <a:lnTo>
                      <a:pt x="9" y="16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56" name="Freeform 210"/>
              <p:cNvSpPr>
                <a:spLocks noEditPoints="1"/>
              </p:cNvSpPr>
              <p:nvPr/>
            </p:nvSpPr>
            <p:spPr bwMode="auto">
              <a:xfrm>
                <a:off x="3504" y="3045"/>
                <a:ext cx="264" cy="78"/>
              </a:xfrm>
              <a:custGeom>
                <a:avLst/>
                <a:gdLst>
                  <a:gd name="T0" fmla="*/ 1 w 528"/>
                  <a:gd name="T1" fmla="*/ 2 h 156"/>
                  <a:gd name="T2" fmla="*/ 0 w 528"/>
                  <a:gd name="T3" fmla="*/ 2 h 156"/>
                  <a:gd name="T4" fmla="*/ 8 w 528"/>
                  <a:gd name="T5" fmla="*/ 2 h 156"/>
                  <a:gd name="T6" fmla="*/ 8 w 528"/>
                  <a:gd name="T7" fmla="*/ 2 h 156"/>
                  <a:gd name="T8" fmla="*/ 1 w 528"/>
                  <a:gd name="T9" fmla="*/ 2 h 156"/>
                  <a:gd name="T10" fmla="*/ 8 w 528"/>
                  <a:gd name="T11" fmla="*/ 1 h 156"/>
                  <a:gd name="T12" fmla="*/ 8 w 528"/>
                  <a:gd name="T13" fmla="*/ 0 h 156"/>
                  <a:gd name="T14" fmla="*/ 8 w 528"/>
                  <a:gd name="T15" fmla="*/ 2 h 156"/>
                  <a:gd name="T16" fmla="*/ 8 w 528"/>
                  <a:gd name="T17" fmla="*/ 2 h 156"/>
                  <a:gd name="T18" fmla="*/ 8 w 528"/>
                  <a:gd name="T19" fmla="*/ 1 h 15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528"/>
                  <a:gd name="T31" fmla="*/ 0 h 156"/>
                  <a:gd name="T32" fmla="*/ 528 w 528"/>
                  <a:gd name="T33" fmla="*/ 156 h 15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528" h="156">
                    <a:moveTo>
                      <a:pt x="6" y="150"/>
                    </a:moveTo>
                    <a:lnTo>
                      <a:pt x="0" y="156"/>
                    </a:lnTo>
                    <a:lnTo>
                      <a:pt x="528" y="156"/>
                    </a:lnTo>
                    <a:lnTo>
                      <a:pt x="522" y="150"/>
                    </a:lnTo>
                    <a:lnTo>
                      <a:pt x="6" y="150"/>
                    </a:lnTo>
                    <a:close/>
                    <a:moveTo>
                      <a:pt x="522" y="6"/>
                    </a:moveTo>
                    <a:lnTo>
                      <a:pt x="528" y="0"/>
                    </a:lnTo>
                    <a:lnTo>
                      <a:pt x="528" y="156"/>
                    </a:lnTo>
                    <a:lnTo>
                      <a:pt x="522" y="150"/>
                    </a:lnTo>
                    <a:lnTo>
                      <a:pt x="522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57" name="Freeform 211"/>
              <p:cNvSpPr>
                <a:spLocks/>
              </p:cNvSpPr>
              <p:nvPr/>
            </p:nvSpPr>
            <p:spPr bwMode="auto">
              <a:xfrm>
                <a:off x="3504" y="3045"/>
                <a:ext cx="264" cy="78"/>
              </a:xfrm>
              <a:custGeom>
                <a:avLst/>
                <a:gdLst>
                  <a:gd name="T0" fmla="*/ 0 w 528"/>
                  <a:gd name="T1" fmla="*/ 2 h 156"/>
                  <a:gd name="T2" fmla="*/ 0 w 528"/>
                  <a:gd name="T3" fmla="*/ 0 h 156"/>
                  <a:gd name="T4" fmla="*/ 8 w 528"/>
                  <a:gd name="T5" fmla="*/ 0 h 156"/>
                  <a:gd name="T6" fmla="*/ 8 w 528"/>
                  <a:gd name="T7" fmla="*/ 1 h 156"/>
                  <a:gd name="T8" fmla="*/ 1 w 528"/>
                  <a:gd name="T9" fmla="*/ 1 h 156"/>
                  <a:gd name="T10" fmla="*/ 1 w 528"/>
                  <a:gd name="T11" fmla="*/ 2 h 156"/>
                  <a:gd name="T12" fmla="*/ 0 w 528"/>
                  <a:gd name="T13" fmla="*/ 2 h 15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28"/>
                  <a:gd name="T22" fmla="*/ 0 h 156"/>
                  <a:gd name="T23" fmla="*/ 528 w 528"/>
                  <a:gd name="T24" fmla="*/ 156 h 15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28" h="156">
                    <a:moveTo>
                      <a:pt x="0" y="156"/>
                    </a:moveTo>
                    <a:lnTo>
                      <a:pt x="0" y="0"/>
                    </a:lnTo>
                    <a:lnTo>
                      <a:pt x="528" y="0"/>
                    </a:lnTo>
                    <a:lnTo>
                      <a:pt x="522" y="6"/>
                    </a:lnTo>
                    <a:lnTo>
                      <a:pt x="6" y="6"/>
                    </a:lnTo>
                    <a:lnTo>
                      <a:pt x="6" y="150"/>
                    </a:lnTo>
                    <a:lnTo>
                      <a:pt x="0" y="15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58" name="Rectangle 212"/>
              <p:cNvSpPr>
                <a:spLocks noChangeArrowheads="1"/>
              </p:cNvSpPr>
              <p:nvPr/>
            </p:nvSpPr>
            <p:spPr bwMode="auto">
              <a:xfrm>
                <a:off x="3508" y="3050"/>
                <a:ext cx="178" cy="69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59" name="Rectangle 213"/>
              <p:cNvSpPr>
                <a:spLocks noChangeArrowheads="1"/>
              </p:cNvSpPr>
              <p:nvPr/>
            </p:nvSpPr>
            <p:spPr bwMode="auto">
              <a:xfrm>
                <a:off x="3508" y="3046"/>
                <a:ext cx="160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800">
                    <a:solidFill>
                      <a:srgbClr val="000000"/>
                    </a:solidFill>
                    <a:latin typeface="Arial" charset="0"/>
                  </a:rPr>
                  <a:t>xxxxx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1260" name="Rectangle 214"/>
              <p:cNvSpPr>
                <a:spLocks noChangeArrowheads="1"/>
              </p:cNvSpPr>
              <p:nvPr/>
            </p:nvSpPr>
            <p:spPr bwMode="auto">
              <a:xfrm>
                <a:off x="3695" y="3050"/>
                <a:ext cx="69" cy="69"/>
              </a:xfrm>
              <a:prstGeom prst="rect">
                <a:avLst/>
              </a:prstGeom>
              <a:solidFill>
                <a:srgbClr val="FFFFFF"/>
              </a:solidFill>
              <a:ln w="317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61" name="Freeform 215"/>
              <p:cNvSpPr>
                <a:spLocks/>
              </p:cNvSpPr>
              <p:nvPr/>
            </p:nvSpPr>
            <p:spPr bwMode="auto">
              <a:xfrm>
                <a:off x="3695" y="3050"/>
                <a:ext cx="69" cy="69"/>
              </a:xfrm>
              <a:custGeom>
                <a:avLst/>
                <a:gdLst>
                  <a:gd name="T0" fmla="*/ 2 w 138"/>
                  <a:gd name="T1" fmla="*/ 0 h 138"/>
                  <a:gd name="T2" fmla="*/ 2 w 138"/>
                  <a:gd name="T3" fmla="*/ 1 h 138"/>
                  <a:gd name="T4" fmla="*/ 2 w 138"/>
                  <a:gd name="T5" fmla="*/ 2 h 138"/>
                  <a:gd name="T6" fmla="*/ 1 w 138"/>
                  <a:gd name="T7" fmla="*/ 2 h 138"/>
                  <a:gd name="T8" fmla="*/ 0 w 138"/>
                  <a:gd name="T9" fmla="*/ 2 h 138"/>
                  <a:gd name="T10" fmla="*/ 2 w 138"/>
                  <a:gd name="T11" fmla="*/ 2 h 138"/>
                  <a:gd name="T12" fmla="*/ 2 w 138"/>
                  <a:gd name="T13" fmla="*/ 0 h 13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8"/>
                  <a:gd name="T22" fmla="*/ 0 h 138"/>
                  <a:gd name="T23" fmla="*/ 138 w 138"/>
                  <a:gd name="T24" fmla="*/ 138 h 13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8" h="138">
                    <a:moveTo>
                      <a:pt x="138" y="0"/>
                    </a:moveTo>
                    <a:lnTo>
                      <a:pt x="119" y="17"/>
                    </a:lnTo>
                    <a:lnTo>
                      <a:pt x="119" y="119"/>
                    </a:lnTo>
                    <a:lnTo>
                      <a:pt x="17" y="119"/>
                    </a:lnTo>
                    <a:lnTo>
                      <a:pt x="0" y="138"/>
                    </a:lnTo>
                    <a:lnTo>
                      <a:pt x="138" y="138"/>
                    </a:lnTo>
                    <a:lnTo>
                      <a:pt x="138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62" name="Rectangle 216"/>
              <p:cNvSpPr>
                <a:spLocks noChangeArrowheads="1"/>
              </p:cNvSpPr>
              <p:nvPr/>
            </p:nvSpPr>
            <p:spPr bwMode="auto">
              <a:xfrm>
                <a:off x="3704" y="3059"/>
                <a:ext cx="50" cy="50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63" name="Freeform 217"/>
              <p:cNvSpPr>
                <a:spLocks/>
              </p:cNvSpPr>
              <p:nvPr/>
            </p:nvSpPr>
            <p:spPr bwMode="auto">
              <a:xfrm>
                <a:off x="3720" y="3076"/>
                <a:ext cx="22" cy="17"/>
              </a:xfrm>
              <a:custGeom>
                <a:avLst/>
                <a:gdLst>
                  <a:gd name="T0" fmla="*/ 1 w 44"/>
                  <a:gd name="T1" fmla="*/ 0 h 34"/>
                  <a:gd name="T2" fmla="*/ 1 w 44"/>
                  <a:gd name="T3" fmla="*/ 1 h 34"/>
                  <a:gd name="T4" fmla="*/ 0 w 44"/>
                  <a:gd name="T5" fmla="*/ 0 h 34"/>
                  <a:gd name="T6" fmla="*/ 1 w 44"/>
                  <a:gd name="T7" fmla="*/ 0 h 3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4"/>
                  <a:gd name="T13" fmla="*/ 0 h 34"/>
                  <a:gd name="T14" fmla="*/ 44 w 44"/>
                  <a:gd name="T15" fmla="*/ 34 h 3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4" h="34">
                    <a:moveTo>
                      <a:pt x="44" y="0"/>
                    </a:moveTo>
                    <a:lnTo>
                      <a:pt x="21" y="34"/>
                    </a:lnTo>
                    <a:lnTo>
                      <a:pt x="0" y="0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64" name="Freeform 218"/>
              <p:cNvSpPr>
                <a:spLocks/>
              </p:cNvSpPr>
              <p:nvPr/>
            </p:nvSpPr>
            <p:spPr bwMode="auto">
              <a:xfrm>
                <a:off x="3695" y="3050"/>
                <a:ext cx="69" cy="69"/>
              </a:xfrm>
              <a:custGeom>
                <a:avLst/>
                <a:gdLst>
                  <a:gd name="T0" fmla="*/ 2 w 138"/>
                  <a:gd name="T1" fmla="*/ 0 h 138"/>
                  <a:gd name="T2" fmla="*/ 2 w 138"/>
                  <a:gd name="T3" fmla="*/ 2 h 138"/>
                  <a:gd name="T4" fmla="*/ 0 w 138"/>
                  <a:gd name="T5" fmla="*/ 2 h 138"/>
                  <a:gd name="T6" fmla="*/ 1 w 138"/>
                  <a:gd name="T7" fmla="*/ 2 h 138"/>
                  <a:gd name="T8" fmla="*/ 2 w 138"/>
                  <a:gd name="T9" fmla="*/ 2 h 138"/>
                  <a:gd name="T10" fmla="*/ 2 w 138"/>
                  <a:gd name="T11" fmla="*/ 1 h 138"/>
                  <a:gd name="T12" fmla="*/ 2 w 138"/>
                  <a:gd name="T13" fmla="*/ 0 h 13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8"/>
                  <a:gd name="T22" fmla="*/ 0 h 138"/>
                  <a:gd name="T23" fmla="*/ 138 w 138"/>
                  <a:gd name="T24" fmla="*/ 138 h 13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8" h="138">
                    <a:moveTo>
                      <a:pt x="138" y="0"/>
                    </a:moveTo>
                    <a:lnTo>
                      <a:pt x="138" y="138"/>
                    </a:lnTo>
                    <a:lnTo>
                      <a:pt x="0" y="138"/>
                    </a:lnTo>
                    <a:lnTo>
                      <a:pt x="8" y="129"/>
                    </a:lnTo>
                    <a:lnTo>
                      <a:pt x="129" y="129"/>
                    </a:lnTo>
                    <a:lnTo>
                      <a:pt x="129" y="8"/>
                    </a:lnTo>
                    <a:lnTo>
                      <a:pt x="13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65" name="Rectangle 219"/>
              <p:cNvSpPr>
                <a:spLocks noChangeArrowheads="1"/>
              </p:cNvSpPr>
              <p:nvPr/>
            </p:nvSpPr>
            <p:spPr bwMode="auto">
              <a:xfrm>
                <a:off x="3377" y="3046"/>
                <a:ext cx="48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800">
                    <a:solidFill>
                      <a:srgbClr val="000000"/>
                    </a:solidFill>
                  </a:rPr>
                  <a:t>2.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1266" name="Rectangle 220"/>
              <p:cNvSpPr>
                <a:spLocks noChangeArrowheads="1"/>
              </p:cNvSpPr>
              <p:nvPr/>
            </p:nvSpPr>
            <p:spPr bwMode="auto">
              <a:xfrm>
                <a:off x="3499" y="2929"/>
                <a:ext cx="274" cy="86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67" name="Freeform 221"/>
              <p:cNvSpPr>
                <a:spLocks noEditPoints="1"/>
              </p:cNvSpPr>
              <p:nvPr/>
            </p:nvSpPr>
            <p:spPr bwMode="auto">
              <a:xfrm>
                <a:off x="3499" y="2929"/>
                <a:ext cx="274" cy="86"/>
              </a:xfrm>
              <a:custGeom>
                <a:avLst/>
                <a:gdLst>
                  <a:gd name="T0" fmla="*/ 9 w 546"/>
                  <a:gd name="T1" fmla="*/ 2 h 173"/>
                  <a:gd name="T2" fmla="*/ 9 w 546"/>
                  <a:gd name="T3" fmla="*/ 2 h 173"/>
                  <a:gd name="T4" fmla="*/ 9 w 546"/>
                  <a:gd name="T5" fmla="*/ 0 h 173"/>
                  <a:gd name="T6" fmla="*/ 9 w 546"/>
                  <a:gd name="T7" fmla="*/ 0 h 173"/>
                  <a:gd name="T8" fmla="*/ 9 w 546"/>
                  <a:gd name="T9" fmla="*/ 2 h 173"/>
                  <a:gd name="T10" fmla="*/ 9 w 546"/>
                  <a:gd name="T11" fmla="*/ 2 h 173"/>
                  <a:gd name="T12" fmla="*/ 9 w 546"/>
                  <a:gd name="T13" fmla="*/ 2 h 173"/>
                  <a:gd name="T14" fmla="*/ 0 w 546"/>
                  <a:gd name="T15" fmla="*/ 2 h 173"/>
                  <a:gd name="T16" fmla="*/ 1 w 546"/>
                  <a:gd name="T17" fmla="*/ 2 h 173"/>
                  <a:gd name="T18" fmla="*/ 9 w 546"/>
                  <a:gd name="T19" fmla="*/ 2 h 17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546"/>
                  <a:gd name="T31" fmla="*/ 0 h 173"/>
                  <a:gd name="T32" fmla="*/ 546 w 546"/>
                  <a:gd name="T33" fmla="*/ 173 h 17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546" h="173">
                    <a:moveTo>
                      <a:pt x="527" y="156"/>
                    </a:moveTo>
                    <a:lnTo>
                      <a:pt x="546" y="173"/>
                    </a:lnTo>
                    <a:lnTo>
                      <a:pt x="546" y="0"/>
                    </a:lnTo>
                    <a:lnTo>
                      <a:pt x="527" y="18"/>
                    </a:lnTo>
                    <a:lnTo>
                      <a:pt x="527" y="156"/>
                    </a:lnTo>
                    <a:close/>
                    <a:moveTo>
                      <a:pt x="527" y="156"/>
                    </a:moveTo>
                    <a:lnTo>
                      <a:pt x="546" y="173"/>
                    </a:lnTo>
                    <a:lnTo>
                      <a:pt x="0" y="173"/>
                    </a:lnTo>
                    <a:lnTo>
                      <a:pt x="17" y="156"/>
                    </a:lnTo>
                    <a:lnTo>
                      <a:pt x="527" y="15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68" name="Freeform 222"/>
              <p:cNvSpPr>
                <a:spLocks noEditPoints="1"/>
              </p:cNvSpPr>
              <p:nvPr/>
            </p:nvSpPr>
            <p:spPr bwMode="auto">
              <a:xfrm>
                <a:off x="3499" y="2929"/>
                <a:ext cx="274" cy="86"/>
              </a:xfrm>
              <a:custGeom>
                <a:avLst/>
                <a:gdLst>
                  <a:gd name="T0" fmla="*/ 9 w 546"/>
                  <a:gd name="T1" fmla="*/ 0 h 173"/>
                  <a:gd name="T2" fmla="*/ 9 w 546"/>
                  <a:gd name="T3" fmla="*/ 0 h 173"/>
                  <a:gd name="T4" fmla="*/ 0 w 546"/>
                  <a:gd name="T5" fmla="*/ 0 h 173"/>
                  <a:gd name="T6" fmla="*/ 1 w 546"/>
                  <a:gd name="T7" fmla="*/ 0 h 173"/>
                  <a:gd name="T8" fmla="*/ 9 w 546"/>
                  <a:gd name="T9" fmla="*/ 0 h 173"/>
                  <a:gd name="T10" fmla="*/ 1 w 546"/>
                  <a:gd name="T11" fmla="*/ 2 h 173"/>
                  <a:gd name="T12" fmla="*/ 0 w 546"/>
                  <a:gd name="T13" fmla="*/ 2 h 173"/>
                  <a:gd name="T14" fmla="*/ 0 w 546"/>
                  <a:gd name="T15" fmla="*/ 0 h 173"/>
                  <a:gd name="T16" fmla="*/ 1 w 546"/>
                  <a:gd name="T17" fmla="*/ 0 h 173"/>
                  <a:gd name="T18" fmla="*/ 1 w 546"/>
                  <a:gd name="T19" fmla="*/ 2 h 17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546"/>
                  <a:gd name="T31" fmla="*/ 0 h 173"/>
                  <a:gd name="T32" fmla="*/ 546 w 546"/>
                  <a:gd name="T33" fmla="*/ 173 h 17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546" h="173">
                    <a:moveTo>
                      <a:pt x="537" y="10"/>
                    </a:moveTo>
                    <a:lnTo>
                      <a:pt x="546" y="0"/>
                    </a:lnTo>
                    <a:lnTo>
                      <a:pt x="0" y="0"/>
                    </a:lnTo>
                    <a:lnTo>
                      <a:pt x="9" y="10"/>
                    </a:lnTo>
                    <a:lnTo>
                      <a:pt x="537" y="10"/>
                    </a:lnTo>
                    <a:close/>
                    <a:moveTo>
                      <a:pt x="9" y="165"/>
                    </a:moveTo>
                    <a:lnTo>
                      <a:pt x="0" y="173"/>
                    </a:lnTo>
                    <a:lnTo>
                      <a:pt x="0" y="0"/>
                    </a:lnTo>
                    <a:lnTo>
                      <a:pt x="9" y="10"/>
                    </a:lnTo>
                    <a:lnTo>
                      <a:pt x="9" y="16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69" name="Freeform 223"/>
              <p:cNvSpPr>
                <a:spLocks noEditPoints="1"/>
              </p:cNvSpPr>
              <p:nvPr/>
            </p:nvSpPr>
            <p:spPr bwMode="auto">
              <a:xfrm>
                <a:off x="3504" y="2934"/>
                <a:ext cx="264" cy="78"/>
              </a:xfrm>
              <a:custGeom>
                <a:avLst/>
                <a:gdLst>
                  <a:gd name="T0" fmla="*/ 1 w 528"/>
                  <a:gd name="T1" fmla="*/ 3 h 155"/>
                  <a:gd name="T2" fmla="*/ 0 w 528"/>
                  <a:gd name="T3" fmla="*/ 3 h 155"/>
                  <a:gd name="T4" fmla="*/ 8 w 528"/>
                  <a:gd name="T5" fmla="*/ 3 h 155"/>
                  <a:gd name="T6" fmla="*/ 8 w 528"/>
                  <a:gd name="T7" fmla="*/ 3 h 155"/>
                  <a:gd name="T8" fmla="*/ 1 w 528"/>
                  <a:gd name="T9" fmla="*/ 3 h 155"/>
                  <a:gd name="T10" fmla="*/ 8 w 528"/>
                  <a:gd name="T11" fmla="*/ 1 h 155"/>
                  <a:gd name="T12" fmla="*/ 8 w 528"/>
                  <a:gd name="T13" fmla="*/ 0 h 155"/>
                  <a:gd name="T14" fmla="*/ 8 w 528"/>
                  <a:gd name="T15" fmla="*/ 3 h 155"/>
                  <a:gd name="T16" fmla="*/ 8 w 528"/>
                  <a:gd name="T17" fmla="*/ 3 h 155"/>
                  <a:gd name="T18" fmla="*/ 8 w 528"/>
                  <a:gd name="T19" fmla="*/ 1 h 15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528"/>
                  <a:gd name="T31" fmla="*/ 0 h 155"/>
                  <a:gd name="T32" fmla="*/ 528 w 528"/>
                  <a:gd name="T33" fmla="*/ 155 h 15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528" h="155">
                    <a:moveTo>
                      <a:pt x="6" y="150"/>
                    </a:moveTo>
                    <a:lnTo>
                      <a:pt x="0" y="155"/>
                    </a:lnTo>
                    <a:lnTo>
                      <a:pt x="528" y="155"/>
                    </a:lnTo>
                    <a:lnTo>
                      <a:pt x="522" y="150"/>
                    </a:lnTo>
                    <a:lnTo>
                      <a:pt x="6" y="150"/>
                    </a:lnTo>
                    <a:close/>
                    <a:moveTo>
                      <a:pt x="522" y="6"/>
                    </a:moveTo>
                    <a:lnTo>
                      <a:pt x="528" y="0"/>
                    </a:lnTo>
                    <a:lnTo>
                      <a:pt x="528" y="155"/>
                    </a:lnTo>
                    <a:lnTo>
                      <a:pt x="522" y="150"/>
                    </a:lnTo>
                    <a:lnTo>
                      <a:pt x="522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70" name="Freeform 224"/>
              <p:cNvSpPr>
                <a:spLocks/>
              </p:cNvSpPr>
              <p:nvPr/>
            </p:nvSpPr>
            <p:spPr bwMode="auto">
              <a:xfrm>
                <a:off x="3504" y="2934"/>
                <a:ext cx="264" cy="78"/>
              </a:xfrm>
              <a:custGeom>
                <a:avLst/>
                <a:gdLst>
                  <a:gd name="T0" fmla="*/ 0 w 528"/>
                  <a:gd name="T1" fmla="*/ 3 h 155"/>
                  <a:gd name="T2" fmla="*/ 0 w 528"/>
                  <a:gd name="T3" fmla="*/ 0 h 155"/>
                  <a:gd name="T4" fmla="*/ 8 w 528"/>
                  <a:gd name="T5" fmla="*/ 0 h 155"/>
                  <a:gd name="T6" fmla="*/ 8 w 528"/>
                  <a:gd name="T7" fmla="*/ 1 h 155"/>
                  <a:gd name="T8" fmla="*/ 1 w 528"/>
                  <a:gd name="T9" fmla="*/ 1 h 155"/>
                  <a:gd name="T10" fmla="*/ 1 w 528"/>
                  <a:gd name="T11" fmla="*/ 3 h 155"/>
                  <a:gd name="T12" fmla="*/ 0 w 528"/>
                  <a:gd name="T13" fmla="*/ 3 h 15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28"/>
                  <a:gd name="T22" fmla="*/ 0 h 155"/>
                  <a:gd name="T23" fmla="*/ 528 w 528"/>
                  <a:gd name="T24" fmla="*/ 155 h 15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28" h="155">
                    <a:moveTo>
                      <a:pt x="0" y="155"/>
                    </a:moveTo>
                    <a:lnTo>
                      <a:pt x="0" y="0"/>
                    </a:lnTo>
                    <a:lnTo>
                      <a:pt x="528" y="0"/>
                    </a:lnTo>
                    <a:lnTo>
                      <a:pt x="522" y="6"/>
                    </a:lnTo>
                    <a:lnTo>
                      <a:pt x="6" y="6"/>
                    </a:lnTo>
                    <a:lnTo>
                      <a:pt x="6" y="150"/>
                    </a:lnTo>
                    <a:lnTo>
                      <a:pt x="0" y="15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71" name="Rectangle 225"/>
              <p:cNvSpPr>
                <a:spLocks noChangeArrowheads="1"/>
              </p:cNvSpPr>
              <p:nvPr/>
            </p:nvSpPr>
            <p:spPr bwMode="auto">
              <a:xfrm>
                <a:off x="3508" y="2938"/>
                <a:ext cx="178" cy="69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72" name="Rectangle 226"/>
              <p:cNvSpPr>
                <a:spLocks noChangeArrowheads="1"/>
              </p:cNvSpPr>
              <p:nvPr/>
            </p:nvSpPr>
            <p:spPr bwMode="auto">
              <a:xfrm>
                <a:off x="3508" y="2934"/>
                <a:ext cx="160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800">
                    <a:solidFill>
                      <a:srgbClr val="000000"/>
                    </a:solidFill>
                    <a:latin typeface="Arial" charset="0"/>
                  </a:rPr>
                  <a:t>xxxxx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1273" name="Rectangle 227"/>
              <p:cNvSpPr>
                <a:spLocks noChangeArrowheads="1"/>
              </p:cNvSpPr>
              <p:nvPr/>
            </p:nvSpPr>
            <p:spPr bwMode="auto">
              <a:xfrm>
                <a:off x="3695" y="2938"/>
                <a:ext cx="69" cy="69"/>
              </a:xfrm>
              <a:prstGeom prst="rect">
                <a:avLst/>
              </a:prstGeom>
              <a:solidFill>
                <a:srgbClr val="FFFFFF"/>
              </a:solidFill>
              <a:ln w="317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74" name="Freeform 228"/>
              <p:cNvSpPr>
                <a:spLocks/>
              </p:cNvSpPr>
              <p:nvPr/>
            </p:nvSpPr>
            <p:spPr bwMode="auto">
              <a:xfrm>
                <a:off x="3695" y="2938"/>
                <a:ext cx="69" cy="69"/>
              </a:xfrm>
              <a:custGeom>
                <a:avLst/>
                <a:gdLst>
                  <a:gd name="T0" fmla="*/ 2 w 138"/>
                  <a:gd name="T1" fmla="*/ 0 h 138"/>
                  <a:gd name="T2" fmla="*/ 2 w 138"/>
                  <a:gd name="T3" fmla="*/ 1 h 138"/>
                  <a:gd name="T4" fmla="*/ 2 w 138"/>
                  <a:gd name="T5" fmla="*/ 2 h 138"/>
                  <a:gd name="T6" fmla="*/ 1 w 138"/>
                  <a:gd name="T7" fmla="*/ 2 h 138"/>
                  <a:gd name="T8" fmla="*/ 0 w 138"/>
                  <a:gd name="T9" fmla="*/ 2 h 138"/>
                  <a:gd name="T10" fmla="*/ 2 w 138"/>
                  <a:gd name="T11" fmla="*/ 2 h 138"/>
                  <a:gd name="T12" fmla="*/ 2 w 138"/>
                  <a:gd name="T13" fmla="*/ 0 h 13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8"/>
                  <a:gd name="T22" fmla="*/ 0 h 138"/>
                  <a:gd name="T23" fmla="*/ 138 w 138"/>
                  <a:gd name="T24" fmla="*/ 138 h 13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8" h="138">
                    <a:moveTo>
                      <a:pt x="138" y="0"/>
                    </a:moveTo>
                    <a:lnTo>
                      <a:pt x="119" y="19"/>
                    </a:lnTo>
                    <a:lnTo>
                      <a:pt x="119" y="120"/>
                    </a:lnTo>
                    <a:lnTo>
                      <a:pt x="17" y="120"/>
                    </a:lnTo>
                    <a:lnTo>
                      <a:pt x="0" y="138"/>
                    </a:lnTo>
                    <a:lnTo>
                      <a:pt x="138" y="138"/>
                    </a:lnTo>
                    <a:lnTo>
                      <a:pt x="138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75" name="Rectangle 229"/>
              <p:cNvSpPr>
                <a:spLocks noChangeArrowheads="1"/>
              </p:cNvSpPr>
              <p:nvPr/>
            </p:nvSpPr>
            <p:spPr bwMode="auto">
              <a:xfrm>
                <a:off x="3704" y="2947"/>
                <a:ext cx="50" cy="51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76" name="Freeform 230"/>
              <p:cNvSpPr>
                <a:spLocks/>
              </p:cNvSpPr>
              <p:nvPr/>
            </p:nvSpPr>
            <p:spPr bwMode="auto">
              <a:xfrm>
                <a:off x="3720" y="2964"/>
                <a:ext cx="22" cy="18"/>
              </a:xfrm>
              <a:custGeom>
                <a:avLst/>
                <a:gdLst>
                  <a:gd name="T0" fmla="*/ 1 w 44"/>
                  <a:gd name="T1" fmla="*/ 0 h 37"/>
                  <a:gd name="T2" fmla="*/ 1 w 44"/>
                  <a:gd name="T3" fmla="*/ 0 h 37"/>
                  <a:gd name="T4" fmla="*/ 0 w 44"/>
                  <a:gd name="T5" fmla="*/ 0 h 37"/>
                  <a:gd name="T6" fmla="*/ 1 w 44"/>
                  <a:gd name="T7" fmla="*/ 0 h 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4"/>
                  <a:gd name="T13" fmla="*/ 0 h 37"/>
                  <a:gd name="T14" fmla="*/ 44 w 44"/>
                  <a:gd name="T15" fmla="*/ 37 h 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4" h="37">
                    <a:moveTo>
                      <a:pt x="44" y="0"/>
                    </a:moveTo>
                    <a:lnTo>
                      <a:pt x="21" y="37"/>
                    </a:lnTo>
                    <a:lnTo>
                      <a:pt x="0" y="0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77" name="Freeform 231"/>
              <p:cNvSpPr>
                <a:spLocks/>
              </p:cNvSpPr>
              <p:nvPr/>
            </p:nvSpPr>
            <p:spPr bwMode="auto">
              <a:xfrm>
                <a:off x="3695" y="2938"/>
                <a:ext cx="69" cy="69"/>
              </a:xfrm>
              <a:custGeom>
                <a:avLst/>
                <a:gdLst>
                  <a:gd name="T0" fmla="*/ 2 w 138"/>
                  <a:gd name="T1" fmla="*/ 0 h 138"/>
                  <a:gd name="T2" fmla="*/ 2 w 138"/>
                  <a:gd name="T3" fmla="*/ 2 h 138"/>
                  <a:gd name="T4" fmla="*/ 0 w 138"/>
                  <a:gd name="T5" fmla="*/ 2 h 138"/>
                  <a:gd name="T6" fmla="*/ 1 w 138"/>
                  <a:gd name="T7" fmla="*/ 2 h 138"/>
                  <a:gd name="T8" fmla="*/ 2 w 138"/>
                  <a:gd name="T9" fmla="*/ 2 h 138"/>
                  <a:gd name="T10" fmla="*/ 2 w 138"/>
                  <a:gd name="T11" fmla="*/ 1 h 138"/>
                  <a:gd name="T12" fmla="*/ 2 w 138"/>
                  <a:gd name="T13" fmla="*/ 0 h 13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8"/>
                  <a:gd name="T22" fmla="*/ 0 h 138"/>
                  <a:gd name="T23" fmla="*/ 138 w 138"/>
                  <a:gd name="T24" fmla="*/ 138 h 13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8" h="138">
                    <a:moveTo>
                      <a:pt x="138" y="0"/>
                    </a:moveTo>
                    <a:lnTo>
                      <a:pt x="138" y="138"/>
                    </a:lnTo>
                    <a:lnTo>
                      <a:pt x="0" y="138"/>
                    </a:lnTo>
                    <a:lnTo>
                      <a:pt x="8" y="128"/>
                    </a:lnTo>
                    <a:lnTo>
                      <a:pt x="129" y="128"/>
                    </a:lnTo>
                    <a:lnTo>
                      <a:pt x="129" y="9"/>
                    </a:lnTo>
                    <a:lnTo>
                      <a:pt x="13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78" name="Rectangle 232"/>
              <p:cNvSpPr>
                <a:spLocks noChangeArrowheads="1"/>
              </p:cNvSpPr>
              <p:nvPr/>
            </p:nvSpPr>
            <p:spPr bwMode="auto">
              <a:xfrm>
                <a:off x="3377" y="3164"/>
                <a:ext cx="48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800">
                    <a:solidFill>
                      <a:srgbClr val="000000"/>
                    </a:solidFill>
                  </a:rPr>
                  <a:t>3.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1279" name="Rectangle 233"/>
              <p:cNvSpPr>
                <a:spLocks noChangeArrowheads="1"/>
              </p:cNvSpPr>
              <p:nvPr/>
            </p:nvSpPr>
            <p:spPr bwMode="auto">
              <a:xfrm>
                <a:off x="3499" y="3153"/>
                <a:ext cx="274" cy="86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80" name="Freeform 234"/>
              <p:cNvSpPr>
                <a:spLocks noEditPoints="1"/>
              </p:cNvSpPr>
              <p:nvPr/>
            </p:nvSpPr>
            <p:spPr bwMode="auto">
              <a:xfrm>
                <a:off x="3499" y="3153"/>
                <a:ext cx="274" cy="86"/>
              </a:xfrm>
              <a:custGeom>
                <a:avLst/>
                <a:gdLst>
                  <a:gd name="T0" fmla="*/ 9 w 546"/>
                  <a:gd name="T1" fmla="*/ 2 h 173"/>
                  <a:gd name="T2" fmla="*/ 9 w 546"/>
                  <a:gd name="T3" fmla="*/ 2 h 173"/>
                  <a:gd name="T4" fmla="*/ 9 w 546"/>
                  <a:gd name="T5" fmla="*/ 0 h 173"/>
                  <a:gd name="T6" fmla="*/ 9 w 546"/>
                  <a:gd name="T7" fmla="*/ 0 h 173"/>
                  <a:gd name="T8" fmla="*/ 9 w 546"/>
                  <a:gd name="T9" fmla="*/ 2 h 173"/>
                  <a:gd name="T10" fmla="*/ 9 w 546"/>
                  <a:gd name="T11" fmla="*/ 2 h 173"/>
                  <a:gd name="T12" fmla="*/ 9 w 546"/>
                  <a:gd name="T13" fmla="*/ 2 h 173"/>
                  <a:gd name="T14" fmla="*/ 0 w 546"/>
                  <a:gd name="T15" fmla="*/ 2 h 173"/>
                  <a:gd name="T16" fmla="*/ 1 w 546"/>
                  <a:gd name="T17" fmla="*/ 2 h 173"/>
                  <a:gd name="T18" fmla="*/ 9 w 546"/>
                  <a:gd name="T19" fmla="*/ 2 h 17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546"/>
                  <a:gd name="T31" fmla="*/ 0 h 173"/>
                  <a:gd name="T32" fmla="*/ 546 w 546"/>
                  <a:gd name="T33" fmla="*/ 173 h 17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546" h="173">
                    <a:moveTo>
                      <a:pt x="527" y="156"/>
                    </a:moveTo>
                    <a:lnTo>
                      <a:pt x="546" y="173"/>
                    </a:lnTo>
                    <a:lnTo>
                      <a:pt x="546" y="0"/>
                    </a:lnTo>
                    <a:lnTo>
                      <a:pt x="527" y="19"/>
                    </a:lnTo>
                    <a:lnTo>
                      <a:pt x="527" y="156"/>
                    </a:lnTo>
                    <a:close/>
                    <a:moveTo>
                      <a:pt x="527" y="156"/>
                    </a:moveTo>
                    <a:lnTo>
                      <a:pt x="546" y="173"/>
                    </a:lnTo>
                    <a:lnTo>
                      <a:pt x="0" y="173"/>
                    </a:lnTo>
                    <a:lnTo>
                      <a:pt x="17" y="156"/>
                    </a:lnTo>
                    <a:lnTo>
                      <a:pt x="527" y="15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81" name="Freeform 235"/>
              <p:cNvSpPr>
                <a:spLocks noEditPoints="1"/>
              </p:cNvSpPr>
              <p:nvPr/>
            </p:nvSpPr>
            <p:spPr bwMode="auto">
              <a:xfrm>
                <a:off x="3499" y="3153"/>
                <a:ext cx="274" cy="86"/>
              </a:xfrm>
              <a:custGeom>
                <a:avLst/>
                <a:gdLst>
                  <a:gd name="T0" fmla="*/ 9 w 546"/>
                  <a:gd name="T1" fmla="*/ 0 h 173"/>
                  <a:gd name="T2" fmla="*/ 9 w 546"/>
                  <a:gd name="T3" fmla="*/ 0 h 173"/>
                  <a:gd name="T4" fmla="*/ 0 w 546"/>
                  <a:gd name="T5" fmla="*/ 0 h 173"/>
                  <a:gd name="T6" fmla="*/ 1 w 546"/>
                  <a:gd name="T7" fmla="*/ 0 h 173"/>
                  <a:gd name="T8" fmla="*/ 9 w 546"/>
                  <a:gd name="T9" fmla="*/ 0 h 173"/>
                  <a:gd name="T10" fmla="*/ 1 w 546"/>
                  <a:gd name="T11" fmla="*/ 2 h 173"/>
                  <a:gd name="T12" fmla="*/ 0 w 546"/>
                  <a:gd name="T13" fmla="*/ 2 h 173"/>
                  <a:gd name="T14" fmla="*/ 0 w 546"/>
                  <a:gd name="T15" fmla="*/ 0 h 173"/>
                  <a:gd name="T16" fmla="*/ 1 w 546"/>
                  <a:gd name="T17" fmla="*/ 0 h 173"/>
                  <a:gd name="T18" fmla="*/ 1 w 546"/>
                  <a:gd name="T19" fmla="*/ 2 h 17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546"/>
                  <a:gd name="T31" fmla="*/ 0 h 173"/>
                  <a:gd name="T32" fmla="*/ 546 w 546"/>
                  <a:gd name="T33" fmla="*/ 173 h 17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546" h="173">
                    <a:moveTo>
                      <a:pt x="537" y="10"/>
                    </a:moveTo>
                    <a:lnTo>
                      <a:pt x="546" y="0"/>
                    </a:lnTo>
                    <a:lnTo>
                      <a:pt x="0" y="0"/>
                    </a:lnTo>
                    <a:lnTo>
                      <a:pt x="9" y="10"/>
                    </a:lnTo>
                    <a:lnTo>
                      <a:pt x="537" y="10"/>
                    </a:lnTo>
                    <a:close/>
                    <a:moveTo>
                      <a:pt x="9" y="165"/>
                    </a:moveTo>
                    <a:lnTo>
                      <a:pt x="0" y="173"/>
                    </a:lnTo>
                    <a:lnTo>
                      <a:pt x="0" y="0"/>
                    </a:lnTo>
                    <a:lnTo>
                      <a:pt x="9" y="10"/>
                    </a:lnTo>
                    <a:lnTo>
                      <a:pt x="9" y="165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82" name="Freeform 236"/>
              <p:cNvSpPr>
                <a:spLocks noEditPoints="1"/>
              </p:cNvSpPr>
              <p:nvPr/>
            </p:nvSpPr>
            <p:spPr bwMode="auto">
              <a:xfrm>
                <a:off x="3504" y="3157"/>
                <a:ext cx="264" cy="78"/>
              </a:xfrm>
              <a:custGeom>
                <a:avLst/>
                <a:gdLst>
                  <a:gd name="T0" fmla="*/ 1 w 528"/>
                  <a:gd name="T1" fmla="*/ 3 h 155"/>
                  <a:gd name="T2" fmla="*/ 0 w 528"/>
                  <a:gd name="T3" fmla="*/ 3 h 155"/>
                  <a:gd name="T4" fmla="*/ 8 w 528"/>
                  <a:gd name="T5" fmla="*/ 3 h 155"/>
                  <a:gd name="T6" fmla="*/ 8 w 528"/>
                  <a:gd name="T7" fmla="*/ 3 h 155"/>
                  <a:gd name="T8" fmla="*/ 1 w 528"/>
                  <a:gd name="T9" fmla="*/ 3 h 155"/>
                  <a:gd name="T10" fmla="*/ 8 w 528"/>
                  <a:gd name="T11" fmla="*/ 1 h 155"/>
                  <a:gd name="T12" fmla="*/ 8 w 528"/>
                  <a:gd name="T13" fmla="*/ 0 h 155"/>
                  <a:gd name="T14" fmla="*/ 8 w 528"/>
                  <a:gd name="T15" fmla="*/ 3 h 155"/>
                  <a:gd name="T16" fmla="*/ 8 w 528"/>
                  <a:gd name="T17" fmla="*/ 3 h 155"/>
                  <a:gd name="T18" fmla="*/ 8 w 528"/>
                  <a:gd name="T19" fmla="*/ 1 h 15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528"/>
                  <a:gd name="T31" fmla="*/ 0 h 155"/>
                  <a:gd name="T32" fmla="*/ 528 w 528"/>
                  <a:gd name="T33" fmla="*/ 155 h 15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528" h="155">
                    <a:moveTo>
                      <a:pt x="6" y="149"/>
                    </a:moveTo>
                    <a:lnTo>
                      <a:pt x="0" y="155"/>
                    </a:lnTo>
                    <a:lnTo>
                      <a:pt x="528" y="155"/>
                    </a:lnTo>
                    <a:lnTo>
                      <a:pt x="522" y="149"/>
                    </a:lnTo>
                    <a:lnTo>
                      <a:pt x="6" y="149"/>
                    </a:lnTo>
                    <a:close/>
                    <a:moveTo>
                      <a:pt x="522" y="6"/>
                    </a:moveTo>
                    <a:lnTo>
                      <a:pt x="528" y="0"/>
                    </a:lnTo>
                    <a:lnTo>
                      <a:pt x="528" y="155"/>
                    </a:lnTo>
                    <a:lnTo>
                      <a:pt x="522" y="149"/>
                    </a:lnTo>
                    <a:lnTo>
                      <a:pt x="522" y="6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83" name="Freeform 237"/>
              <p:cNvSpPr>
                <a:spLocks/>
              </p:cNvSpPr>
              <p:nvPr/>
            </p:nvSpPr>
            <p:spPr bwMode="auto">
              <a:xfrm>
                <a:off x="3504" y="3157"/>
                <a:ext cx="264" cy="78"/>
              </a:xfrm>
              <a:custGeom>
                <a:avLst/>
                <a:gdLst>
                  <a:gd name="T0" fmla="*/ 0 w 528"/>
                  <a:gd name="T1" fmla="*/ 3 h 155"/>
                  <a:gd name="T2" fmla="*/ 0 w 528"/>
                  <a:gd name="T3" fmla="*/ 0 h 155"/>
                  <a:gd name="T4" fmla="*/ 8 w 528"/>
                  <a:gd name="T5" fmla="*/ 0 h 155"/>
                  <a:gd name="T6" fmla="*/ 8 w 528"/>
                  <a:gd name="T7" fmla="*/ 1 h 155"/>
                  <a:gd name="T8" fmla="*/ 1 w 528"/>
                  <a:gd name="T9" fmla="*/ 1 h 155"/>
                  <a:gd name="T10" fmla="*/ 1 w 528"/>
                  <a:gd name="T11" fmla="*/ 3 h 155"/>
                  <a:gd name="T12" fmla="*/ 0 w 528"/>
                  <a:gd name="T13" fmla="*/ 3 h 15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28"/>
                  <a:gd name="T22" fmla="*/ 0 h 155"/>
                  <a:gd name="T23" fmla="*/ 528 w 528"/>
                  <a:gd name="T24" fmla="*/ 155 h 15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28" h="155">
                    <a:moveTo>
                      <a:pt x="0" y="155"/>
                    </a:moveTo>
                    <a:lnTo>
                      <a:pt x="0" y="0"/>
                    </a:lnTo>
                    <a:lnTo>
                      <a:pt x="528" y="0"/>
                    </a:lnTo>
                    <a:lnTo>
                      <a:pt x="522" y="6"/>
                    </a:lnTo>
                    <a:lnTo>
                      <a:pt x="6" y="6"/>
                    </a:lnTo>
                    <a:lnTo>
                      <a:pt x="6" y="149"/>
                    </a:lnTo>
                    <a:lnTo>
                      <a:pt x="0" y="15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84" name="Rectangle 238"/>
              <p:cNvSpPr>
                <a:spLocks noChangeArrowheads="1"/>
              </p:cNvSpPr>
              <p:nvPr/>
            </p:nvSpPr>
            <p:spPr bwMode="auto">
              <a:xfrm>
                <a:off x="3508" y="3161"/>
                <a:ext cx="178" cy="69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85" name="Rectangle 239"/>
              <p:cNvSpPr>
                <a:spLocks noChangeArrowheads="1"/>
              </p:cNvSpPr>
              <p:nvPr/>
            </p:nvSpPr>
            <p:spPr bwMode="auto">
              <a:xfrm>
                <a:off x="3508" y="3157"/>
                <a:ext cx="160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800">
                    <a:solidFill>
                      <a:srgbClr val="000000"/>
                    </a:solidFill>
                    <a:latin typeface="Arial" charset="0"/>
                  </a:rPr>
                  <a:t>xxxxx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1286" name="Rectangle 240"/>
              <p:cNvSpPr>
                <a:spLocks noChangeArrowheads="1"/>
              </p:cNvSpPr>
              <p:nvPr/>
            </p:nvSpPr>
            <p:spPr bwMode="auto">
              <a:xfrm>
                <a:off x="3695" y="3161"/>
                <a:ext cx="69" cy="69"/>
              </a:xfrm>
              <a:prstGeom prst="rect">
                <a:avLst/>
              </a:prstGeom>
              <a:solidFill>
                <a:srgbClr val="FFFFFF"/>
              </a:solidFill>
              <a:ln w="317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87" name="Freeform 241"/>
              <p:cNvSpPr>
                <a:spLocks/>
              </p:cNvSpPr>
              <p:nvPr/>
            </p:nvSpPr>
            <p:spPr bwMode="auto">
              <a:xfrm>
                <a:off x="3695" y="3161"/>
                <a:ext cx="69" cy="69"/>
              </a:xfrm>
              <a:custGeom>
                <a:avLst/>
                <a:gdLst>
                  <a:gd name="T0" fmla="*/ 2 w 138"/>
                  <a:gd name="T1" fmla="*/ 0 h 138"/>
                  <a:gd name="T2" fmla="*/ 2 w 138"/>
                  <a:gd name="T3" fmla="*/ 1 h 138"/>
                  <a:gd name="T4" fmla="*/ 2 w 138"/>
                  <a:gd name="T5" fmla="*/ 2 h 138"/>
                  <a:gd name="T6" fmla="*/ 1 w 138"/>
                  <a:gd name="T7" fmla="*/ 2 h 138"/>
                  <a:gd name="T8" fmla="*/ 0 w 138"/>
                  <a:gd name="T9" fmla="*/ 2 h 138"/>
                  <a:gd name="T10" fmla="*/ 2 w 138"/>
                  <a:gd name="T11" fmla="*/ 2 h 138"/>
                  <a:gd name="T12" fmla="*/ 2 w 138"/>
                  <a:gd name="T13" fmla="*/ 0 h 13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8"/>
                  <a:gd name="T22" fmla="*/ 0 h 138"/>
                  <a:gd name="T23" fmla="*/ 138 w 138"/>
                  <a:gd name="T24" fmla="*/ 138 h 13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8" h="138">
                    <a:moveTo>
                      <a:pt x="138" y="0"/>
                    </a:moveTo>
                    <a:lnTo>
                      <a:pt x="119" y="19"/>
                    </a:lnTo>
                    <a:lnTo>
                      <a:pt x="119" y="120"/>
                    </a:lnTo>
                    <a:lnTo>
                      <a:pt x="17" y="120"/>
                    </a:lnTo>
                    <a:lnTo>
                      <a:pt x="0" y="138"/>
                    </a:lnTo>
                    <a:lnTo>
                      <a:pt x="138" y="138"/>
                    </a:lnTo>
                    <a:lnTo>
                      <a:pt x="138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88" name="Rectangle 242"/>
              <p:cNvSpPr>
                <a:spLocks noChangeArrowheads="1"/>
              </p:cNvSpPr>
              <p:nvPr/>
            </p:nvSpPr>
            <p:spPr bwMode="auto">
              <a:xfrm>
                <a:off x="3704" y="3171"/>
                <a:ext cx="50" cy="51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89" name="Freeform 243"/>
              <p:cNvSpPr>
                <a:spLocks/>
              </p:cNvSpPr>
              <p:nvPr/>
            </p:nvSpPr>
            <p:spPr bwMode="auto">
              <a:xfrm>
                <a:off x="3720" y="3187"/>
                <a:ext cx="22" cy="18"/>
              </a:xfrm>
              <a:custGeom>
                <a:avLst/>
                <a:gdLst>
                  <a:gd name="T0" fmla="*/ 1 w 44"/>
                  <a:gd name="T1" fmla="*/ 0 h 37"/>
                  <a:gd name="T2" fmla="*/ 1 w 44"/>
                  <a:gd name="T3" fmla="*/ 0 h 37"/>
                  <a:gd name="T4" fmla="*/ 0 w 44"/>
                  <a:gd name="T5" fmla="*/ 0 h 37"/>
                  <a:gd name="T6" fmla="*/ 1 w 44"/>
                  <a:gd name="T7" fmla="*/ 0 h 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4"/>
                  <a:gd name="T13" fmla="*/ 0 h 37"/>
                  <a:gd name="T14" fmla="*/ 44 w 44"/>
                  <a:gd name="T15" fmla="*/ 37 h 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4" h="37">
                    <a:moveTo>
                      <a:pt x="44" y="0"/>
                    </a:moveTo>
                    <a:lnTo>
                      <a:pt x="21" y="37"/>
                    </a:lnTo>
                    <a:lnTo>
                      <a:pt x="0" y="0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90" name="Freeform 244"/>
              <p:cNvSpPr>
                <a:spLocks/>
              </p:cNvSpPr>
              <p:nvPr/>
            </p:nvSpPr>
            <p:spPr bwMode="auto">
              <a:xfrm>
                <a:off x="3695" y="3161"/>
                <a:ext cx="69" cy="69"/>
              </a:xfrm>
              <a:custGeom>
                <a:avLst/>
                <a:gdLst>
                  <a:gd name="T0" fmla="*/ 2 w 138"/>
                  <a:gd name="T1" fmla="*/ 0 h 138"/>
                  <a:gd name="T2" fmla="*/ 2 w 138"/>
                  <a:gd name="T3" fmla="*/ 2 h 138"/>
                  <a:gd name="T4" fmla="*/ 0 w 138"/>
                  <a:gd name="T5" fmla="*/ 2 h 138"/>
                  <a:gd name="T6" fmla="*/ 1 w 138"/>
                  <a:gd name="T7" fmla="*/ 2 h 138"/>
                  <a:gd name="T8" fmla="*/ 2 w 138"/>
                  <a:gd name="T9" fmla="*/ 2 h 138"/>
                  <a:gd name="T10" fmla="*/ 2 w 138"/>
                  <a:gd name="T11" fmla="*/ 1 h 138"/>
                  <a:gd name="T12" fmla="*/ 2 w 138"/>
                  <a:gd name="T13" fmla="*/ 0 h 13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8"/>
                  <a:gd name="T22" fmla="*/ 0 h 138"/>
                  <a:gd name="T23" fmla="*/ 138 w 138"/>
                  <a:gd name="T24" fmla="*/ 138 h 13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8" h="138">
                    <a:moveTo>
                      <a:pt x="138" y="0"/>
                    </a:moveTo>
                    <a:lnTo>
                      <a:pt x="138" y="138"/>
                    </a:lnTo>
                    <a:lnTo>
                      <a:pt x="0" y="138"/>
                    </a:lnTo>
                    <a:lnTo>
                      <a:pt x="8" y="130"/>
                    </a:lnTo>
                    <a:lnTo>
                      <a:pt x="129" y="130"/>
                    </a:lnTo>
                    <a:lnTo>
                      <a:pt x="129" y="9"/>
                    </a:lnTo>
                    <a:lnTo>
                      <a:pt x="13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91" name="Freeform 245"/>
              <p:cNvSpPr>
                <a:spLocks/>
              </p:cNvSpPr>
              <p:nvPr/>
            </p:nvSpPr>
            <p:spPr bwMode="auto">
              <a:xfrm>
                <a:off x="3539" y="2410"/>
                <a:ext cx="59" cy="60"/>
              </a:xfrm>
              <a:custGeom>
                <a:avLst/>
                <a:gdLst>
                  <a:gd name="T0" fmla="*/ 0 w 119"/>
                  <a:gd name="T1" fmla="*/ 2 h 119"/>
                  <a:gd name="T2" fmla="*/ 0 w 119"/>
                  <a:gd name="T3" fmla="*/ 0 h 119"/>
                  <a:gd name="T4" fmla="*/ 0 w 119"/>
                  <a:gd name="T5" fmla="*/ 1 h 119"/>
                  <a:gd name="T6" fmla="*/ 0 w 119"/>
                  <a:gd name="T7" fmla="*/ 1 h 119"/>
                  <a:gd name="T8" fmla="*/ 0 w 119"/>
                  <a:gd name="T9" fmla="*/ 1 h 119"/>
                  <a:gd name="T10" fmla="*/ 0 w 119"/>
                  <a:gd name="T11" fmla="*/ 1 h 119"/>
                  <a:gd name="T12" fmla="*/ 0 w 119"/>
                  <a:gd name="T13" fmla="*/ 1 h 119"/>
                  <a:gd name="T14" fmla="*/ 0 w 119"/>
                  <a:gd name="T15" fmla="*/ 1 h 119"/>
                  <a:gd name="T16" fmla="*/ 0 w 119"/>
                  <a:gd name="T17" fmla="*/ 1 h 119"/>
                  <a:gd name="T18" fmla="*/ 0 w 119"/>
                  <a:gd name="T19" fmla="*/ 1 h 119"/>
                  <a:gd name="T20" fmla="*/ 1 w 119"/>
                  <a:gd name="T21" fmla="*/ 1 h 119"/>
                  <a:gd name="T22" fmla="*/ 1 w 119"/>
                  <a:gd name="T23" fmla="*/ 1 h 119"/>
                  <a:gd name="T24" fmla="*/ 1 w 119"/>
                  <a:gd name="T25" fmla="*/ 1 h 119"/>
                  <a:gd name="T26" fmla="*/ 1 w 119"/>
                  <a:gd name="T27" fmla="*/ 1 h 119"/>
                  <a:gd name="T28" fmla="*/ 1 w 119"/>
                  <a:gd name="T29" fmla="*/ 1 h 119"/>
                  <a:gd name="T30" fmla="*/ 1 w 119"/>
                  <a:gd name="T31" fmla="*/ 1 h 119"/>
                  <a:gd name="T32" fmla="*/ 1 w 119"/>
                  <a:gd name="T33" fmla="*/ 1 h 119"/>
                  <a:gd name="T34" fmla="*/ 1 w 119"/>
                  <a:gd name="T35" fmla="*/ 1 h 119"/>
                  <a:gd name="T36" fmla="*/ 1 w 119"/>
                  <a:gd name="T37" fmla="*/ 0 h 119"/>
                  <a:gd name="T38" fmla="*/ 0 w 119"/>
                  <a:gd name="T39" fmla="*/ 2 h 119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19"/>
                  <a:gd name="T61" fmla="*/ 0 h 119"/>
                  <a:gd name="T62" fmla="*/ 119 w 119"/>
                  <a:gd name="T63" fmla="*/ 119 h 119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19" h="119">
                    <a:moveTo>
                      <a:pt x="60" y="119"/>
                    </a:moveTo>
                    <a:lnTo>
                      <a:pt x="0" y="0"/>
                    </a:lnTo>
                    <a:lnTo>
                      <a:pt x="6" y="4"/>
                    </a:lnTo>
                    <a:lnTo>
                      <a:pt x="14" y="5"/>
                    </a:lnTo>
                    <a:lnTo>
                      <a:pt x="20" y="7"/>
                    </a:lnTo>
                    <a:lnTo>
                      <a:pt x="27" y="9"/>
                    </a:lnTo>
                    <a:lnTo>
                      <a:pt x="35" y="11"/>
                    </a:lnTo>
                    <a:lnTo>
                      <a:pt x="41" y="13"/>
                    </a:lnTo>
                    <a:lnTo>
                      <a:pt x="48" y="13"/>
                    </a:lnTo>
                    <a:lnTo>
                      <a:pt x="56" y="13"/>
                    </a:lnTo>
                    <a:lnTo>
                      <a:pt x="64" y="13"/>
                    </a:lnTo>
                    <a:lnTo>
                      <a:pt x="71" y="13"/>
                    </a:lnTo>
                    <a:lnTo>
                      <a:pt x="77" y="13"/>
                    </a:lnTo>
                    <a:lnTo>
                      <a:pt x="85" y="11"/>
                    </a:lnTo>
                    <a:lnTo>
                      <a:pt x="92" y="9"/>
                    </a:lnTo>
                    <a:lnTo>
                      <a:pt x="98" y="7"/>
                    </a:lnTo>
                    <a:lnTo>
                      <a:pt x="106" y="5"/>
                    </a:lnTo>
                    <a:lnTo>
                      <a:pt x="112" y="4"/>
                    </a:lnTo>
                    <a:lnTo>
                      <a:pt x="119" y="0"/>
                    </a:lnTo>
                    <a:lnTo>
                      <a:pt x="60" y="11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92" name="Line 246"/>
              <p:cNvSpPr>
                <a:spLocks noChangeShapeType="1"/>
              </p:cNvSpPr>
              <p:nvPr/>
            </p:nvSpPr>
            <p:spPr bwMode="auto">
              <a:xfrm>
                <a:off x="2928" y="2832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41128" name="Text Box 247"/>
            <p:cNvSpPr txBox="1">
              <a:spLocks noChangeArrowheads="1"/>
            </p:cNvSpPr>
            <p:nvPr/>
          </p:nvSpPr>
          <p:spPr bwMode="auto">
            <a:xfrm>
              <a:off x="1152" y="1008"/>
              <a:ext cx="302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olidFill>
                    <a:schemeClr val="accent2"/>
                  </a:solidFill>
                  <a:latin typeface="Arial" charset="0"/>
                  <a:cs typeface="Times New Roman" pitchFamily="18" charset="0"/>
                </a:rPr>
                <a:t>Where</a:t>
              </a:r>
              <a:r>
                <a:rPr lang="en-US" sz="2000">
                  <a:latin typeface="Arial" charset="0"/>
                  <a:cs typeface="Times New Roman" pitchFamily="18" charset="0"/>
                </a:rPr>
                <a:t> we measure = </a:t>
              </a:r>
              <a:r>
                <a:rPr lang="en-US" sz="2000" b="1">
                  <a:solidFill>
                    <a:srgbClr val="FF3300"/>
                  </a:solidFill>
                  <a:latin typeface="Arial" charset="0"/>
                  <a:cs typeface="Times New Roman" pitchFamily="18" charset="0"/>
                </a:rPr>
                <a:t>Task</a:t>
              </a:r>
              <a:r>
                <a:rPr lang="en-US" sz="2000" b="1">
                  <a:solidFill>
                    <a:schemeClr val="hlink"/>
                  </a:solidFill>
                  <a:latin typeface="Arial" charset="0"/>
                  <a:cs typeface="Times New Roman" pitchFamily="18" charset="0"/>
                </a:rPr>
                <a:t> </a:t>
              </a:r>
              <a:r>
                <a:rPr lang="en-US" sz="2000">
                  <a:latin typeface="Arial" charset="0"/>
                  <a:cs typeface="Times New Roman" pitchFamily="18" charset="0"/>
                </a:rPr>
                <a:t>Model</a:t>
              </a:r>
            </a:p>
          </p:txBody>
        </p:sp>
      </p:grpSp>
      <p:grpSp>
        <p:nvGrpSpPr>
          <p:cNvPr id="40992" name="Group 248"/>
          <p:cNvGrpSpPr>
            <a:grpSpLocks/>
          </p:cNvGrpSpPr>
          <p:nvPr/>
        </p:nvGrpSpPr>
        <p:grpSpPr bwMode="auto">
          <a:xfrm>
            <a:off x="2046288" y="1905000"/>
            <a:ext cx="5649912" cy="2659063"/>
            <a:chOff x="1289" y="1200"/>
            <a:chExt cx="3559" cy="1675"/>
          </a:xfrm>
        </p:grpSpPr>
        <p:grpSp>
          <p:nvGrpSpPr>
            <p:cNvPr id="41107" name="Group 249"/>
            <p:cNvGrpSpPr>
              <a:grpSpLocks/>
            </p:cNvGrpSpPr>
            <p:nvPr/>
          </p:nvGrpSpPr>
          <p:grpSpPr bwMode="auto">
            <a:xfrm>
              <a:off x="1289" y="1768"/>
              <a:ext cx="2213" cy="1107"/>
              <a:chOff x="1289" y="1768"/>
              <a:chExt cx="2213" cy="1107"/>
            </a:xfrm>
          </p:grpSpPr>
          <p:sp>
            <p:nvSpPr>
              <p:cNvPr id="41109" name="Rectangle 250"/>
              <p:cNvSpPr>
                <a:spLocks noChangeArrowheads="1"/>
              </p:cNvSpPr>
              <p:nvPr/>
            </p:nvSpPr>
            <p:spPr bwMode="auto">
              <a:xfrm>
                <a:off x="2081" y="1768"/>
                <a:ext cx="863" cy="792"/>
              </a:xfrm>
              <a:prstGeom prst="rect">
                <a:avLst/>
              </a:prstGeom>
              <a:solidFill>
                <a:srgbClr val="FFFFFF"/>
              </a:soli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1110" name="Group 251"/>
              <p:cNvGrpSpPr>
                <a:grpSpLocks/>
              </p:cNvGrpSpPr>
              <p:nvPr/>
            </p:nvGrpSpPr>
            <p:grpSpPr bwMode="auto">
              <a:xfrm>
                <a:off x="1289" y="1768"/>
                <a:ext cx="2213" cy="1107"/>
                <a:chOff x="1289" y="1768"/>
                <a:chExt cx="2213" cy="1107"/>
              </a:xfrm>
            </p:grpSpPr>
            <p:sp>
              <p:nvSpPr>
                <p:cNvPr id="41111" name="Freeform 252"/>
                <p:cNvSpPr>
                  <a:spLocks/>
                </p:cNvSpPr>
                <p:nvPr/>
              </p:nvSpPr>
              <p:spPr bwMode="auto">
                <a:xfrm>
                  <a:off x="2944" y="1768"/>
                  <a:ext cx="36" cy="828"/>
                </a:xfrm>
                <a:custGeom>
                  <a:avLst/>
                  <a:gdLst>
                    <a:gd name="T0" fmla="*/ 2 w 70"/>
                    <a:gd name="T1" fmla="*/ 26 h 1655"/>
                    <a:gd name="T2" fmla="*/ 0 w 70"/>
                    <a:gd name="T3" fmla="*/ 25 h 1655"/>
                    <a:gd name="T4" fmla="*/ 0 w 70"/>
                    <a:gd name="T5" fmla="*/ 0 h 1655"/>
                    <a:gd name="T6" fmla="*/ 2 w 70"/>
                    <a:gd name="T7" fmla="*/ 2 h 1655"/>
                    <a:gd name="T8" fmla="*/ 2 w 70"/>
                    <a:gd name="T9" fmla="*/ 26 h 165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0"/>
                    <a:gd name="T16" fmla="*/ 0 h 1655"/>
                    <a:gd name="T17" fmla="*/ 70 w 70"/>
                    <a:gd name="T18" fmla="*/ 1655 h 165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0" h="1655">
                      <a:moveTo>
                        <a:pt x="70" y="1655"/>
                      </a:moveTo>
                      <a:lnTo>
                        <a:pt x="0" y="1582"/>
                      </a:lnTo>
                      <a:lnTo>
                        <a:pt x="0" y="0"/>
                      </a:lnTo>
                      <a:lnTo>
                        <a:pt x="70" y="73"/>
                      </a:lnTo>
                      <a:lnTo>
                        <a:pt x="70" y="1655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41112" name="Group 253"/>
                <p:cNvGrpSpPr>
                  <a:grpSpLocks/>
                </p:cNvGrpSpPr>
                <p:nvPr/>
              </p:nvGrpSpPr>
              <p:grpSpPr bwMode="auto">
                <a:xfrm>
                  <a:off x="1289" y="1783"/>
                  <a:ext cx="2213" cy="1092"/>
                  <a:chOff x="1355" y="1369"/>
                  <a:chExt cx="2213" cy="1092"/>
                </a:xfrm>
              </p:grpSpPr>
              <p:sp>
                <p:nvSpPr>
                  <p:cNvPr id="41113" name="Freeform 254"/>
                  <p:cNvSpPr>
                    <a:spLocks/>
                  </p:cNvSpPr>
                  <p:nvPr/>
                </p:nvSpPr>
                <p:spPr bwMode="auto">
                  <a:xfrm>
                    <a:off x="1355" y="1751"/>
                    <a:ext cx="710" cy="710"/>
                  </a:xfrm>
                  <a:custGeom>
                    <a:avLst/>
                    <a:gdLst>
                      <a:gd name="T0" fmla="*/ 0 w 1419"/>
                      <a:gd name="T1" fmla="*/ 22 h 1421"/>
                      <a:gd name="T2" fmla="*/ 0 w 1419"/>
                      <a:gd name="T3" fmla="*/ 0 h 1421"/>
                      <a:gd name="T4" fmla="*/ 23 w 1419"/>
                      <a:gd name="T5" fmla="*/ 0 h 1421"/>
                      <a:gd name="T6" fmla="*/ 0 60000 65536"/>
                      <a:gd name="T7" fmla="*/ 0 60000 65536"/>
                      <a:gd name="T8" fmla="*/ 0 60000 65536"/>
                      <a:gd name="T9" fmla="*/ 0 w 1419"/>
                      <a:gd name="T10" fmla="*/ 0 h 1421"/>
                      <a:gd name="T11" fmla="*/ 1419 w 1419"/>
                      <a:gd name="T12" fmla="*/ 1421 h 1421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419" h="1421">
                        <a:moveTo>
                          <a:pt x="0" y="1421"/>
                        </a:moveTo>
                        <a:lnTo>
                          <a:pt x="0" y="0"/>
                        </a:lnTo>
                        <a:lnTo>
                          <a:pt x="1419" y="0"/>
                        </a:lnTo>
                      </a:path>
                    </a:pathLst>
                  </a:custGeom>
                  <a:noFill/>
                  <a:ln w="158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114" name="Freeform 255"/>
                  <p:cNvSpPr>
                    <a:spLocks/>
                  </p:cNvSpPr>
                  <p:nvPr/>
                </p:nvSpPr>
                <p:spPr bwMode="auto">
                  <a:xfrm>
                    <a:off x="2058" y="1721"/>
                    <a:ext cx="89" cy="59"/>
                  </a:xfrm>
                  <a:custGeom>
                    <a:avLst/>
                    <a:gdLst>
                      <a:gd name="T0" fmla="*/ 0 w 178"/>
                      <a:gd name="T1" fmla="*/ 0 h 119"/>
                      <a:gd name="T2" fmla="*/ 3 w 178"/>
                      <a:gd name="T3" fmla="*/ 0 h 119"/>
                      <a:gd name="T4" fmla="*/ 0 w 178"/>
                      <a:gd name="T5" fmla="*/ 1 h 119"/>
                      <a:gd name="T6" fmla="*/ 0 w 178"/>
                      <a:gd name="T7" fmla="*/ 0 h 11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78"/>
                      <a:gd name="T13" fmla="*/ 0 h 119"/>
                      <a:gd name="T14" fmla="*/ 178 w 178"/>
                      <a:gd name="T15" fmla="*/ 119 h 11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78" h="119">
                        <a:moveTo>
                          <a:pt x="0" y="0"/>
                        </a:moveTo>
                        <a:lnTo>
                          <a:pt x="178" y="59"/>
                        </a:lnTo>
                        <a:lnTo>
                          <a:pt x="0" y="119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115" name="Freeform 256"/>
                  <p:cNvSpPr>
                    <a:spLocks/>
                  </p:cNvSpPr>
                  <p:nvPr/>
                </p:nvSpPr>
                <p:spPr bwMode="auto">
                  <a:xfrm>
                    <a:off x="2147" y="2146"/>
                    <a:ext cx="899" cy="36"/>
                  </a:xfrm>
                  <a:custGeom>
                    <a:avLst/>
                    <a:gdLst>
                      <a:gd name="T0" fmla="*/ 27 w 1797"/>
                      <a:gd name="T1" fmla="*/ 0 h 73"/>
                      <a:gd name="T2" fmla="*/ 0 w 1797"/>
                      <a:gd name="T3" fmla="*/ 0 h 73"/>
                      <a:gd name="T4" fmla="*/ 2 w 1797"/>
                      <a:gd name="T5" fmla="*/ 1 h 73"/>
                      <a:gd name="T6" fmla="*/ 29 w 1797"/>
                      <a:gd name="T7" fmla="*/ 1 h 73"/>
                      <a:gd name="T8" fmla="*/ 27 w 1797"/>
                      <a:gd name="T9" fmla="*/ 0 h 73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797"/>
                      <a:gd name="T16" fmla="*/ 0 h 73"/>
                      <a:gd name="T17" fmla="*/ 1797 w 1797"/>
                      <a:gd name="T18" fmla="*/ 73 h 73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797" h="73">
                        <a:moveTo>
                          <a:pt x="1727" y="0"/>
                        </a:moveTo>
                        <a:lnTo>
                          <a:pt x="0" y="0"/>
                        </a:lnTo>
                        <a:lnTo>
                          <a:pt x="71" y="73"/>
                        </a:lnTo>
                        <a:lnTo>
                          <a:pt x="1797" y="73"/>
                        </a:lnTo>
                        <a:lnTo>
                          <a:pt x="1727" y="0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116" name="Rectangle 257"/>
                  <p:cNvSpPr>
                    <a:spLocks noChangeArrowheads="1"/>
                  </p:cNvSpPr>
                  <p:nvPr/>
                </p:nvSpPr>
                <p:spPr bwMode="auto">
                  <a:xfrm>
                    <a:off x="2249" y="1369"/>
                    <a:ext cx="659" cy="11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1200">
                        <a:solidFill>
                          <a:srgbClr val="000000"/>
                        </a:solidFill>
                      </a:rPr>
                      <a:t>Assembly Model</a:t>
                    </a:r>
                    <a:endParaRPr lang="en-US">
                      <a:latin typeface="Tahoma" pitchFamily="34" charset="0"/>
                    </a:endParaRPr>
                  </a:p>
                </p:txBody>
              </p:sp>
              <p:sp>
                <p:nvSpPr>
                  <p:cNvPr id="41117" name="Freeform 258"/>
                  <p:cNvSpPr>
                    <a:spLocks/>
                  </p:cNvSpPr>
                  <p:nvPr/>
                </p:nvSpPr>
                <p:spPr bwMode="auto">
                  <a:xfrm>
                    <a:off x="2291" y="1535"/>
                    <a:ext cx="157" cy="169"/>
                  </a:xfrm>
                  <a:custGeom>
                    <a:avLst/>
                    <a:gdLst>
                      <a:gd name="T0" fmla="*/ 4 w 315"/>
                      <a:gd name="T1" fmla="*/ 0 h 337"/>
                      <a:gd name="T2" fmla="*/ 0 w 315"/>
                      <a:gd name="T3" fmla="*/ 0 h 337"/>
                      <a:gd name="T4" fmla="*/ 0 w 315"/>
                      <a:gd name="T5" fmla="*/ 5 h 337"/>
                      <a:gd name="T6" fmla="*/ 0 w 315"/>
                      <a:gd name="T7" fmla="*/ 5 h 337"/>
                      <a:gd name="T8" fmla="*/ 0 w 315"/>
                      <a:gd name="T9" fmla="*/ 5 h 337"/>
                      <a:gd name="T10" fmla="*/ 1 w 315"/>
                      <a:gd name="T11" fmla="*/ 5 h 337"/>
                      <a:gd name="T12" fmla="*/ 1 w 315"/>
                      <a:gd name="T13" fmla="*/ 5 h 337"/>
                      <a:gd name="T14" fmla="*/ 1 w 315"/>
                      <a:gd name="T15" fmla="*/ 5 h 337"/>
                      <a:gd name="T16" fmla="*/ 1 w 315"/>
                      <a:gd name="T17" fmla="*/ 5 h 337"/>
                      <a:gd name="T18" fmla="*/ 1 w 315"/>
                      <a:gd name="T19" fmla="*/ 5 h 337"/>
                      <a:gd name="T20" fmla="*/ 1 w 315"/>
                      <a:gd name="T21" fmla="*/ 6 h 337"/>
                      <a:gd name="T22" fmla="*/ 2 w 315"/>
                      <a:gd name="T23" fmla="*/ 6 h 337"/>
                      <a:gd name="T24" fmla="*/ 2 w 315"/>
                      <a:gd name="T25" fmla="*/ 6 h 337"/>
                      <a:gd name="T26" fmla="*/ 2 w 315"/>
                      <a:gd name="T27" fmla="*/ 6 h 337"/>
                      <a:gd name="T28" fmla="*/ 2 w 315"/>
                      <a:gd name="T29" fmla="*/ 6 h 337"/>
                      <a:gd name="T30" fmla="*/ 2 w 315"/>
                      <a:gd name="T31" fmla="*/ 5 h 337"/>
                      <a:gd name="T32" fmla="*/ 2 w 315"/>
                      <a:gd name="T33" fmla="*/ 5 h 337"/>
                      <a:gd name="T34" fmla="*/ 2 w 315"/>
                      <a:gd name="T35" fmla="*/ 5 h 337"/>
                      <a:gd name="T36" fmla="*/ 3 w 315"/>
                      <a:gd name="T37" fmla="*/ 5 h 337"/>
                      <a:gd name="T38" fmla="*/ 3 w 315"/>
                      <a:gd name="T39" fmla="*/ 5 h 337"/>
                      <a:gd name="T40" fmla="*/ 4 w 315"/>
                      <a:gd name="T41" fmla="*/ 5 h 337"/>
                      <a:gd name="T42" fmla="*/ 4 w 315"/>
                      <a:gd name="T43" fmla="*/ 5 h 337"/>
                      <a:gd name="T44" fmla="*/ 4 w 315"/>
                      <a:gd name="T45" fmla="*/ 5 h 337"/>
                      <a:gd name="T46" fmla="*/ 4 w 315"/>
                      <a:gd name="T47" fmla="*/ 5 h 337"/>
                      <a:gd name="T48" fmla="*/ 4 w 315"/>
                      <a:gd name="T49" fmla="*/ 4 h 337"/>
                      <a:gd name="T50" fmla="*/ 4 w 315"/>
                      <a:gd name="T51" fmla="*/ 4 h 337"/>
                      <a:gd name="T52" fmla="*/ 4 w 315"/>
                      <a:gd name="T53" fmla="*/ 3 h 337"/>
                      <a:gd name="T54" fmla="*/ 4 w 315"/>
                      <a:gd name="T55" fmla="*/ 3 h 337"/>
                      <a:gd name="T56" fmla="*/ 4 w 315"/>
                      <a:gd name="T57" fmla="*/ 3 h 337"/>
                      <a:gd name="T58" fmla="*/ 3 w 315"/>
                      <a:gd name="T59" fmla="*/ 3 h 337"/>
                      <a:gd name="T60" fmla="*/ 3 w 315"/>
                      <a:gd name="T61" fmla="*/ 3 h 337"/>
                      <a:gd name="T62" fmla="*/ 3 w 315"/>
                      <a:gd name="T63" fmla="*/ 3 h 337"/>
                      <a:gd name="T64" fmla="*/ 3 w 315"/>
                      <a:gd name="T65" fmla="*/ 2 h 337"/>
                      <a:gd name="T66" fmla="*/ 3 w 315"/>
                      <a:gd name="T67" fmla="*/ 2 h 337"/>
                      <a:gd name="T68" fmla="*/ 4 w 315"/>
                      <a:gd name="T69" fmla="*/ 2 h 337"/>
                      <a:gd name="T70" fmla="*/ 4 w 315"/>
                      <a:gd name="T71" fmla="*/ 2 h 337"/>
                      <a:gd name="T72" fmla="*/ 4 w 315"/>
                      <a:gd name="T73" fmla="*/ 2 h 337"/>
                      <a:gd name="T74" fmla="*/ 4 w 315"/>
                      <a:gd name="T75" fmla="*/ 2 h 337"/>
                      <a:gd name="T76" fmla="*/ 4 w 315"/>
                      <a:gd name="T77" fmla="*/ 2 h 337"/>
                      <a:gd name="T78" fmla="*/ 4 w 315"/>
                      <a:gd name="T79" fmla="*/ 1 h 337"/>
                      <a:gd name="T80" fmla="*/ 4 w 315"/>
                      <a:gd name="T81" fmla="*/ 1 h 337"/>
                      <a:gd name="T82" fmla="*/ 4 w 315"/>
                      <a:gd name="T83" fmla="*/ 0 h 33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w 315"/>
                      <a:gd name="T127" fmla="*/ 0 h 337"/>
                      <a:gd name="T128" fmla="*/ 315 w 315"/>
                      <a:gd name="T129" fmla="*/ 337 h 337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T126" t="T127" r="T128" b="T129"/>
                    <a:pathLst>
                      <a:path w="315" h="337">
                        <a:moveTo>
                          <a:pt x="301" y="0"/>
                        </a:moveTo>
                        <a:lnTo>
                          <a:pt x="0" y="0"/>
                        </a:lnTo>
                        <a:lnTo>
                          <a:pt x="0" y="274"/>
                        </a:lnTo>
                        <a:lnTo>
                          <a:pt x="21" y="264"/>
                        </a:lnTo>
                        <a:lnTo>
                          <a:pt x="42" y="260"/>
                        </a:lnTo>
                        <a:lnTo>
                          <a:pt x="65" y="262"/>
                        </a:lnTo>
                        <a:lnTo>
                          <a:pt x="88" y="268"/>
                        </a:lnTo>
                        <a:lnTo>
                          <a:pt x="107" y="282"/>
                        </a:lnTo>
                        <a:lnTo>
                          <a:pt x="104" y="297"/>
                        </a:lnTo>
                        <a:lnTo>
                          <a:pt x="107" y="312"/>
                        </a:lnTo>
                        <a:lnTo>
                          <a:pt x="115" y="326"/>
                        </a:lnTo>
                        <a:lnTo>
                          <a:pt x="128" y="333"/>
                        </a:lnTo>
                        <a:lnTo>
                          <a:pt x="144" y="337"/>
                        </a:lnTo>
                        <a:lnTo>
                          <a:pt x="159" y="333"/>
                        </a:lnTo>
                        <a:lnTo>
                          <a:pt x="171" y="326"/>
                        </a:lnTo>
                        <a:lnTo>
                          <a:pt x="180" y="312"/>
                        </a:lnTo>
                        <a:lnTo>
                          <a:pt x="182" y="297"/>
                        </a:lnTo>
                        <a:lnTo>
                          <a:pt x="178" y="282"/>
                        </a:lnTo>
                        <a:lnTo>
                          <a:pt x="205" y="274"/>
                        </a:lnTo>
                        <a:lnTo>
                          <a:pt x="234" y="274"/>
                        </a:lnTo>
                        <a:lnTo>
                          <a:pt x="261" y="278"/>
                        </a:lnTo>
                        <a:lnTo>
                          <a:pt x="288" y="287"/>
                        </a:lnTo>
                        <a:lnTo>
                          <a:pt x="297" y="260"/>
                        </a:lnTo>
                        <a:lnTo>
                          <a:pt x="301" y="234"/>
                        </a:lnTo>
                        <a:lnTo>
                          <a:pt x="299" y="207"/>
                        </a:lnTo>
                        <a:lnTo>
                          <a:pt x="293" y="180"/>
                        </a:lnTo>
                        <a:lnTo>
                          <a:pt x="278" y="182"/>
                        </a:lnTo>
                        <a:lnTo>
                          <a:pt x="263" y="180"/>
                        </a:lnTo>
                        <a:lnTo>
                          <a:pt x="249" y="172"/>
                        </a:lnTo>
                        <a:lnTo>
                          <a:pt x="240" y="159"/>
                        </a:lnTo>
                        <a:lnTo>
                          <a:pt x="238" y="143"/>
                        </a:lnTo>
                        <a:lnTo>
                          <a:pt x="240" y="128"/>
                        </a:lnTo>
                        <a:lnTo>
                          <a:pt x="249" y="115"/>
                        </a:lnTo>
                        <a:lnTo>
                          <a:pt x="263" y="107"/>
                        </a:lnTo>
                        <a:lnTo>
                          <a:pt x="278" y="103"/>
                        </a:lnTo>
                        <a:lnTo>
                          <a:pt x="293" y="107"/>
                        </a:lnTo>
                        <a:lnTo>
                          <a:pt x="305" y="88"/>
                        </a:lnTo>
                        <a:lnTo>
                          <a:pt x="313" y="67"/>
                        </a:lnTo>
                        <a:lnTo>
                          <a:pt x="315" y="44"/>
                        </a:lnTo>
                        <a:lnTo>
                          <a:pt x="311" y="21"/>
                        </a:lnTo>
                        <a:lnTo>
                          <a:pt x="301" y="0"/>
                        </a:lnTo>
                        <a:close/>
                      </a:path>
                    </a:pathLst>
                  </a:custGeom>
                  <a:solidFill>
                    <a:srgbClr val="FF00FF"/>
                  </a:solidFill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118" name="Freeform 259"/>
                  <p:cNvSpPr>
                    <a:spLocks/>
                  </p:cNvSpPr>
                  <p:nvPr/>
                </p:nvSpPr>
                <p:spPr bwMode="auto">
                  <a:xfrm>
                    <a:off x="2291" y="1953"/>
                    <a:ext cx="168" cy="157"/>
                  </a:xfrm>
                  <a:custGeom>
                    <a:avLst/>
                    <a:gdLst>
                      <a:gd name="T0" fmla="*/ 0 w 336"/>
                      <a:gd name="T1" fmla="*/ 1 h 314"/>
                      <a:gd name="T2" fmla="*/ 0 w 336"/>
                      <a:gd name="T3" fmla="*/ 5 h 314"/>
                      <a:gd name="T4" fmla="*/ 5 w 336"/>
                      <a:gd name="T5" fmla="*/ 5 h 314"/>
                      <a:gd name="T6" fmla="*/ 5 w 336"/>
                      <a:gd name="T7" fmla="*/ 5 h 314"/>
                      <a:gd name="T8" fmla="*/ 5 w 336"/>
                      <a:gd name="T9" fmla="*/ 5 h 314"/>
                      <a:gd name="T10" fmla="*/ 5 w 336"/>
                      <a:gd name="T11" fmla="*/ 4 h 314"/>
                      <a:gd name="T12" fmla="*/ 5 w 336"/>
                      <a:gd name="T13" fmla="*/ 3 h 314"/>
                      <a:gd name="T14" fmla="*/ 5 w 336"/>
                      <a:gd name="T15" fmla="*/ 3 h 314"/>
                      <a:gd name="T16" fmla="*/ 5 w 336"/>
                      <a:gd name="T17" fmla="*/ 3 h 314"/>
                      <a:gd name="T18" fmla="*/ 5 w 336"/>
                      <a:gd name="T19" fmla="*/ 3 h 314"/>
                      <a:gd name="T20" fmla="*/ 5 w 336"/>
                      <a:gd name="T21" fmla="*/ 3 h 314"/>
                      <a:gd name="T22" fmla="*/ 5 w 336"/>
                      <a:gd name="T23" fmla="*/ 3 h 314"/>
                      <a:gd name="T24" fmla="*/ 5 w 336"/>
                      <a:gd name="T25" fmla="*/ 2 h 314"/>
                      <a:gd name="T26" fmla="*/ 5 w 336"/>
                      <a:gd name="T27" fmla="*/ 2 h 314"/>
                      <a:gd name="T28" fmla="*/ 5 w 336"/>
                      <a:gd name="T29" fmla="*/ 2 h 314"/>
                      <a:gd name="T30" fmla="*/ 5 w 336"/>
                      <a:gd name="T31" fmla="*/ 2 h 314"/>
                      <a:gd name="T32" fmla="*/ 5 w 336"/>
                      <a:gd name="T33" fmla="*/ 2 h 314"/>
                      <a:gd name="T34" fmla="*/ 5 w 336"/>
                      <a:gd name="T35" fmla="*/ 2 h 314"/>
                      <a:gd name="T36" fmla="*/ 5 w 336"/>
                      <a:gd name="T37" fmla="*/ 1 h 314"/>
                      <a:gd name="T38" fmla="*/ 5 w 336"/>
                      <a:gd name="T39" fmla="*/ 1 h 314"/>
                      <a:gd name="T40" fmla="*/ 5 w 336"/>
                      <a:gd name="T41" fmla="*/ 1 h 314"/>
                      <a:gd name="T42" fmla="*/ 5 w 336"/>
                      <a:gd name="T43" fmla="*/ 1 h 314"/>
                      <a:gd name="T44" fmla="*/ 5 w 336"/>
                      <a:gd name="T45" fmla="*/ 1 h 314"/>
                      <a:gd name="T46" fmla="*/ 5 w 336"/>
                      <a:gd name="T47" fmla="*/ 1 h 314"/>
                      <a:gd name="T48" fmla="*/ 3 w 336"/>
                      <a:gd name="T49" fmla="*/ 1 h 314"/>
                      <a:gd name="T50" fmla="*/ 3 w 336"/>
                      <a:gd name="T51" fmla="*/ 1 h 314"/>
                      <a:gd name="T52" fmla="*/ 3 w 336"/>
                      <a:gd name="T53" fmla="*/ 1 h 314"/>
                      <a:gd name="T54" fmla="*/ 3 w 336"/>
                      <a:gd name="T55" fmla="*/ 1 h 314"/>
                      <a:gd name="T56" fmla="*/ 3 w 336"/>
                      <a:gd name="T57" fmla="*/ 1 h 314"/>
                      <a:gd name="T58" fmla="*/ 3 w 336"/>
                      <a:gd name="T59" fmla="*/ 1 h 314"/>
                      <a:gd name="T60" fmla="*/ 3 w 336"/>
                      <a:gd name="T61" fmla="*/ 1 h 314"/>
                      <a:gd name="T62" fmla="*/ 3 w 336"/>
                      <a:gd name="T63" fmla="*/ 1 h 314"/>
                      <a:gd name="T64" fmla="*/ 2 w 336"/>
                      <a:gd name="T65" fmla="*/ 1 h 314"/>
                      <a:gd name="T66" fmla="*/ 2 w 336"/>
                      <a:gd name="T67" fmla="*/ 1 h 314"/>
                      <a:gd name="T68" fmla="*/ 1 w 336"/>
                      <a:gd name="T69" fmla="*/ 1 h 314"/>
                      <a:gd name="T70" fmla="*/ 1 w 336"/>
                      <a:gd name="T71" fmla="*/ 1 h 314"/>
                      <a:gd name="T72" fmla="*/ 1 w 336"/>
                      <a:gd name="T73" fmla="*/ 1 h 314"/>
                      <a:gd name="T74" fmla="*/ 1 w 336"/>
                      <a:gd name="T75" fmla="*/ 1 h 314"/>
                      <a:gd name="T76" fmla="*/ 1 w 336"/>
                      <a:gd name="T77" fmla="*/ 1 h 314"/>
                      <a:gd name="T78" fmla="*/ 1 w 336"/>
                      <a:gd name="T79" fmla="*/ 0 h 314"/>
                      <a:gd name="T80" fmla="*/ 1 w 336"/>
                      <a:gd name="T81" fmla="*/ 1 h 314"/>
                      <a:gd name="T82" fmla="*/ 0 w 336"/>
                      <a:gd name="T83" fmla="*/ 1 h 314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w 336"/>
                      <a:gd name="T127" fmla="*/ 0 h 314"/>
                      <a:gd name="T128" fmla="*/ 336 w 336"/>
                      <a:gd name="T129" fmla="*/ 314 h 314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T126" t="T127" r="T128" b="T129"/>
                    <a:pathLst>
                      <a:path w="336" h="314">
                        <a:moveTo>
                          <a:pt x="0" y="13"/>
                        </a:moveTo>
                        <a:lnTo>
                          <a:pt x="0" y="314"/>
                        </a:lnTo>
                        <a:lnTo>
                          <a:pt x="272" y="314"/>
                        </a:lnTo>
                        <a:lnTo>
                          <a:pt x="265" y="293"/>
                        </a:lnTo>
                        <a:lnTo>
                          <a:pt x="261" y="270"/>
                        </a:lnTo>
                        <a:lnTo>
                          <a:pt x="263" y="247"/>
                        </a:lnTo>
                        <a:lnTo>
                          <a:pt x="269" y="226"/>
                        </a:lnTo>
                        <a:lnTo>
                          <a:pt x="282" y="207"/>
                        </a:lnTo>
                        <a:lnTo>
                          <a:pt x="297" y="209"/>
                        </a:lnTo>
                        <a:lnTo>
                          <a:pt x="313" y="207"/>
                        </a:lnTo>
                        <a:lnTo>
                          <a:pt x="324" y="199"/>
                        </a:lnTo>
                        <a:lnTo>
                          <a:pt x="334" y="186"/>
                        </a:lnTo>
                        <a:lnTo>
                          <a:pt x="336" y="171"/>
                        </a:lnTo>
                        <a:lnTo>
                          <a:pt x="334" y="155"/>
                        </a:lnTo>
                        <a:lnTo>
                          <a:pt x="324" y="142"/>
                        </a:lnTo>
                        <a:lnTo>
                          <a:pt x="313" y="134"/>
                        </a:lnTo>
                        <a:lnTo>
                          <a:pt x="297" y="130"/>
                        </a:lnTo>
                        <a:lnTo>
                          <a:pt x="282" y="134"/>
                        </a:lnTo>
                        <a:lnTo>
                          <a:pt x="274" y="107"/>
                        </a:lnTo>
                        <a:lnTo>
                          <a:pt x="274" y="80"/>
                        </a:lnTo>
                        <a:lnTo>
                          <a:pt x="278" y="52"/>
                        </a:lnTo>
                        <a:lnTo>
                          <a:pt x="288" y="27"/>
                        </a:lnTo>
                        <a:lnTo>
                          <a:pt x="261" y="17"/>
                        </a:lnTo>
                        <a:lnTo>
                          <a:pt x="234" y="13"/>
                        </a:lnTo>
                        <a:lnTo>
                          <a:pt x="205" y="13"/>
                        </a:lnTo>
                        <a:lnTo>
                          <a:pt x="178" y="21"/>
                        </a:lnTo>
                        <a:lnTo>
                          <a:pt x="182" y="36"/>
                        </a:lnTo>
                        <a:lnTo>
                          <a:pt x="180" y="52"/>
                        </a:lnTo>
                        <a:lnTo>
                          <a:pt x="171" y="65"/>
                        </a:lnTo>
                        <a:lnTo>
                          <a:pt x="159" y="73"/>
                        </a:lnTo>
                        <a:lnTo>
                          <a:pt x="144" y="77"/>
                        </a:lnTo>
                        <a:lnTo>
                          <a:pt x="128" y="73"/>
                        </a:lnTo>
                        <a:lnTo>
                          <a:pt x="115" y="65"/>
                        </a:lnTo>
                        <a:lnTo>
                          <a:pt x="107" y="52"/>
                        </a:lnTo>
                        <a:lnTo>
                          <a:pt x="104" y="36"/>
                        </a:lnTo>
                        <a:lnTo>
                          <a:pt x="107" y="21"/>
                        </a:lnTo>
                        <a:lnTo>
                          <a:pt x="88" y="8"/>
                        </a:lnTo>
                        <a:lnTo>
                          <a:pt x="65" y="2"/>
                        </a:lnTo>
                        <a:lnTo>
                          <a:pt x="42" y="0"/>
                        </a:lnTo>
                        <a:lnTo>
                          <a:pt x="21" y="4"/>
                        </a:lnTo>
                        <a:lnTo>
                          <a:pt x="0" y="13"/>
                        </a:lnTo>
                        <a:close/>
                      </a:path>
                    </a:pathLst>
                  </a:custGeom>
                  <a:solidFill>
                    <a:srgbClr val="00FF00"/>
                  </a:solidFill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119" name="Freeform 260"/>
                  <p:cNvSpPr>
                    <a:spLocks/>
                  </p:cNvSpPr>
                  <p:nvPr/>
                </p:nvSpPr>
                <p:spPr bwMode="auto">
                  <a:xfrm>
                    <a:off x="2709" y="1941"/>
                    <a:ext cx="157" cy="169"/>
                  </a:xfrm>
                  <a:custGeom>
                    <a:avLst/>
                    <a:gdLst>
                      <a:gd name="T0" fmla="*/ 0 w 315"/>
                      <a:gd name="T1" fmla="*/ 6 h 337"/>
                      <a:gd name="T2" fmla="*/ 4 w 315"/>
                      <a:gd name="T3" fmla="*/ 6 h 337"/>
                      <a:gd name="T4" fmla="*/ 4 w 315"/>
                      <a:gd name="T5" fmla="*/ 1 h 337"/>
                      <a:gd name="T6" fmla="*/ 4 w 315"/>
                      <a:gd name="T7" fmla="*/ 2 h 337"/>
                      <a:gd name="T8" fmla="*/ 4 w 315"/>
                      <a:gd name="T9" fmla="*/ 2 h 337"/>
                      <a:gd name="T10" fmla="*/ 3 w 315"/>
                      <a:gd name="T11" fmla="*/ 2 h 337"/>
                      <a:gd name="T12" fmla="*/ 3 w 315"/>
                      <a:gd name="T13" fmla="*/ 2 h 337"/>
                      <a:gd name="T14" fmla="*/ 3 w 315"/>
                      <a:gd name="T15" fmla="*/ 1 h 337"/>
                      <a:gd name="T16" fmla="*/ 3 w 315"/>
                      <a:gd name="T17" fmla="*/ 1 h 337"/>
                      <a:gd name="T18" fmla="*/ 3 w 315"/>
                      <a:gd name="T19" fmla="*/ 1 h 337"/>
                      <a:gd name="T20" fmla="*/ 3 w 315"/>
                      <a:gd name="T21" fmla="*/ 1 h 337"/>
                      <a:gd name="T22" fmla="*/ 2 w 315"/>
                      <a:gd name="T23" fmla="*/ 1 h 337"/>
                      <a:gd name="T24" fmla="*/ 2 w 315"/>
                      <a:gd name="T25" fmla="*/ 0 h 337"/>
                      <a:gd name="T26" fmla="*/ 2 w 315"/>
                      <a:gd name="T27" fmla="*/ 1 h 337"/>
                      <a:gd name="T28" fmla="*/ 2 w 315"/>
                      <a:gd name="T29" fmla="*/ 1 h 337"/>
                      <a:gd name="T30" fmla="*/ 2 w 315"/>
                      <a:gd name="T31" fmla="*/ 1 h 337"/>
                      <a:gd name="T32" fmla="*/ 2 w 315"/>
                      <a:gd name="T33" fmla="*/ 1 h 337"/>
                      <a:gd name="T34" fmla="*/ 2 w 315"/>
                      <a:gd name="T35" fmla="*/ 1 h 337"/>
                      <a:gd name="T36" fmla="*/ 1 w 315"/>
                      <a:gd name="T37" fmla="*/ 1 h 337"/>
                      <a:gd name="T38" fmla="*/ 1 w 315"/>
                      <a:gd name="T39" fmla="*/ 1 h 337"/>
                      <a:gd name="T40" fmla="*/ 0 w 315"/>
                      <a:gd name="T41" fmla="*/ 1 h 337"/>
                      <a:gd name="T42" fmla="*/ 0 w 315"/>
                      <a:gd name="T43" fmla="*/ 1 h 337"/>
                      <a:gd name="T44" fmla="*/ 0 w 315"/>
                      <a:gd name="T45" fmla="*/ 1 h 337"/>
                      <a:gd name="T46" fmla="*/ 0 w 315"/>
                      <a:gd name="T47" fmla="*/ 2 h 337"/>
                      <a:gd name="T48" fmla="*/ 0 w 315"/>
                      <a:gd name="T49" fmla="*/ 2 h 337"/>
                      <a:gd name="T50" fmla="*/ 0 w 315"/>
                      <a:gd name="T51" fmla="*/ 3 h 337"/>
                      <a:gd name="T52" fmla="*/ 0 w 315"/>
                      <a:gd name="T53" fmla="*/ 3 h 337"/>
                      <a:gd name="T54" fmla="*/ 0 w 315"/>
                      <a:gd name="T55" fmla="*/ 3 h 337"/>
                      <a:gd name="T56" fmla="*/ 0 w 315"/>
                      <a:gd name="T57" fmla="*/ 3 h 337"/>
                      <a:gd name="T58" fmla="*/ 1 w 315"/>
                      <a:gd name="T59" fmla="*/ 3 h 337"/>
                      <a:gd name="T60" fmla="*/ 1 w 315"/>
                      <a:gd name="T61" fmla="*/ 3 h 337"/>
                      <a:gd name="T62" fmla="*/ 1 w 315"/>
                      <a:gd name="T63" fmla="*/ 4 h 337"/>
                      <a:gd name="T64" fmla="*/ 1 w 315"/>
                      <a:gd name="T65" fmla="*/ 4 h 337"/>
                      <a:gd name="T66" fmla="*/ 1 w 315"/>
                      <a:gd name="T67" fmla="*/ 4 h 337"/>
                      <a:gd name="T68" fmla="*/ 0 w 315"/>
                      <a:gd name="T69" fmla="*/ 4 h 337"/>
                      <a:gd name="T70" fmla="*/ 0 w 315"/>
                      <a:gd name="T71" fmla="*/ 4 h 337"/>
                      <a:gd name="T72" fmla="*/ 0 w 315"/>
                      <a:gd name="T73" fmla="*/ 4 h 337"/>
                      <a:gd name="T74" fmla="*/ 0 w 315"/>
                      <a:gd name="T75" fmla="*/ 4 h 337"/>
                      <a:gd name="T76" fmla="*/ 0 w 315"/>
                      <a:gd name="T77" fmla="*/ 5 h 337"/>
                      <a:gd name="T78" fmla="*/ 0 w 315"/>
                      <a:gd name="T79" fmla="*/ 5 h 337"/>
                      <a:gd name="T80" fmla="*/ 0 w 315"/>
                      <a:gd name="T81" fmla="*/ 5 h 337"/>
                      <a:gd name="T82" fmla="*/ 0 w 315"/>
                      <a:gd name="T83" fmla="*/ 6 h 33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w 315"/>
                      <a:gd name="T127" fmla="*/ 0 h 337"/>
                      <a:gd name="T128" fmla="*/ 315 w 315"/>
                      <a:gd name="T129" fmla="*/ 337 h 337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T126" t="T127" r="T128" b="T129"/>
                    <a:pathLst>
                      <a:path w="315" h="337">
                        <a:moveTo>
                          <a:pt x="12" y="337"/>
                        </a:moveTo>
                        <a:lnTo>
                          <a:pt x="315" y="337"/>
                        </a:lnTo>
                        <a:lnTo>
                          <a:pt x="315" y="63"/>
                        </a:lnTo>
                        <a:lnTo>
                          <a:pt x="294" y="73"/>
                        </a:lnTo>
                        <a:lnTo>
                          <a:pt x="271" y="77"/>
                        </a:lnTo>
                        <a:lnTo>
                          <a:pt x="248" y="75"/>
                        </a:lnTo>
                        <a:lnTo>
                          <a:pt x="227" y="67"/>
                        </a:lnTo>
                        <a:lnTo>
                          <a:pt x="205" y="55"/>
                        </a:lnTo>
                        <a:lnTo>
                          <a:pt x="209" y="40"/>
                        </a:lnTo>
                        <a:lnTo>
                          <a:pt x="207" y="25"/>
                        </a:lnTo>
                        <a:lnTo>
                          <a:pt x="198" y="11"/>
                        </a:lnTo>
                        <a:lnTo>
                          <a:pt x="186" y="4"/>
                        </a:lnTo>
                        <a:lnTo>
                          <a:pt x="171" y="0"/>
                        </a:lnTo>
                        <a:lnTo>
                          <a:pt x="156" y="4"/>
                        </a:lnTo>
                        <a:lnTo>
                          <a:pt x="142" y="11"/>
                        </a:lnTo>
                        <a:lnTo>
                          <a:pt x="135" y="25"/>
                        </a:lnTo>
                        <a:lnTo>
                          <a:pt x="131" y="40"/>
                        </a:lnTo>
                        <a:lnTo>
                          <a:pt x="135" y="55"/>
                        </a:lnTo>
                        <a:lnTo>
                          <a:pt x="108" y="61"/>
                        </a:lnTo>
                        <a:lnTo>
                          <a:pt x="81" y="63"/>
                        </a:lnTo>
                        <a:lnTo>
                          <a:pt x="52" y="59"/>
                        </a:lnTo>
                        <a:lnTo>
                          <a:pt x="27" y="50"/>
                        </a:lnTo>
                        <a:lnTo>
                          <a:pt x="18" y="75"/>
                        </a:lnTo>
                        <a:lnTo>
                          <a:pt x="14" y="103"/>
                        </a:lnTo>
                        <a:lnTo>
                          <a:pt x="14" y="130"/>
                        </a:lnTo>
                        <a:lnTo>
                          <a:pt x="21" y="157"/>
                        </a:lnTo>
                        <a:lnTo>
                          <a:pt x="37" y="153"/>
                        </a:lnTo>
                        <a:lnTo>
                          <a:pt x="52" y="157"/>
                        </a:lnTo>
                        <a:lnTo>
                          <a:pt x="64" y="165"/>
                        </a:lnTo>
                        <a:lnTo>
                          <a:pt x="73" y="178"/>
                        </a:lnTo>
                        <a:lnTo>
                          <a:pt x="77" y="194"/>
                        </a:lnTo>
                        <a:lnTo>
                          <a:pt x="73" y="209"/>
                        </a:lnTo>
                        <a:lnTo>
                          <a:pt x="64" y="222"/>
                        </a:lnTo>
                        <a:lnTo>
                          <a:pt x="52" y="230"/>
                        </a:lnTo>
                        <a:lnTo>
                          <a:pt x="37" y="232"/>
                        </a:lnTo>
                        <a:lnTo>
                          <a:pt x="21" y="230"/>
                        </a:lnTo>
                        <a:lnTo>
                          <a:pt x="8" y="249"/>
                        </a:lnTo>
                        <a:lnTo>
                          <a:pt x="2" y="270"/>
                        </a:lnTo>
                        <a:lnTo>
                          <a:pt x="0" y="293"/>
                        </a:lnTo>
                        <a:lnTo>
                          <a:pt x="4" y="316"/>
                        </a:lnTo>
                        <a:lnTo>
                          <a:pt x="12" y="337"/>
                        </a:lnTo>
                        <a:close/>
                      </a:path>
                    </a:pathLst>
                  </a:custGeom>
                  <a:solidFill>
                    <a:srgbClr val="FF00FF"/>
                  </a:solidFill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120" name="Freeform 261"/>
                  <p:cNvSpPr>
                    <a:spLocks/>
                  </p:cNvSpPr>
                  <p:nvPr/>
                </p:nvSpPr>
                <p:spPr bwMode="auto">
                  <a:xfrm>
                    <a:off x="2698" y="1535"/>
                    <a:ext cx="168" cy="157"/>
                  </a:xfrm>
                  <a:custGeom>
                    <a:avLst/>
                    <a:gdLst>
                      <a:gd name="T0" fmla="*/ 5 w 338"/>
                      <a:gd name="T1" fmla="*/ 5 h 314"/>
                      <a:gd name="T2" fmla="*/ 5 w 338"/>
                      <a:gd name="T3" fmla="*/ 0 h 314"/>
                      <a:gd name="T4" fmla="*/ 1 w 338"/>
                      <a:gd name="T5" fmla="*/ 0 h 314"/>
                      <a:gd name="T6" fmla="*/ 1 w 338"/>
                      <a:gd name="T7" fmla="*/ 1 h 314"/>
                      <a:gd name="T8" fmla="*/ 1 w 338"/>
                      <a:gd name="T9" fmla="*/ 1 h 314"/>
                      <a:gd name="T10" fmla="*/ 1 w 338"/>
                      <a:gd name="T11" fmla="*/ 1 h 314"/>
                      <a:gd name="T12" fmla="*/ 1 w 338"/>
                      <a:gd name="T13" fmla="*/ 1 h 314"/>
                      <a:gd name="T14" fmla="*/ 0 w 338"/>
                      <a:gd name="T15" fmla="*/ 1 h 314"/>
                      <a:gd name="T16" fmla="*/ 0 w 338"/>
                      <a:gd name="T17" fmla="*/ 1 h 314"/>
                      <a:gd name="T18" fmla="*/ 0 w 338"/>
                      <a:gd name="T19" fmla="*/ 1 h 314"/>
                      <a:gd name="T20" fmla="*/ 0 w 338"/>
                      <a:gd name="T21" fmla="*/ 2 h 314"/>
                      <a:gd name="T22" fmla="*/ 0 w 338"/>
                      <a:gd name="T23" fmla="*/ 2 h 314"/>
                      <a:gd name="T24" fmla="*/ 0 w 338"/>
                      <a:gd name="T25" fmla="*/ 2 h 314"/>
                      <a:gd name="T26" fmla="*/ 0 w 338"/>
                      <a:gd name="T27" fmla="*/ 2 h 314"/>
                      <a:gd name="T28" fmla="*/ 0 w 338"/>
                      <a:gd name="T29" fmla="*/ 2 h 314"/>
                      <a:gd name="T30" fmla="*/ 0 w 338"/>
                      <a:gd name="T31" fmla="*/ 3 h 314"/>
                      <a:gd name="T32" fmla="*/ 0 w 338"/>
                      <a:gd name="T33" fmla="*/ 3 h 314"/>
                      <a:gd name="T34" fmla="*/ 0 w 338"/>
                      <a:gd name="T35" fmla="*/ 3 h 314"/>
                      <a:gd name="T36" fmla="*/ 0 w 338"/>
                      <a:gd name="T37" fmla="*/ 3 h 314"/>
                      <a:gd name="T38" fmla="*/ 1 w 338"/>
                      <a:gd name="T39" fmla="*/ 3 h 314"/>
                      <a:gd name="T40" fmla="*/ 0 w 338"/>
                      <a:gd name="T41" fmla="*/ 5 h 314"/>
                      <a:gd name="T42" fmla="*/ 0 w 338"/>
                      <a:gd name="T43" fmla="*/ 5 h 314"/>
                      <a:gd name="T44" fmla="*/ 0 w 338"/>
                      <a:gd name="T45" fmla="*/ 5 h 314"/>
                      <a:gd name="T46" fmla="*/ 1 w 338"/>
                      <a:gd name="T47" fmla="*/ 5 h 314"/>
                      <a:gd name="T48" fmla="*/ 1 w 338"/>
                      <a:gd name="T49" fmla="*/ 5 h 314"/>
                      <a:gd name="T50" fmla="*/ 2 w 338"/>
                      <a:gd name="T51" fmla="*/ 5 h 314"/>
                      <a:gd name="T52" fmla="*/ 2 w 338"/>
                      <a:gd name="T53" fmla="*/ 5 h 314"/>
                      <a:gd name="T54" fmla="*/ 2 w 338"/>
                      <a:gd name="T55" fmla="*/ 5 h 314"/>
                      <a:gd name="T56" fmla="*/ 2 w 338"/>
                      <a:gd name="T57" fmla="*/ 5 h 314"/>
                      <a:gd name="T58" fmla="*/ 2 w 338"/>
                      <a:gd name="T59" fmla="*/ 4 h 314"/>
                      <a:gd name="T60" fmla="*/ 2 w 338"/>
                      <a:gd name="T61" fmla="*/ 3 h 314"/>
                      <a:gd name="T62" fmla="*/ 3 w 338"/>
                      <a:gd name="T63" fmla="*/ 3 h 314"/>
                      <a:gd name="T64" fmla="*/ 3 w 338"/>
                      <a:gd name="T65" fmla="*/ 3 h 314"/>
                      <a:gd name="T66" fmla="*/ 3 w 338"/>
                      <a:gd name="T67" fmla="*/ 4 h 314"/>
                      <a:gd name="T68" fmla="*/ 3 w 338"/>
                      <a:gd name="T69" fmla="*/ 5 h 314"/>
                      <a:gd name="T70" fmla="*/ 3 w 338"/>
                      <a:gd name="T71" fmla="*/ 5 h 314"/>
                      <a:gd name="T72" fmla="*/ 3 w 338"/>
                      <a:gd name="T73" fmla="*/ 5 h 314"/>
                      <a:gd name="T74" fmla="*/ 3 w 338"/>
                      <a:gd name="T75" fmla="*/ 5 h 314"/>
                      <a:gd name="T76" fmla="*/ 4 w 338"/>
                      <a:gd name="T77" fmla="*/ 5 h 314"/>
                      <a:gd name="T78" fmla="*/ 4 w 338"/>
                      <a:gd name="T79" fmla="*/ 5 h 314"/>
                      <a:gd name="T80" fmla="*/ 4 w 338"/>
                      <a:gd name="T81" fmla="*/ 5 h 314"/>
                      <a:gd name="T82" fmla="*/ 5 w 338"/>
                      <a:gd name="T83" fmla="*/ 5 h 314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w 338"/>
                      <a:gd name="T127" fmla="*/ 0 h 314"/>
                      <a:gd name="T128" fmla="*/ 338 w 338"/>
                      <a:gd name="T129" fmla="*/ 314 h 314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T126" t="T127" r="T128" b="T129"/>
                    <a:pathLst>
                      <a:path w="338" h="314">
                        <a:moveTo>
                          <a:pt x="338" y="301"/>
                        </a:moveTo>
                        <a:lnTo>
                          <a:pt x="338" y="0"/>
                        </a:lnTo>
                        <a:lnTo>
                          <a:pt x="64" y="0"/>
                        </a:lnTo>
                        <a:lnTo>
                          <a:pt x="73" y="21"/>
                        </a:lnTo>
                        <a:lnTo>
                          <a:pt x="77" y="44"/>
                        </a:lnTo>
                        <a:lnTo>
                          <a:pt x="75" y="67"/>
                        </a:lnTo>
                        <a:lnTo>
                          <a:pt x="67" y="88"/>
                        </a:lnTo>
                        <a:lnTo>
                          <a:pt x="56" y="107"/>
                        </a:lnTo>
                        <a:lnTo>
                          <a:pt x="41" y="103"/>
                        </a:lnTo>
                        <a:lnTo>
                          <a:pt x="25" y="107"/>
                        </a:lnTo>
                        <a:lnTo>
                          <a:pt x="12" y="115"/>
                        </a:lnTo>
                        <a:lnTo>
                          <a:pt x="4" y="128"/>
                        </a:lnTo>
                        <a:lnTo>
                          <a:pt x="0" y="143"/>
                        </a:lnTo>
                        <a:lnTo>
                          <a:pt x="4" y="159"/>
                        </a:lnTo>
                        <a:lnTo>
                          <a:pt x="12" y="172"/>
                        </a:lnTo>
                        <a:lnTo>
                          <a:pt x="25" y="180"/>
                        </a:lnTo>
                        <a:lnTo>
                          <a:pt x="41" y="182"/>
                        </a:lnTo>
                        <a:lnTo>
                          <a:pt x="56" y="180"/>
                        </a:lnTo>
                        <a:lnTo>
                          <a:pt x="62" y="207"/>
                        </a:lnTo>
                        <a:lnTo>
                          <a:pt x="64" y="234"/>
                        </a:lnTo>
                        <a:lnTo>
                          <a:pt x="60" y="260"/>
                        </a:lnTo>
                        <a:lnTo>
                          <a:pt x="50" y="287"/>
                        </a:lnTo>
                        <a:lnTo>
                          <a:pt x="75" y="297"/>
                        </a:lnTo>
                        <a:lnTo>
                          <a:pt x="104" y="301"/>
                        </a:lnTo>
                        <a:lnTo>
                          <a:pt x="131" y="299"/>
                        </a:lnTo>
                        <a:lnTo>
                          <a:pt x="158" y="293"/>
                        </a:lnTo>
                        <a:lnTo>
                          <a:pt x="154" y="278"/>
                        </a:lnTo>
                        <a:lnTo>
                          <a:pt x="158" y="262"/>
                        </a:lnTo>
                        <a:lnTo>
                          <a:pt x="165" y="249"/>
                        </a:lnTo>
                        <a:lnTo>
                          <a:pt x="179" y="241"/>
                        </a:lnTo>
                        <a:lnTo>
                          <a:pt x="194" y="237"/>
                        </a:lnTo>
                        <a:lnTo>
                          <a:pt x="209" y="241"/>
                        </a:lnTo>
                        <a:lnTo>
                          <a:pt x="221" y="249"/>
                        </a:lnTo>
                        <a:lnTo>
                          <a:pt x="230" y="262"/>
                        </a:lnTo>
                        <a:lnTo>
                          <a:pt x="232" y="278"/>
                        </a:lnTo>
                        <a:lnTo>
                          <a:pt x="228" y="293"/>
                        </a:lnTo>
                        <a:lnTo>
                          <a:pt x="250" y="305"/>
                        </a:lnTo>
                        <a:lnTo>
                          <a:pt x="271" y="312"/>
                        </a:lnTo>
                        <a:lnTo>
                          <a:pt x="294" y="314"/>
                        </a:lnTo>
                        <a:lnTo>
                          <a:pt x="317" y="310"/>
                        </a:lnTo>
                        <a:lnTo>
                          <a:pt x="338" y="301"/>
                        </a:lnTo>
                        <a:close/>
                      </a:path>
                    </a:pathLst>
                  </a:custGeom>
                  <a:solidFill>
                    <a:srgbClr val="FFFF00"/>
                  </a:solidFill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121" name="Freeform 262"/>
                  <p:cNvSpPr>
                    <a:spLocks/>
                  </p:cNvSpPr>
                  <p:nvPr/>
                </p:nvSpPr>
                <p:spPr bwMode="auto">
                  <a:xfrm>
                    <a:off x="2482" y="1535"/>
                    <a:ext cx="182" cy="154"/>
                  </a:xfrm>
                  <a:custGeom>
                    <a:avLst/>
                    <a:gdLst>
                      <a:gd name="T0" fmla="*/ 1 w 364"/>
                      <a:gd name="T1" fmla="*/ 5 h 308"/>
                      <a:gd name="T2" fmla="*/ 1 w 364"/>
                      <a:gd name="T3" fmla="*/ 5 h 308"/>
                      <a:gd name="T4" fmla="*/ 1 w 364"/>
                      <a:gd name="T5" fmla="*/ 5 h 308"/>
                      <a:gd name="T6" fmla="*/ 3 w 364"/>
                      <a:gd name="T7" fmla="*/ 5 h 308"/>
                      <a:gd name="T8" fmla="*/ 3 w 364"/>
                      <a:gd name="T9" fmla="*/ 5 h 308"/>
                      <a:gd name="T10" fmla="*/ 3 w 364"/>
                      <a:gd name="T11" fmla="*/ 5 h 308"/>
                      <a:gd name="T12" fmla="*/ 3 w 364"/>
                      <a:gd name="T13" fmla="*/ 4 h 308"/>
                      <a:gd name="T14" fmla="*/ 3 w 364"/>
                      <a:gd name="T15" fmla="*/ 3 h 308"/>
                      <a:gd name="T16" fmla="*/ 3 w 364"/>
                      <a:gd name="T17" fmla="*/ 3 h 308"/>
                      <a:gd name="T18" fmla="*/ 3 w 364"/>
                      <a:gd name="T19" fmla="*/ 3 h 308"/>
                      <a:gd name="T20" fmla="*/ 3 w 364"/>
                      <a:gd name="T21" fmla="*/ 4 h 308"/>
                      <a:gd name="T22" fmla="*/ 3 w 364"/>
                      <a:gd name="T23" fmla="*/ 5 h 308"/>
                      <a:gd name="T24" fmla="*/ 3 w 364"/>
                      <a:gd name="T25" fmla="*/ 5 h 308"/>
                      <a:gd name="T26" fmla="*/ 3 w 364"/>
                      <a:gd name="T27" fmla="*/ 5 h 308"/>
                      <a:gd name="T28" fmla="*/ 3 w 364"/>
                      <a:gd name="T29" fmla="*/ 5 h 308"/>
                      <a:gd name="T30" fmla="*/ 5 w 364"/>
                      <a:gd name="T31" fmla="*/ 5 h 308"/>
                      <a:gd name="T32" fmla="*/ 5 w 364"/>
                      <a:gd name="T33" fmla="*/ 5 h 308"/>
                      <a:gd name="T34" fmla="*/ 5 w 364"/>
                      <a:gd name="T35" fmla="*/ 5 h 308"/>
                      <a:gd name="T36" fmla="*/ 6 w 364"/>
                      <a:gd name="T37" fmla="*/ 5 h 308"/>
                      <a:gd name="T38" fmla="*/ 6 w 364"/>
                      <a:gd name="T39" fmla="*/ 5 h 308"/>
                      <a:gd name="T40" fmla="*/ 6 w 364"/>
                      <a:gd name="T41" fmla="*/ 3 h 308"/>
                      <a:gd name="T42" fmla="*/ 6 w 364"/>
                      <a:gd name="T43" fmla="*/ 3 h 308"/>
                      <a:gd name="T44" fmla="*/ 6 w 364"/>
                      <a:gd name="T45" fmla="*/ 3 h 308"/>
                      <a:gd name="T46" fmla="*/ 6 w 364"/>
                      <a:gd name="T47" fmla="*/ 3 h 308"/>
                      <a:gd name="T48" fmla="*/ 5 w 364"/>
                      <a:gd name="T49" fmla="*/ 3 h 308"/>
                      <a:gd name="T50" fmla="*/ 5 w 364"/>
                      <a:gd name="T51" fmla="*/ 2 h 308"/>
                      <a:gd name="T52" fmla="*/ 5 w 364"/>
                      <a:gd name="T53" fmla="*/ 2 h 308"/>
                      <a:gd name="T54" fmla="*/ 5 w 364"/>
                      <a:gd name="T55" fmla="*/ 2 h 308"/>
                      <a:gd name="T56" fmla="*/ 5 w 364"/>
                      <a:gd name="T57" fmla="*/ 2 h 308"/>
                      <a:gd name="T58" fmla="*/ 5 w 364"/>
                      <a:gd name="T59" fmla="*/ 2 h 308"/>
                      <a:gd name="T60" fmla="*/ 5 w 364"/>
                      <a:gd name="T61" fmla="*/ 1 h 308"/>
                      <a:gd name="T62" fmla="*/ 6 w 364"/>
                      <a:gd name="T63" fmla="*/ 1 h 308"/>
                      <a:gd name="T64" fmla="*/ 6 w 364"/>
                      <a:gd name="T65" fmla="*/ 1 h 308"/>
                      <a:gd name="T66" fmla="*/ 6 w 364"/>
                      <a:gd name="T67" fmla="*/ 1 h 308"/>
                      <a:gd name="T68" fmla="*/ 6 w 364"/>
                      <a:gd name="T69" fmla="*/ 1 h 308"/>
                      <a:gd name="T70" fmla="*/ 6 w 364"/>
                      <a:gd name="T71" fmla="*/ 1 h 308"/>
                      <a:gd name="T72" fmla="*/ 6 w 364"/>
                      <a:gd name="T73" fmla="*/ 1 h 308"/>
                      <a:gd name="T74" fmla="*/ 6 w 364"/>
                      <a:gd name="T75" fmla="*/ 0 h 308"/>
                      <a:gd name="T76" fmla="*/ 1 w 364"/>
                      <a:gd name="T77" fmla="*/ 0 h 308"/>
                      <a:gd name="T78" fmla="*/ 1 w 364"/>
                      <a:gd name="T79" fmla="*/ 1 h 308"/>
                      <a:gd name="T80" fmla="*/ 1 w 364"/>
                      <a:gd name="T81" fmla="*/ 1 h 308"/>
                      <a:gd name="T82" fmla="*/ 1 w 364"/>
                      <a:gd name="T83" fmla="*/ 1 h 308"/>
                      <a:gd name="T84" fmla="*/ 1 w 364"/>
                      <a:gd name="T85" fmla="*/ 1 h 308"/>
                      <a:gd name="T86" fmla="*/ 1 w 364"/>
                      <a:gd name="T87" fmla="*/ 1 h 308"/>
                      <a:gd name="T88" fmla="*/ 1 w 364"/>
                      <a:gd name="T89" fmla="*/ 1 h 308"/>
                      <a:gd name="T90" fmla="*/ 1 w 364"/>
                      <a:gd name="T91" fmla="*/ 1 h 308"/>
                      <a:gd name="T92" fmla="*/ 1 w 364"/>
                      <a:gd name="T93" fmla="*/ 2 h 308"/>
                      <a:gd name="T94" fmla="*/ 1 w 364"/>
                      <a:gd name="T95" fmla="*/ 2 h 308"/>
                      <a:gd name="T96" fmla="*/ 0 w 364"/>
                      <a:gd name="T97" fmla="*/ 2 h 308"/>
                      <a:gd name="T98" fmla="*/ 1 w 364"/>
                      <a:gd name="T99" fmla="*/ 2 h 308"/>
                      <a:gd name="T100" fmla="*/ 1 w 364"/>
                      <a:gd name="T101" fmla="*/ 2 h 308"/>
                      <a:gd name="T102" fmla="*/ 1 w 364"/>
                      <a:gd name="T103" fmla="*/ 3 h 308"/>
                      <a:gd name="T104" fmla="*/ 1 w 364"/>
                      <a:gd name="T105" fmla="*/ 3 h 308"/>
                      <a:gd name="T106" fmla="*/ 1 w 364"/>
                      <a:gd name="T107" fmla="*/ 3 h 308"/>
                      <a:gd name="T108" fmla="*/ 1 w 364"/>
                      <a:gd name="T109" fmla="*/ 3 h 308"/>
                      <a:gd name="T110" fmla="*/ 1 w 364"/>
                      <a:gd name="T111" fmla="*/ 3 h 308"/>
                      <a:gd name="T112" fmla="*/ 1 w 364"/>
                      <a:gd name="T113" fmla="*/ 5 h 308"/>
                      <a:gd name="T114" fmla="*/ 1 w 364"/>
                      <a:gd name="T115" fmla="*/ 5 h 308"/>
                      <a:gd name="T116" fmla="*/ 1 w 364"/>
                      <a:gd name="T117" fmla="*/ 5 h 308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w 364"/>
                      <a:gd name="T178" fmla="*/ 0 h 308"/>
                      <a:gd name="T179" fmla="*/ 364 w 364"/>
                      <a:gd name="T180" fmla="*/ 308 h 308"/>
                    </a:gdLst>
                    <a:ahLst/>
                    <a:cxnLst>
                      <a:cxn ang="T118">
                        <a:pos x="T0" y="T1"/>
                      </a:cxn>
                      <a:cxn ang="T119">
                        <a:pos x="T2" y="T3"/>
                      </a:cxn>
                      <a:cxn ang="T120">
                        <a:pos x="T4" y="T5"/>
                      </a:cxn>
                      <a:cxn ang="T121">
                        <a:pos x="T6" y="T7"/>
                      </a:cxn>
                      <a:cxn ang="T122">
                        <a:pos x="T8" y="T9"/>
                      </a:cxn>
                      <a:cxn ang="T123">
                        <a:pos x="T10" y="T11"/>
                      </a:cxn>
                      <a:cxn ang="T124">
                        <a:pos x="T12" y="T13"/>
                      </a:cxn>
                      <a:cxn ang="T125">
                        <a:pos x="T14" y="T15"/>
                      </a:cxn>
                      <a:cxn ang="T126">
                        <a:pos x="T16" y="T17"/>
                      </a:cxn>
                      <a:cxn ang="T127">
                        <a:pos x="T18" y="T19"/>
                      </a:cxn>
                      <a:cxn ang="T128">
                        <a:pos x="T20" y="T21"/>
                      </a:cxn>
                      <a:cxn ang="T129">
                        <a:pos x="T22" y="T23"/>
                      </a:cxn>
                      <a:cxn ang="T130">
                        <a:pos x="T24" y="T25"/>
                      </a:cxn>
                      <a:cxn ang="T131">
                        <a:pos x="T26" y="T27"/>
                      </a:cxn>
                      <a:cxn ang="T132">
                        <a:pos x="T28" y="T29"/>
                      </a:cxn>
                      <a:cxn ang="T133">
                        <a:pos x="T30" y="T31"/>
                      </a:cxn>
                      <a:cxn ang="T134">
                        <a:pos x="T32" y="T33"/>
                      </a:cxn>
                      <a:cxn ang="T135">
                        <a:pos x="T34" y="T35"/>
                      </a:cxn>
                      <a:cxn ang="T136">
                        <a:pos x="T36" y="T37"/>
                      </a:cxn>
                      <a:cxn ang="T137">
                        <a:pos x="T38" y="T39"/>
                      </a:cxn>
                      <a:cxn ang="T138">
                        <a:pos x="T40" y="T41"/>
                      </a:cxn>
                      <a:cxn ang="T139">
                        <a:pos x="T42" y="T43"/>
                      </a:cxn>
                      <a:cxn ang="T140">
                        <a:pos x="T44" y="T45"/>
                      </a:cxn>
                      <a:cxn ang="T141">
                        <a:pos x="T46" y="T47"/>
                      </a:cxn>
                      <a:cxn ang="T142">
                        <a:pos x="T48" y="T49"/>
                      </a:cxn>
                      <a:cxn ang="T143">
                        <a:pos x="T50" y="T51"/>
                      </a:cxn>
                      <a:cxn ang="T144">
                        <a:pos x="T52" y="T53"/>
                      </a:cxn>
                      <a:cxn ang="T145">
                        <a:pos x="T54" y="T55"/>
                      </a:cxn>
                      <a:cxn ang="T146">
                        <a:pos x="T56" y="T57"/>
                      </a:cxn>
                      <a:cxn ang="T147">
                        <a:pos x="T58" y="T59"/>
                      </a:cxn>
                      <a:cxn ang="T148">
                        <a:pos x="T60" y="T61"/>
                      </a:cxn>
                      <a:cxn ang="T149">
                        <a:pos x="T62" y="T63"/>
                      </a:cxn>
                      <a:cxn ang="T150">
                        <a:pos x="T64" y="T65"/>
                      </a:cxn>
                      <a:cxn ang="T151">
                        <a:pos x="T66" y="T67"/>
                      </a:cxn>
                      <a:cxn ang="T152">
                        <a:pos x="T68" y="T69"/>
                      </a:cxn>
                      <a:cxn ang="T153">
                        <a:pos x="T70" y="T71"/>
                      </a:cxn>
                      <a:cxn ang="T154">
                        <a:pos x="T72" y="T73"/>
                      </a:cxn>
                      <a:cxn ang="T155">
                        <a:pos x="T74" y="T75"/>
                      </a:cxn>
                      <a:cxn ang="T156">
                        <a:pos x="T76" y="T77"/>
                      </a:cxn>
                      <a:cxn ang="T157">
                        <a:pos x="T78" y="T79"/>
                      </a:cxn>
                      <a:cxn ang="T158">
                        <a:pos x="T80" y="T81"/>
                      </a:cxn>
                      <a:cxn ang="T159">
                        <a:pos x="T82" y="T83"/>
                      </a:cxn>
                      <a:cxn ang="T160">
                        <a:pos x="T84" y="T85"/>
                      </a:cxn>
                      <a:cxn ang="T161">
                        <a:pos x="T86" y="T87"/>
                      </a:cxn>
                      <a:cxn ang="T162">
                        <a:pos x="T88" y="T89"/>
                      </a:cxn>
                      <a:cxn ang="T163">
                        <a:pos x="T90" y="T91"/>
                      </a:cxn>
                      <a:cxn ang="T164">
                        <a:pos x="T92" y="T93"/>
                      </a:cxn>
                      <a:cxn ang="T165">
                        <a:pos x="T94" y="T95"/>
                      </a:cxn>
                      <a:cxn ang="T166">
                        <a:pos x="T96" y="T97"/>
                      </a:cxn>
                      <a:cxn ang="T167">
                        <a:pos x="T98" y="T99"/>
                      </a:cxn>
                      <a:cxn ang="T168">
                        <a:pos x="T100" y="T101"/>
                      </a:cxn>
                      <a:cxn ang="T169">
                        <a:pos x="T102" y="T103"/>
                      </a:cxn>
                      <a:cxn ang="T170">
                        <a:pos x="T104" y="T105"/>
                      </a:cxn>
                      <a:cxn ang="T171">
                        <a:pos x="T106" y="T107"/>
                      </a:cxn>
                      <a:cxn ang="T172">
                        <a:pos x="T108" y="T109"/>
                      </a:cxn>
                      <a:cxn ang="T173">
                        <a:pos x="T110" y="T111"/>
                      </a:cxn>
                      <a:cxn ang="T174">
                        <a:pos x="T112" y="T113"/>
                      </a:cxn>
                      <a:cxn ang="T175">
                        <a:pos x="T114" y="T115"/>
                      </a:cxn>
                      <a:cxn ang="T176">
                        <a:pos x="T116" y="T117"/>
                      </a:cxn>
                    </a:cxnLst>
                    <a:rect l="T177" t="T178" r="T179" b="T180"/>
                    <a:pathLst>
                      <a:path w="364" h="308">
                        <a:moveTo>
                          <a:pt x="50" y="287"/>
                        </a:moveTo>
                        <a:lnTo>
                          <a:pt x="80" y="295"/>
                        </a:lnTo>
                        <a:lnTo>
                          <a:pt x="113" y="295"/>
                        </a:lnTo>
                        <a:lnTo>
                          <a:pt x="144" y="289"/>
                        </a:lnTo>
                        <a:lnTo>
                          <a:pt x="140" y="274"/>
                        </a:lnTo>
                        <a:lnTo>
                          <a:pt x="144" y="259"/>
                        </a:lnTo>
                        <a:lnTo>
                          <a:pt x="151" y="245"/>
                        </a:lnTo>
                        <a:lnTo>
                          <a:pt x="165" y="235"/>
                        </a:lnTo>
                        <a:lnTo>
                          <a:pt x="180" y="234"/>
                        </a:lnTo>
                        <a:lnTo>
                          <a:pt x="195" y="235"/>
                        </a:lnTo>
                        <a:lnTo>
                          <a:pt x="207" y="245"/>
                        </a:lnTo>
                        <a:lnTo>
                          <a:pt x="216" y="259"/>
                        </a:lnTo>
                        <a:lnTo>
                          <a:pt x="218" y="274"/>
                        </a:lnTo>
                        <a:lnTo>
                          <a:pt x="214" y="289"/>
                        </a:lnTo>
                        <a:lnTo>
                          <a:pt x="238" y="303"/>
                        </a:lnTo>
                        <a:lnTo>
                          <a:pt x="264" y="308"/>
                        </a:lnTo>
                        <a:lnTo>
                          <a:pt x="289" y="308"/>
                        </a:lnTo>
                        <a:lnTo>
                          <a:pt x="314" y="301"/>
                        </a:lnTo>
                        <a:lnTo>
                          <a:pt x="337" y="285"/>
                        </a:lnTo>
                        <a:lnTo>
                          <a:pt x="347" y="260"/>
                        </a:lnTo>
                        <a:lnTo>
                          <a:pt x="351" y="234"/>
                        </a:lnTo>
                        <a:lnTo>
                          <a:pt x="349" y="205"/>
                        </a:lnTo>
                        <a:lnTo>
                          <a:pt x="343" y="180"/>
                        </a:lnTo>
                        <a:lnTo>
                          <a:pt x="328" y="182"/>
                        </a:lnTo>
                        <a:lnTo>
                          <a:pt x="312" y="180"/>
                        </a:lnTo>
                        <a:lnTo>
                          <a:pt x="299" y="170"/>
                        </a:lnTo>
                        <a:lnTo>
                          <a:pt x="291" y="159"/>
                        </a:lnTo>
                        <a:lnTo>
                          <a:pt x="287" y="143"/>
                        </a:lnTo>
                        <a:lnTo>
                          <a:pt x="291" y="128"/>
                        </a:lnTo>
                        <a:lnTo>
                          <a:pt x="299" y="115"/>
                        </a:lnTo>
                        <a:lnTo>
                          <a:pt x="312" y="107"/>
                        </a:lnTo>
                        <a:lnTo>
                          <a:pt x="328" y="103"/>
                        </a:lnTo>
                        <a:lnTo>
                          <a:pt x="343" y="107"/>
                        </a:lnTo>
                        <a:lnTo>
                          <a:pt x="355" y="88"/>
                        </a:lnTo>
                        <a:lnTo>
                          <a:pt x="362" y="65"/>
                        </a:lnTo>
                        <a:lnTo>
                          <a:pt x="364" y="44"/>
                        </a:lnTo>
                        <a:lnTo>
                          <a:pt x="360" y="21"/>
                        </a:lnTo>
                        <a:lnTo>
                          <a:pt x="351" y="0"/>
                        </a:lnTo>
                        <a:lnTo>
                          <a:pt x="63" y="0"/>
                        </a:lnTo>
                        <a:lnTo>
                          <a:pt x="73" y="21"/>
                        </a:lnTo>
                        <a:lnTo>
                          <a:pt x="76" y="44"/>
                        </a:lnTo>
                        <a:lnTo>
                          <a:pt x="74" y="65"/>
                        </a:lnTo>
                        <a:lnTo>
                          <a:pt x="67" y="88"/>
                        </a:lnTo>
                        <a:lnTo>
                          <a:pt x="55" y="107"/>
                        </a:lnTo>
                        <a:lnTo>
                          <a:pt x="40" y="103"/>
                        </a:lnTo>
                        <a:lnTo>
                          <a:pt x="25" y="107"/>
                        </a:lnTo>
                        <a:lnTo>
                          <a:pt x="11" y="115"/>
                        </a:lnTo>
                        <a:lnTo>
                          <a:pt x="4" y="128"/>
                        </a:lnTo>
                        <a:lnTo>
                          <a:pt x="0" y="143"/>
                        </a:lnTo>
                        <a:lnTo>
                          <a:pt x="4" y="159"/>
                        </a:lnTo>
                        <a:lnTo>
                          <a:pt x="11" y="170"/>
                        </a:lnTo>
                        <a:lnTo>
                          <a:pt x="25" y="180"/>
                        </a:lnTo>
                        <a:lnTo>
                          <a:pt x="40" y="182"/>
                        </a:lnTo>
                        <a:lnTo>
                          <a:pt x="55" y="180"/>
                        </a:lnTo>
                        <a:lnTo>
                          <a:pt x="61" y="207"/>
                        </a:lnTo>
                        <a:lnTo>
                          <a:pt x="63" y="234"/>
                        </a:lnTo>
                        <a:lnTo>
                          <a:pt x="59" y="260"/>
                        </a:lnTo>
                        <a:lnTo>
                          <a:pt x="50" y="287"/>
                        </a:lnTo>
                        <a:close/>
                      </a:path>
                    </a:pathLst>
                  </a:custGeom>
                  <a:solidFill>
                    <a:srgbClr val="00FF00"/>
                  </a:solidFill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122" name="Freeform 263"/>
                  <p:cNvSpPr>
                    <a:spLocks/>
                  </p:cNvSpPr>
                  <p:nvPr/>
                </p:nvSpPr>
                <p:spPr bwMode="auto">
                  <a:xfrm>
                    <a:off x="2291" y="1737"/>
                    <a:ext cx="154" cy="182"/>
                  </a:xfrm>
                  <a:custGeom>
                    <a:avLst/>
                    <a:gdLst>
                      <a:gd name="T0" fmla="*/ 4 w 309"/>
                      <a:gd name="T1" fmla="*/ 4 h 365"/>
                      <a:gd name="T2" fmla="*/ 4 w 309"/>
                      <a:gd name="T3" fmla="*/ 4 h 365"/>
                      <a:gd name="T4" fmla="*/ 4 w 309"/>
                      <a:gd name="T5" fmla="*/ 3 h 365"/>
                      <a:gd name="T6" fmla="*/ 4 w 309"/>
                      <a:gd name="T7" fmla="*/ 3 h 365"/>
                      <a:gd name="T8" fmla="*/ 4 w 309"/>
                      <a:gd name="T9" fmla="*/ 3 h 365"/>
                      <a:gd name="T10" fmla="*/ 4 w 309"/>
                      <a:gd name="T11" fmla="*/ 3 h 365"/>
                      <a:gd name="T12" fmla="*/ 3 w 309"/>
                      <a:gd name="T13" fmla="*/ 3 h 365"/>
                      <a:gd name="T14" fmla="*/ 3 w 309"/>
                      <a:gd name="T15" fmla="*/ 3 h 365"/>
                      <a:gd name="T16" fmla="*/ 3 w 309"/>
                      <a:gd name="T17" fmla="*/ 2 h 365"/>
                      <a:gd name="T18" fmla="*/ 3 w 309"/>
                      <a:gd name="T19" fmla="*/ 2 h 365"/>
                      <a:gd name="T20" fmla="*/ 3 w 309"/>
                      <a:gd name="T21" fmla="*/ 2 h 365"/>
                      <a:gd name="T22" fmla="*/ 4 w 309"/>
                      <a:gd name="T23" fmla="*/ 2 h 365"/>
                      <a:gd name="T24" fmla="*/ 4 w 309"/>
                      <a:gd name="T25" fmla="*/ 2 h 365"/>
                      <a:gd name="T26" fmla="*/ 4 w 309"/>
                      <a:gd name="T27" fmla="*/ 2 h 365"/>
                      <a:gd name="T28" fmla="*/ 4 w 309"/>
                      <a:gd name="T29" fmla="*/ 1 h 365"/>
                      <a:gd name="T30" fmla="*/ 4 w 309"/>
                      <a:gd name="T31" fmla="*/ 1 h 365"/>
                      <a:gd name="T32" fmla="*/ 4 w 309"/>
                      <a:gd name="T33" fmla="*/ 1 h 365"/>
                      <a:gd name="T34" fmla="*/ 4 w 309"/>
                      <a:gd name="T35" fmla="*/ 0 h 365"/>
                      <a:gd name="T36" fmla="*/ 4 w 309"/>
                      <a:gd name="T37" fmla="*/ 0 h 365"/>
                      <a:gd name="T38" fmla="*/ 4 w 309"/>
                      <a:gd name="T39" fmla="*/ 0 h 365"/>
                      <a:gd name="T40" fmla="*/ 3 w 309"/>
                      <a:gd name="T41" fmla="*/ 0 h 365"/>
                      <a:gd name="T42" fmla="*/ 3 w 309"/>
                      <a:gd name="T43" fmla="*/ 0 h 365"/>
                      <a:gd name="T44" fmla="*/ 2 w 309"/>
                      <a:gd name="T45" fmla="*/ 0 h 365"/>
                      <a:gd name="T46" fmla="*/ 2 w 309"/>
                      <a:gd name="T47" fmla="*/ 0 h 365"/>
                      <a:gd name="T48" fmla="*/ 2 w 309"/>
                      <a:gd name="T49" fmla="*/ 0 h 365"/>
                      <a:gd name="T50" fmla="*/ 2 w 309"/>
                      <a:gd name="T51" fmla="*/ 1 h 365"/>
                      <a:gd name="T52" fmla="*/ 2 w 309"/>
                      <a:gd name="T53" fmla="*/ 1 h 365"/>
                      <a:gd name="T54" fmla="*/ 2 w 309"/>
                      <a:gd name="T55" fmla="*/ 1 h 365"/>
                      <a:gd name="T56" fmla="*/ 2 w 309"/>
                      <a:gd name="T57" fmla="*/ 1 h 365"/>
                      <a:gd name="T58" fmla="*/ 1 w 309"/>
                      <a:gd name="T59" fmla="*/ 1 h 365"/>
                      <a:gd name="T60" fmla="*/ 1 w 309"/>
                      <a:gd name="T61" fmla="*/ 0 h 365"/>
                      <a:gd name="T62" fmla="*/ 1 w 309"/>
                      <a:gd name="T63" fmla="*/ 0 h 365"/>
                      <a:gd name="T64" fmla="*/ 1 w 309"/>
                      <a:gd name="T65" fmla="*/ 0 h 365"/>
                      <a:gd name="T66" fmla="*/ 1 w 309"/>
                      <a:gd name="T67" fmla="*/ 0 h 365"/>
                      <a:gd name="T68" fmla="*/ 1 w 309"/>
                      <a:gd name="T69" fmla="*/ 0 h 365"/>
                      <a:gd name="T70" fmla="*/ 0 w 309"/>
                      <a:gd name="T71" fmla="*/ 0 h 365"/>
                      <a:gd name="T72" fmla="*/ 0 w 309"/>
                      <a:gd name="T73" fmla="*/ 0 h 365"/>
                      <a:gd name="T74" fmla="*/ 0 w 309"/>
                      <a:gd name="T75" fmla="*/ 0 h 365"/>
                      <a:gd name="T76" fmla="*/ 0 w 309"/>
                      <a:gd name="T77" fmla="*/ 4 h 365"/>
                      <a:gd name="T78" fmla="*/ 0 w 309"/>
                      <a:gd name="T79" fmla="*/ 4 h 365"/>
                      <a:gd name="T80" fmla="*/ 0 w 309"/>
                      <a:gd name="T81" fmla="*/ 4 h 365"/>
                      <a:gd name="T82" fmla="*/ 1 w 309"/>
                      <a:gd name="T83" fmla="*/ 4 h 365"/>
                      <a:gd name="T84" fmla="*/ 1 w 309"/>
                      <a:gd name="T85" fmla="*/ 4 h 365"/>
                      <a:gd name="T86" fmla="*/ 1 w 309"/>
                      <a:gd name="T87" fmla="*/ 4 h 365"/>
                      <a:gd name="T88" fmla="*/ 1 w 309"/>
                      <a:gd name="T89" fmla="*/ 5 h 365"/>
                      <a:gd name="T90" fmla="*/ 1 w 309"/>
                      <a:gd name="T91" fmla="*/ 5 h 365"/>
                      <a:gd name="T92" fmla="*/ 1 w 309"/>
                      <a:gd name="T93" fmla="*/ 5 h 365"/>
                      <a:gd name="T94" fmla="*/ 2 w 309"/>
                      <a:gd name="T95" fmla="*/ 5 h 365"/>
                      <a:gd name="T96" fmla="*/ 2 w 309"/>
                      <a:gd name="T97" fmla="*/ 5 h 365"/>
                      <a:gd name="T98" fmla="*/ 2 w 309"/>
                      <a:gd name="T99" fmla="*/ 5 h 365"/>
                      <a:gd name="T100" fmla="*/ 2 w 309"/>
                      <a:gd name="T101" fmla="*/ 5 h 365"/>
                      <a:gd name="T102" fmla="*/ 2 w 309"/>
                      <a:gd name="T103" fmla="*/ 5 h 365"/>
                      <a:gd name="T104" fmla="*/ 2 w 309"/>
                      <a:gd name="T105" fmla="*/ 5 h 365"/>
                      <a:gd name="T106" fmla="*/ 2 w 309"/>
                      <a:gd name="T107" fmla="*/ 4 h 365"/>
                      <a:gd name="T108" fmla="*/ 3 w 309"/>
                      <a:gd name="T109" fmla="*/ 4 h 365"/>
                      <a:gd name="T110" fmla="*/ 3 w 309"/>
                      <a:gd name="T111" fmla="*/ 4 h 365"/>
                      <a:gd name="T112" fmla="*/ 4 w 309"/>
                      <a:gd name="T113" fmla="*/ 4 h 365"/>
                      <a:gd name="T114" fmla="*/ 4 w 309"/>
                      <a:gd name="T115" fmla="*/ 4 h 365"/>
                      <a:gd name="T116" fmla="*/ 4 w 309"/>
                      <a:gd name="T117" fmla="*/ 4 h 365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w 309"/>
                      <a:gd name="T178" fmla="*/ 0 h 365"/>
                      <a:gd name="T179" fmla="*/ 309 w 309"/>
                      <a:gd name="T180" fmla="*/ 365 h 365"/>
                    </a:gdLst>
                    <a:ahLst/>
                    <a:cxnLst>
                      <a:cxn ang="T118">
                        <a:pos x="T0" y="T1"/>
                      </a:cxn>
                      <a:cxn ang="T119">
                        <a:pos x="T2" y="T3"/>
                      </a:cxn>
                      <a:cxn ang="T120">
                        <a:pos x="T4" y="T5"/>
                      </a:cxn>
                      <a:cxn ang="T121">
                        <a:pos x="T6" y="T7"/>
                      </a:cxn>
                      <a:cxn ang="T122">
                        <a:pos x="T8" y="T9"/>
                      </a:cxn>
                      <a:cxn ang="T123">
                        <a:pos x="T10" y="T11"/>
                      </a:cxn>
                      <a:cxn ang="T124">
                        <a:pos x="T12" y="T13"/>
                      </a:cxn>
                      <a:cxn ang="T125">
                        <a:pos x="T14" y="T15"/>
                      </a:cxn>
                      <a:cxn ang="T126">
                        <a:pos x="T16" y="T17"/>
                      </a:cxn>
                      <a:cxn ang="T127">
                        <a:pos x="T18" y="T19"/>
                      </a:cxn>
                      <a:cxn ang="T128">
                        <a:pos x="T20" y="T21"/>
                      </a:cxn>
                      <a:cxn ang="T129">
                        <a:pos x="T22" y="T23"/>
                      </a:cxn>
                      <a:cxn ang="T130">
                        <a:pos x="T24" y="T25"/>
                      </a:cxn>
                      <a:cxn ang="T131">
                        <a:pos x="T26" y="T27"/>
                      </a:cxn>
                      <a:cxn ang="T132">
                        <a:pos x="T28" y="T29"/>
                      </a:cxn>
                      <a:cxn ang="T133">
                        <a:pos x="T30" y="T31"/>
                      </a:cxn>
                      <a:cxn ang="T134">
                        <a:pos x="T32" y="T33"/>
                      </a:cxn>
                      <a:cxn ang="T135">
                        <a:pos x="T34" y="T35"/>
                      </a:cxn>
                      <a:cxn ang="T136">
                        <a:pos x="T36" y="T37"/>
                      </a:cxn>
                      <a:cxn ang="T137">
                        <a:pos x="T38" y="T39"/>
                      </a:cxn>
                      <a:cxn ang="T138">
                        <a:pos x="T40" y="T41"/>
                      </a:cxn>
                      <a:cxn ang="T139">
                        <a:pos x="T42" y="T43"/>
                      </a:cxn>
                      <a:cxn ang="T140">
                        <a:pos x="T44" y="T45"/>
                      </a:cxn>
                      <a:cxn ang="T141">
                        <a:pos x="T46" y="T47"/>
                      </a:cxn>
                      <a:cxn ang="T142">
                        <a:pos x="T48" y="T49"/>
                      </a:cxn>
                      <a:cxn ang="T143">
                        <a:pos x="T50" y="T51"/>
                      </a:cxn>
                      <a:cxn ang="T144">
                        <a:pos x="T52" y="T53"/>
                      </a:cxn>
                      <a:cxn ang="T145">
                        <a:pos x="T54" y="T55"/>
                      </a:cxn>
                      <a:cxn ang="T146">
                        <a:pos x="T56" y="T57"/>
                      </a:cxn>
                      <a:cxn ang="T147">
                        <a:pos x="T58" y="T59"/>
                      </a:cxn>
                      <a:cxn ang="T148">
                        <a:pos x="T60" y="T61"/>
                      </a:cxn>
                      <a:cxn ang="T149">
                        <a:pos x="T62" y="T63"/>
                      </a:cxn>
                      <a:cxn ang="T150">
                        <a:pos x="T64" y="T65"/>
                      </a:cxn>
                      <a:cxn ang="T151">
                        <a:pos x="T66" y="T67"/>
                      </a:cxn>
                      <a:cxn ang="T152">
                        <a:pos x="T68" y="T69"/>
                      </a:cxn>
                      <a:cxn ang="T153">
                        <a:pos x="T70" y="T71"/>
                      </a:cxn>
                      <a:cxn ang="T154">
                        <a:pos x="T72" y="T73"/>
                      </a:cxn>
                      <a:cxn ang="T155">
                        <a:pos x="T74" y="T75"/>
                      </a:cxn>
                      <a:cxn ang="T156">
                        <a:pos x="T76" y="T77"/>
                      </a:cxn>
                      <a:cxn ang="T157">
                        <a:pos x="T78" y="T79"/>
                      </a:cxn>
                      <a:cxn ang="T158">
                        <a:pos x="T80" y="T81"/>
                      </a:cxn>
                      <a:cxn ang="T159">
                        <a:pos x="T82" y="T83"/>
                      </a:cxn>
                      <a:cxn ang="T160">
                        <a:pos x="T84" y="T85"/>
                      </a:cxn>
                      <a:cxn ang="T161">
                        <a:pos x="T86" y="T87"/>
                      </a:cxn>
                      <a:cxn ang="T162">
                        <a:pos x="T88" y="T89"/>
                      </a:cxn>
                      <a:cxn ang="T163">
                        <a:pos x="T90" y="T91"/>
                      </a:cxn>
                      <a:cxn ang="T164">
                        <a:pos x="T92" y="T93"/>
                      </a:cxn>
                      <a:cxn ang="T165">
                        <a:pos x="T94" y="T95"/>
                      </a:cxn>
                      <a:cxn ang="T166">
                        <a:pos x="T96" y="T97"/>
                      </a:cxn>
                      <a:cxn ang="T167">
                        <a:pos x="T98" y="T99"/>
                      </a:cxn>
                      <a:cxn ang="T168">
                        <a:pos x="T100" y="T101"/>
                      </a:cxn>
                      <a:cxn ang="T169">
                        <a:pos x="T102" y="T103"/>
                      </a:cxn>
                      <a:cxn ang="T170">
                        <a:pos x="T104" y="T105"/>
                      </a:cxn>
                      <a:cxn ang="T171">
                        <a:pos x="T106" y="T107"/>
                      </a:cxn>
                      <a:cxn ang="T172">
                        <a:pos x="T108" y="T109"/>
                      </a:cxn>
                      <a:cxn ang="T173">
                        <a:pos x="T110" y="T111"/>
                      </a:cxn>
                      <a:cxn ang="T174">
                        <a:pos x="T112" y="T113"/>
                      </a:cxn>
                      <a:cxn ang="T175">
                        <a:pos x="T114" y="T115"/>
                      </a:cxn>
                      <a:cxn ang="T176">
                        <a:pos x="T116" y="T117"/>
                      </a:cxn>
                    </a:cxnLst>
                    <a:rect l="T177" t="T178" r="T179" b="T180"/>
                    <a:pathLst>
                      <a:path w="309" h="365">
                        <a:moveTo>
                          <a:pt x="288" y="315"/>
                        </a:moveTo>
                        <a:lnTo>
                          <a:pt x="295" y="284"/>
                        </a:lnTo>
                        <a:lnTo>
                          <a:pt x="295" y="252"/>
                        </a:lnTo>
                        <a:lnTo>
                          <a:pt x="288" y="221"/>
                        </a:lnTo>
                        <a:lnTo>
                          <a:pt x="272" y="223"/>
                        </a:lnTo>
                        <a:lnTo>
                          <a:pt x="257" y="221"/>
                        </a:lnTo>
                        <a:lnTo>
                          <a:pt x="245" y="213"/>
                        </a:lnTo>
                        <a:lnTo>
                          <a:pt x="236" y="200"/>
                        </a:lnTo>
                        <a:lnTo>
                          <a:pt x="232" y="184"/>
                        </a:lnTo>
                        <a:lnTo>
                          <a:pt x="236" y="169"/>
                        </a:lnTo>
                        <a:lnTo>
                          <a:pt x="245" y="156"/>
                        </a:lnTo>
                        <a:lnTo>
                          <a:pt x="257" y="148"/>
                        </a:lnTo>
                        <a:lnTo>
                          <a:pt x="272" y="144"/>
                        </a:lnTo>
                        <a:lnTo>
                          <a:pt x="288" y="148"/>
                        </a:lnTo>
                        <a:lnTo>
                          <a:pt x="301" y="125"/>
                        </a:lnTo>
                        <a:lnTo>
                          <a:pt x="309" y="100"/>
                        </a:lnTo>
                        <a:lnTo>
                          <a:pt x="309" y="73"/>
                        </a:lnTo>
                        <a:lnTo>
                          <a:pt x="301" y="48"/>
                        </a:lnTo>
                        <a:lnTo>
                          <a:pt x="286" y="27"/>
                        </a:lnTo>
                        <a:lnTo>
                          <a:pt x="261" y="18"/>
                        </a:lnTo>
                        <a:lnTo>
                          <a:pt x="234" y="14"/>
                        </a:lnTo>
                        <a:lnTo>
                          <a:pt x="205" y="14"/>
                        </a:lnTo>
                        <a:lnTo>
                          <a:pt x="178" y="21"/>
                        </a:lnTo>
                        <a:lnTo>
                          <a:pt x="182" y="37"/>
                        </a:lnTo>
                        <a:lnTo>
                          <a:pt x="180" y="52"/>
                        </a:lnTo>
                        <a:lnTo>
                          <a:pt x="171" y="64"/>
                        </a:lnTo>
                        <a:lnTo>
                          <a:pt x="159" y="73"/>
                        </a:lnTo>
                        <a:lnTo>
                          <a:pt x="144" y="77"/>
                        </a:lnTo>
                        <a:lnTo>
                          <a:pt x="128" y="73"/>
                        </a:lnTo>
                        <a:lnTo>
                          <a:pt x="115" y="64"/>
                        </a:lnTo>
                        <a:lnTo>
                          <a:pt x="105" y="52"/>
                        </a:lnTo>
                        <a:lnTo>
                          <a:pt x="104" y="37"/>
                        </a:lnTo>
                        <a:lnTo>
                          <a:pt x="107" y="21"/>
                        </a:lnTo>
                        <a:lnTo>
                          <a:pt x="88" y="8"/>
                        </a:lnTo>
                        <a:lnTo>
                          <a:pt x="65" y="2"/>
                        </a:lnTo>
                        <a:lnTo>
                          <a:pt x="42" y="0"/>
                        </a:lnTo>
                        <a:lnTo>
                          <a:pt x="21" y="4"/>
                        </a:lnTo>
                        <a:lnTo>
                          <a:pt x="0" y="14"/>
                        </a:lnTo>
                        <a:lnTo>
                          <a:pt x="0" y="301"/>
                        </a:lnTo>
                        <a:lnTo>
                          <a:pt x="21" y="292"/>
                        </a:lnTo>
                        <a:lnTo>
                          <a:pt x="42" y="288"/>
                        </a:lnTo>
                        <a:lnTo>
                          <a:pt x="65" y="290"/>
                        </a:lnTo>
                        <a:lnTo>
                          <a:pt x="88" y="296"/>
                        </a:lnTo>
                        <a:lnTo>
                          <a:pt x="107" y="309"/>
                        </a:lnTo>
                        <a:lnTo>
                          <a:pt x="104" y="324"/>
                        </a:lnTo>
                        <a:lnTo>
                          <a:pt x="105" y="340"/>
                        </a:lnTo>
                        <a:lnTo>
                          <a:pt x="115" y="353"/>
                        </a:lnTo>
                        <a:lnTo>
                          <a:pt x="128" y="361"/>
                        </a:lnTo>
                        <a:lnTo>
                          <a:pt x="144" y="365"/>
                        </a:lnTo>
                        <a:lnTo>
                          <a:pt x="159" y="361"/>
                        </a:lnTo>
                        <a:lnTo>
                          <a:pt x="171" y="353"/>
                        </a:lnTo>
                        <a:lnTo>
                          <a:pt x="180" y="340"/>
                        </a:lnTo>
                        <a:lnTo>
                          <a:pt x="182" y="324"/>
                        </a:lnTo>
                        <a:lnTo>
                          <a:pt x="178" y="309"/>
                        </a:lnTo>
                        <a:lnTo>
                          <a:pt x="205" y="301"/>
                        </a:lnTo>
                        <a:lnTo>
                          <a:pt x="234" y="301"/>
                        </a:lnTo>
                        <a:lnTo>
                          <a:pt x="261" y="305"/>
                        </a:lnTo>
                        <a:lnTo>
                          <a:pt x="288" y="315"/>
                        </a:lnTo>
                        <a:close/>
                      </a:path>
                    </a:pathLst>
                  </a:custGeom>
                  <a:solidFill>
                    <a:srgbClr val="FFFF00"/>
                  </a:solidFill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123" name="Freeform 264"/>
                  <p:cNvSpPr>
                    <a:spLocks/>
                  </p:cNvSpPr>
                  <p:nvPr/>
                </p:nvSpPr>
                <p:spPr bwMode="auto">
                  <a:xfrm>
                    <a:off x="2493" y="1956"/>
                    <a:ext cx="183" cy="154"/>
                  </a:xfrm>
                  <a:custGeom>
                    <a:avLst/>
                    <a:gdLst>
                      <a:gd name="T0" fmla="*/ 5 w 364"/>
                      <a:gd name="T1" fmla="*/ 1 h 308"/>
                      <a:gd name="T2" fmla="*/ 5 w 364"/>
                      <a:gd name="T3" fmla="*/ 1 h 308"/>
                      <a:gd name="T4" fmla="*/ 4 w 364"/>
                      <a:gd name="T5" fmla="*/ 1 h 308"/>
                      <a:gd name="T6" fmla="*/ 4 w 364"/>
                      <a:gd name="T7" fmla="*/ 1 h 308"/>
                      <a:gd name="T8" fmla="*/ 4 w 364"/>
                      <a:gd name="T9" fmla="*/ 1 h 308"/>
                      <a:gd name="T10" fmla="*/ 4 w 364"/>
                      <a:gd name="T11" fmla="*/ 1 h 308"/>
                      <a:gd name="T12" fmla="*/ 4 w 364"/>
                      <a:gd name="T13" fmla="*/ 1 h 308"/>
                      <a:gd name="T14" fmla="*/ 4 w 364"/>
                      <a:gd name="T15" fmla="*/ 1 h 308"/>
                      <a:gd name="T16" fmla="*/ 3 w 364"/>
                      <a:gd name="T17" fmla="*/ 1 h 308"/>
                      <a:gd name="T18" fmla="*/ 3 w 364"/>
                      <a:gd name="T19" fmla="*/ 1 h 308"/>
                      <a:gd name="T20" fmla="*/ 3 w 364"/>
                      <a:gd name="T21" fmla="*/ 1 h 308"/>
                      <a:gd name="T22" fmla="*/ 3 w 364"/>
                      <a:gd name="T23" fmla="*/ 1 h 308"/>
                      <a:gd name="T24" fmla="*/ 3 w 364"/>
                      <a:gd name="T25" fmla="*/ 1 h 308"/>
                      <a:gd name="T26" fmla="*/ 3 w 364"/>
                      <a:gd name="T27" fmla="*/ 1 h 308"/>
                      <a:gd name="T28" fmla="*/ 2 w 364"/>
                      <a:gd name="T29" fmla="*/ 1 h 308"/>
                      <a:gd name="T30" fmla="*/ 2 w 364"/>
                      <a:gd name="T31" fmla="*/ 0 h 308"/>
                      <a:gd name="T32" fmla="*/ 2 w 364"/>
                      <a:gd name="T33" fmla="*/ 0 h 308"/>
                      <a:gd name="T34" fmla="*/ 1 w 364"/>
                      <a:gd name="T35" fmla="*/ 1 h 308"/>
                      <a:gd name="T36" fmla="*/ 1 w 364"/>
                      <a:gd name="T37" fmla="*/ 1 h 308"/>
                      <a:gd name="T38" fmla="*/ 1 w 364"/>
                      <a:gd name="T39" fmla="*/ 1 h 308"/>
                      <a:gd name="T40" fmla="*/ 1 w 364"/>
                      <a:gd name="T41" fmla="*/ 1 h 308"/>
                      <a:gd name="T42" fmla="*/ 1 w 364"/>
                      <a:gd name="T43" fmla="*/ 1 h 308"/>
                      <a:gd name="T44" fmla="*/ 1 w 364"/>
                      <a:gd name="T45" fmla="*/ 2 h 308"/>
                      <a:gd name="T46" fmla="*/ 1 w 364"/>
                      <a:gd name="T47" fmla="*/ 2 h 308"/>
                      <a:gd name="T48" fmla="*/ 1 w 364"/>
                      <a:gd name="T49" fmla="*/ 2 h 308"/>
                      <a:gd name="T50" fmla="*/ 1 w 364"/>
                      <a:gd name="T51" fmla="*/ 2 h 308"/>
                      <a:gd name="T52" fmla="*/ 2 w 364"/>
                      <a:gd name="T53" fmla="*/ 2 h 308"/>
                      <a:gd name="T54" fmla="*/ 2 w 364"/>
                      <a:gd name="T55" fmla="*/ 2 h 308"/>
                      <a:gd name="T56" fmla="*/ 2 w 364"/>
                      <a:gd name="T57" fmla="*/ 3 h 308"/>
                      <a:gd name="T58" fmla="*/ 1 w 364"/>
                      <a:gd name="T59" fmla="*/ 3 h 308"/>
                      <a:gd name="T60" fmla="*/ 1 w 364"/>
                      <a:gd name="T61" fmla="*/ 3 h 308"/>
                      <a:gd name="T62" fmla="*/ 1 w 364"/>
                      <a:gd name="T63" fmla="*/ 3 h 308"/>
                      <a:gd name="T64" fmla="*/ 1 w 364"/>
                      <a:gd name="T65" fmla="*/ 3 h 308"/>
                      <a:gd name="T66" fmla="*/ 1 w 364"/>
                      <a:gd name="T67" fmla="*/ 3 h 308"/>
                      <a:gd name="T68" fmla="*/ 0 w 364"/>
                      <a:gd name="T69" fmla="*/ 3 h 308"/>
                      <a:gd name="T70" fmla="*/ 0 w 364"/>
                      <a:gd name="T71" fmla="*/ 5 h 308"/>
                      <a:gd name="T72" fmla="*/ 1 w 364"/>
                      <a:gd name="T73" fmla="*/ 5 h 308"/>
                      <a:gd name="T74" fmla="*/ 1 w 364"/>
                      <a:gd name="T75" fmla="*/ 5 h 308"/>
                      <a:gd name="T76" fmla="*/ 5 w 364"/>
                      <a:gd name="T77" fmla="*/ 5 h 308"/>
                      <a:gd name="T78" fmla="*/ 5 w 364"/>
                      <a:gd name="T79" fmla="*/ 5 h 308"/>
                      <a:gd name="T80" fmla="*/ 5 w 364"/>
                      <a:gd name="T81" fmla="*/ 5 h 308"/>
                      <a:gd name="T82" fmla="*/ 5 w 364"/>
                      <a:gd name="T83" fmla="*/ 3 h 308"/>
                      <a:gd name="T84" fmla="*/ 5 w 364"/>
                      <a:gd name="T85" fmla="*/ 3 h 308"/>
                      <a:gd name="T86" fmla="*/ 5 w 364"/>
                      <a:gd name="T87" fmla="*/ 3 h 308"/>
                      <a:gd name="T88" fmla="*/ 6 w 364"/>
                      <a:gd name="T89" fmla="*/ 3 h 308"/>
                      <a:gd name="T90" fmla="*/ 6 w 364"/>
                      <a:gd name="T91" fmla="*/ 3 h 308"/>
                      <a:gd name="T92" fmla="*/ 6 w 364"/>
                      <a:gd name="T93" fmla="*/ 3 h 308"/>
                      <a:gd name="T94" fmla="*/ 6 w 364"/>
                      <a:gd name="T95" fmla="*/ 3 h 308"/>
                      <a:gd name="T96" fmla="*/ 6 w 364"/>
                      <a:gd name="T97" fmla="*/ 2 h 308"/>
                      <a:gd name="T98" fmla="*/ 6 w 364"/>
                      <a:gd name="T99" fmla="*/ 2 h 308"/>
                      <a:gd name="T100" fmla="*/ 6 w 364"/>
                      <a:gd name="T101" fmla="*/ 2 h 308"/>
                      <a:gd name="T102" fmla="*/ 6 w 364"/>
                      <a:gd name="T103" fmla="*/ 2 h 308"/>
                      <a:gd name="T104" fmla="*/ 6 w 364"/>
                      <a:gd name="T105" fmla="*/ 2 h 308"/>
                      <a:gd name="T106" fmla="*/ 5 w 364"/>
                      <a:gd name="T107" fmla="*/ 2 h 308"/>
                      <a:gd name="T108" fmla="*/ 5 w 364"/>
                      <a:gd name="T109" fmla="*/ 1 h 308"/>
                      <a:gd name="T110" fmla="*/ 5 w 364"/>
                      <a:gd name="T111" fmla="*/ 1 h 308"/>
                      <a:gd name="T112" fmla="*/ 5 w 364"/>
                      <a:gd name="T113" fmla="*/ 1 h 308"/>
                      <a:gd name="T114" fmla="*/ 5 w 364"/>
                      <a:gd name="T115" fmla="*/ 1 h 308"/>
                      <a:gd name="T116" fmla="*/ 5 w 364"/>
                      <a:gd name="T117" fmla="*/ 1 h 308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w 364"/>
                      <a:gd name="T178" fmla="*/ 0 h 308"/>
                      <a:gd name="T179" fmla="*/ 364 w 364"/>
                      <a:gd name="T180" fmla="*/ 308 h 308"/>
                    </a:gdLst>
                    <a:ahLst/>
                    <a:cxnLst>
                      <a:cxn ang="T118">
                        <a:pos x="T0" y="T1"/>
                      </a:cxn>
                      <a:cxn ang="T119">
                        <a:pos x="T2" y="T3"/>
                      </a:cxn>
                      <a:cxn ang="T120">
                        <a:pos x="T4" y="T5"/>
                      </a:cxn>
                      <a:cxn ang="T121">
                        <a:pos x="T6" y="T7"/>
                      </a:cxn>
                      <a:cxn ang="T122">
                        <a:pos x="T8" y="T9"/>
                      </a:cxn>
                      <a:cxn ang="T123">
                        <a:pos x="T10" y="T11"/>
                      </a:cxn>
                      <a:cxn ang="T124">
                        <a:pos x="T12" y="T13"/>
                      </a:cxn>
                      <a:cxn ang="T125">
                        <a:pos x="T14" y="T15"/>
                      </a:cxn>
                      <a:cxn ang="T126">
                        <a:pos x="T16" y="T17"/>
                      </a:cxn>
                      <a:cxn ang="T127">
                        <a:pos x="T18" y="T19"/>
                      </a:cxn>
                      <a:cxn ang="T128">
                        <a:pos x="T20" y="T21"/>
                      </a:cxn>
                      <a:cxn ang="T129">
                        <a:pos x="T22" y="T23"/>
                      </a:cxn>
                      <a:cxn ang="T130">
                        <a:pos x="T24" y="T25"/>
                      </a:cxn>
                      <a:cxn ang="T131">
                        <a:pos x="T26" y="T27"/>
                      </a:cxn>
                      <a:cxn ang="T132">
                        <a:pos x="T28" y="T29"/>
                      </a:cxn>
                      <a:cxn ang="T133">
                        <a:pos x="T30" y="T31"/>
                      </a:cxn>
                      <a:cxn ang="T134">
                        <a:pos x="T32" y="T33"/>
                      </a:cxn>
                      <a:cxn ang="T135">
                        <a:pos x="T34" y="T35"/>
                      </a:cxn>
                      <a:cxn ang="T136">
                        <a:pos x="T36" y="T37"/>
                      </a:cxn>
                      <a:cxn ang="T137">
                        <a:pos x="T38" y="T39"/>
                      </a:cxn>
                      <a:cxn ang="T138">
                        <a:pos x="T40" y="T41"/>
                      </a:cxn>
                      <a:cxn ang="T139">
                        <a:pos x="T42" y="T43"/>
                      </a:cxn>
                      <a:cxn ang="T140">
                        <a:pos x="T44" y="T45"/>
                      </a:cxn>
                      <a:cxn ang="T141">
                        <a:pos x="T46" y="T47"/>
                      </a:cxn>
                      <a:cxn ang="T142">
                        <a:pos x="T48" y="T49"/>
                      </a:cxn>
                      <a:cxn ang="T143">
                        <a:pos x="T50" y="T51"/>
                      </a:cxn>
                      <a:cxn ang="T144">
                        <a:pos x="T52" y="T53"/>
                      </a:cxn>
                      <a:cxn ang="T145">
                        <a:pos x="T54" y="T55"/>
                      </a:cxn>
                      <a:cxn ang="T146">
                        <a:pos x="T56" y="T57"/>
                      </a:cxn>
                      <a:cxn ang="T147">
                        <a:pos x="T58" y="T59"/>
                      </a:cxn>
                      <a:cxn ang="T148">
                        <a:pos x="T60" y="T61"/>
                      </a:cxn>
                      <a:cxn ang="T149">
                        <a:pos x="T62" y="T63"/>
                      </a:cxn>
                      <a:cxn ang="T150">
                        <a:pos x="T64" y="T65"/>
                      </a:cxn>
                      <a:cxn ang="T151">
                        <a:pos x="T66" y="T67"/>
                      </a:cxn>
                      <a:cxn ang="T152">
                        <a:pos x="T68" y="T69"/>
                      </a:cxn>
                      <a:cxn ang="T153">
                        <a:pos x="T70" y="T71"/>
                      </a:cxn>
                      <a:cxn ang="T154">
                        <a:pos x="T72" y="T73"/>
                      </a:cxn>
                      <a:cxn ang="T155">
                        <a:pos x="T74" y="T75"/>
                      </a:cxn>
                      <a:cxn ang="T156">
                        <a:pos x="T76" y="T77"/>
                      </a:cxn>
                      <a:cxn ang="T157">
                        <a:pos x="T78" y="T79"/>
                      </a:cxn>
                      <a:cxn ang="T158">
                        <a:pos x="T80" y="T81"/>
                      </a:cxn>
                      <a:cxn ang="T159">
                        <a:pos x="T82" y="T83"/>
                      </a:cxn>
                      <a:cxn ang="T160">
                        <a:pos x="T84" y="T85"/>
                      </a:cxn>
                      <a:cxn ang="T161">
                        <a:pos x="T86" y="T87"/>
                      </a:cxn>
                      <a:cxn ang="T162">
                        <a:pos x="T88" y="T89"/>
                      </a:cxn>
                      <a:cxn ang="T163">
                        <a:pos x="T90" y="T91"/>
                      </a:cxn>
                      <a:cxn ang="T164">
                        <a:pos x="T92" y="T93"/>
                      </a:cxn>
                      <a:cxn ang="T165">
                        <a:pos x="T94" y="T95"/>
                      </a:cxn>
                      <a:cxn ang="T166">
                        <a:pos x="T96" y="T97"/>
                      </a:cxn>
                      <a:cxn ang="T167">
                        <a:pos x="T98" y="T99"/>
                      </a:cxn>
                      <a:cxn ang="T168">
                        <a:pos x="T100" y="T101"/>
                      </a:cxn>
                      <a:cxn ang="T169">
                        <a:pos x="T102" y="T103"/>
                      </a:cxn>
                      <a:cxn ang="T170">
                        <a:pos x="T104" y="T105"/>
                      </a:cxn>
                      <a:cxn ang="T171">
                        <a:pos x="T106" y="T107"/>
                      </a:cxn>
                      <a:cxn ang="T172">
                        <a:pos x="T108" y="T109"/>
                      </a:cxn>
                      <a:cxn ang="T173">
                        <a:pos x="T110" y="T111"/>
                      </a:cxn>
                      <a:cxn ang="T174">
                        <a:pos x="T112" y="T113"/>
                      </a:cxn>
                      <a:cxn ang="T175">
                        <a:pos x="T114" y="T115"/>
                      </a:cxn>
                      <a:cxn ang="T176">
                        <a:pos x="T116" y="T117"/>
                      </a:cxn>
                    </a:cxnLst>
                    <a:rect l="T177" t="T178" r="T179" b="T180"/>
                    <a:pathLst>
                      <a:path w="364" h="308">
                        <a:moveTo>
                          <a:pt x="314" y="19"/>
                        </a:moveTo>
                        <a:lnTo>
                          <a:pt x="282" y="13"/>
                        </a:lnTo>
                        <a:lnTo>
                          <a:pt x="251" y="11"/>
                        </a:lnTo>
                        <a:lnTo>
                          <a:pt x="218" y="19"/>
                        </a:lnTo>
                        <a:lnTo>
                          <a:pt x="222" y="34"/>
                        </a:lnTo>
                        <a:lnTo>
                          <a:pt x="220" y="49"/>
                        </a:lnTo>
                        <a:lnTo>
                          <a:pt x="211" y="63"/>
                        </a:lnTo>
                        <a:lnTo>
                          <a:pt x="199" y="72"/>
                        </a:lnTo>
                        <a:lnTo>
                          <a:pt x="184" y="74"/>
                        </a:lnTo>
                        <a:lnTo>
                          <a:pt x="168" y="72"/>
                        </a:lnTo>
                        <a:lnTo>
                          <a:pt x="155" y="63"/>
                        </a:lnTo>
                        <a:lnTo>
                          <a:pt x="147" y="49"/>
                        </a:lnTo>
                        <a:lnTo>
                          <a:pt x="144" y="34"/>
                        </a:lnTo>
                        <a:lnTo>
                          <a:pt x="147" y="19"/>
                        </a:lnTo>
                        <a:lnTo>
                          <a:pt x="124" y="5"/>
                        </a:lnTo>
                        <a:lnTo>
                          <a:pt x="99" y="0"/>
                        </a:lnTo>
                        <a:lnTo>
                          <a:pt x="73" y="0"/>
                        </a:lnTo>
                        <a:lnTo>
                          <a:pt x="48" y="7"/>
                        </a:lnTo>
                        <a:lnTo>
                          <a:pt x="25" y="21"/>
                        </a:lnTo>
                        <a:lnTo>
                          <a:pt x="17" y="48"/>
                        </a:lnTo>
                        <a:lnTo>
                          <a:pt x="11" y="74"/>
                        </a:lnTo>
                        <a:lnTo>
                          <a:pt x="13" y="101"/>
                        </a:lnTo>
                        <a:lnTo>
                          <a:pt x="21" y="128"/>
                        </a:lnTo>
                        <a:lnTo>
                          <a:pt x="34" y="124"/>
                        </a:lnTo>
                        <a:lnTo>
                          <a:pt x="50" y="128"/>
                        </a:lnTo>
                        <a:lnTo>
                          <a:pt x="63" y="136"/>
                        </a:lnTo>
                        <a:lnTo>
                          <a:pt x="73" y="149"/>
                        </a:lnTo>
                        <a:lnTo>
                          <a:pt x="74" y="165"/>
                        </a:lnTo>
                        <a:lnTo>
                          <a:pt x="73" y="180"/>
                        </a:lnTo>
                        <a:lnTo>
                          <a:pt x="63" y="193"/>
                        </a:lnTo>
                        <a:lnTo>
                          <a:pt x="50" y="201"/>
                        </a:lnTo>
                        <a:lnTo>
                          <a:pt x="34" y="205"/>
                        </a:lnTo>
                        <a:lnTo>
                          <a:pt x="21" y="201"/>
                        </a:lnTo>
                        <a:lnTo>
                          <a:pt x="7" y="220"/>
                        </a:lnTo>
                        <a:lnTo>
                          <a:pt x="0" y="241"/>
                        </a:lnTo>
                        <a:lnTo>
                          <a:pt x="0" y="264"/>
                        </a:lnTo>
                        <a:lnTo>
                          <a:pt x="4" y="287"/>
                        </a:lnTo>
                        <a:lnTo>
                          <a:pt x="11" y="308"/>
                        </a:lnTo>
                        <a:lnTo>
                          <a:pt x="299" y="308"/>
                        </a:lnTo>
                        <a:lnTo>
                          <a:pt x="291" y="287"/>
                        </a:lnTo>
                        <a:lnTo>
                          <a:pt x="287" y="264"/>
                        </a:lnTo>
                        <a:lnTo>
                          <a:pt x="289" y="241"/>
                        </a:lnTo>
                        <a:lnTo>
                          <a:pt x="295" y="220"/>
                        </a:lnTo>
                        <a:lnTo>
                          <a:pt x="308" y="201"/>
                        </a:lnTo>
                        <a:lnTo>
                          <a:pt x="324" y="205"/>
                        </a:lnTo>
                        <a:lnTo>
                          <a:pt x="339" y="201"/>
                        </a:lnTo>
                        <a:lnTo>
                          <a:pt x="351" y="193"/>
                        </a:lnTo>
                        <a:lnTo>
                          <a:pt x="360" y="180"/>
                        </a:lnTo>
                        <a:lnTo>
                          <a:pt x="364" y="165"/>
                        </a:lnTo>
                        <a:lnTo>
                          <a:pt x="360" y="149"/>
                        </a:lnTo>
                        <a:lnTo>
                          <a:pt x="351" y="136"/>
                        </a:lnTo>
                        <a:lnTo>
                          <a:pt x="339" y="128"/>
                        </a:lnTo>
                        <a:lnTo>
                          <a:pt x="324" y="124"/>
                        </a:lnTo>
                        <a:lnTo>
                          <a:pt x="308" y="128"/>
                        </a:lnTo>
                        <a:lnTo>
                          <a:pt x="301" y="101"/>
                        </a:lnTo>
                        <a:lnTo>
                          <a:pt x="301" y="74"/>
                        </a:lnTo>
                        <a:lnTo>
                          <a:pt x="305" y="48"/>
                        </a:lnTo>
                        <a:lnTo>
                          <a:pt x="314" y="21"/>
                        </a:lnTo>
                        <a:lnTo>
                          <a:pt x="314" y="19"/>
                        </a:lnTo>
                        <a:close/>
                      </a:path>
                    </a:pathLst>
                  </a:custGeom>
                  <a:solidFill>
                    <a:srgbClr val="FFFF00"/>
                  </a:solidFill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124" name="Freeform 265"/>
                  <p:cNvSpPr>
                    <a:spLocks/>
                  </p:cNvSpPr>
                  <p:nvPr/>
                </p:nvSpPr>
                <p:spPr bwMode="auto">
                  <a:xfrm>
                    <a:off x="2711" y="1726"/>
                    <a:ext cx="155" cy="182"/>
                  </a:xfrm>
                  <a:custGeom>
                    <a:avLst/>
                    <a:gdLst>
                      <a:gd name="T0" fmla="*/ 0 w 311"/>
                      <a:gd name="T1" fmla="*/ 0 h 365"/>
                      <a:gd name="T2" fmla="*/ 0 w 311"/>
                      <a:gd name="T3" fmla="*/ 1 h 365"/>
                      <a:gd name="T4" fmla="*/ 0 w 311"/>
                      <a:gd name="T5" fmla="*/ 1 h 365"/>
                      <a:gd name="T6" fmla="*/ 0 w 311"/>
                      <a:gd name="T7" fmla="*/ 2 h 365"/>
                      <a:gd name="T8" fmla="*/ 0 w 311"/>
                      <a:gd name="T9" fmla="*/ 2 h 365"/>
                      <a:gd name="T10" fmla="*/ 0 w 311"/>
                      <a:gd name="T11" fmla="*/ 2 h 365"/>
                      <a:gd name="T12" fmla="*/ 1 w 311"/>
                      <a:gd name="T13" fmla="*/ 2 h 365"/>
                      <a:gd name="T14" fmla="*/ 1 w 311"/>
                      <a:gd name="T15" fmla="*/ 2 h 365"/>
                      <a:gd name="T16" fmla="*/ 1 w 311"/>
                      <a:gd name="T17" fmla="*/ 2 h 365"/>
                      <a:gd name="T18" fmla="*/ 1 w 311"/>
                      <a:gd name="T19" fmla="*/ 3 h 365"/>
                      <a:gd name="T20" fmla="*/ 1 w 311"/>
                      <a:gd name="T21" fmla="*/ 3 h 365"/>
                      <a:gd name="T22" fmla="*/ 0 w 311"/>
                      <a:gd name="T23" fmla="*/ 3 h 365"/>
                      <a:gd name="T24" fmla="*/ 0 w 311"/>
                      <a:gd name="T25" fmla="*/ 3 h 365"/>
                      <a:gd name="T26" fmla="*/ 0 w 311"/>
                      <a:gd name="T27" fmla="*/ 3 h 365"/>
                      <a:gd name="T28" fmla="*/ 0 w 311"/>
                      <a:gd name="T29" fmla="*/ 3 h 365"/>
                      <a:gd name="T30" fmla="*/ 0 w 311"/>
                      <a:gd name="T31" fmla="*/ 4 h 365"/>
                      <a:gd name="T32" fmla="*/ 0 w 311"/>
                      <a:gd name="T33" fmla="*/ 4 h 365"/>
                      <a:gd name="T34" fmla="*/ 0 w 311"/>
                      <a:gd name="T35" fmla="*/ 4 h 365"/>
                      <a:gd name="T36" fmla="*/ 0 w 311"/>
                      <a:gd name="T37" fmla="*/ 5 h 365"/>
                      <a:gd name="T38" fmla="*/ 0 w 311"/>
                      <a:gd name="T39" fmla="*/ 5 h 365"/>
                      <a:gd name="T40" fmla="*/ 1 w 311"/>
                      <a:gd name="T41" fmla="*/ 5 h 365"/>
                      <a:gd name="T42" fmla="*/ 1 w 311"/>
                      <a:gd name="T43" fmla="*/ 5 h 365"/>
                      <a:gd name="T44" fmla="*/ 2 w 311"/>
                      <a:gd name="T45" fmla="*/ 5 h 365"/>
                      <a:gd name="T46" fmla="*/ 1 w 311"/>
                      <a:gd name="T47" fmla="*/ 5 h 365"/>
                      <a:gd name="T48" fmla="*/ 2 w 311"/>
                      <a:gd name="T49" fmla="*/ 4 h 365"/>
                      <a:gd name="T50" fmla="*/ 2 w 311"/>
                      <a:gd name="T51" fmla="*/ 4 h 365"/>
                      <a:gd name="T52" fmla="*/ 2 w 311"/>
                      <a:gd name="T53" fmla="*/ 4 h 365"/>
                      <a:gd name="T54" fmla="*/ 2 w 311"/>
                      <a:gd name="T55" fmla="*/ 4 h 365"/>
                      <a:gd name="T56" fmla="*/ 2 w 311"/>
                      <a:gd name="T57" fmla="*/ 4 h 365"/>
                      <a:gd name="T58" fmla="*/ 3 w 311"/>
                      <a:gd name="T59" fmla="*/ 4 h 365"/>
                      <a:gd name="T60" fmla="*/ 3 w 311"/>
                      <a:gd name="T61" fmla="*/ 4 h 365"/>
                      <a:gd name="T62" fmla="*/ 3 w 311"/>
                      <a:gd name="T63" fmla="*/ 5 h 365"/>
                      <a:gd name="T64" fmla="*/ 3 w 311"/>
                      <a:gd name="T65" fmla="*/ 5 h 365"/>
                      <a:gd name="T66" fmla="*/ 3 w 311"/>
                      <a:gd name="T67" fmla="*/ 5 h 365"/>
                      <a:gd name="T68" fmla="*/ 3 w 311"/>
                      <a:gd name="T69" fmla="*/ 5 h 365"/>
                      <a:gd name="T70" fmla="*/ 4 w 311"/>
                      <a:gd name="T71" fmla="*/ 5 h 365"/>
                      <a:gd name="T72" fmla="*/ 4 w 311"/>
                      <a:gd name="T73" fmla="*/ 5 h 365"/>
                      <a:gd name="T74" fmla="*/ 4 w 311"/>
                      <a:gd name="T75" fmla="*/ 5 h 365"/>
                      <a:gd name="T76" fmla="*/ 4 w 311"/>
                      <a:gd name="T77" fmla="*/ 1 h 365"/>
                      <a:gd name="T78" fmla="*/ 4 w 311"/>
                      <a:gd name="T79" fmla="*/ 1 h 365"/>
                      <a:gd name="T80" fmla="*/ 4 w 311"/>
                      <a:gd name="T81" fmla="*/ 1 h 365"/>
                      <a:gd name="T82" fmla="*/ 3 w 311"/>
                      <a:gd name="T83" fmla="*/ 1 h 365"/>
                      <a:gd name="T84" fmla="*/ 3 w 311"/>
                      <a:gd name="T85" fmla="*/ 1 h 365"/>
                      <a:gd name="T86" fmla="*/ 3 w 311"/>
                      <a:gd name="T87" fmla="*/ 0 h 365"/>
                      <a:gd name="T88" fmla="*/ 3 w 311"/>
                      <a:gd name="T89" fmla="*/ 0 h 365"/>
                      <a:gd name="T90" fmla="*/ 3 w 311"/>
                      <a:gd name="T91" fmla="*/ 0 h 365"/>
                      <a:gd name="T92" fmla="*/ 3 w 311"/>
                      <a:gd name="T93" fmla="*/ 0 h 365"/>
                      <a:gd name="T94" fmla="*/ 2 w 311"/>
                      <a:gd name="T95" fmla="*/ 0 h 365"/>
                      <a:gd name="T96" fmla="*/ 2 w 311"/>
                      <a:gd name="T97" fmla="*/ 0 h 365"/>
                      <a:gd name="T98" fmla="*/ 2 w 311"/>
                      <a:gd name="T99" fmla="*/ 0 h 365"/>
                      <a:gd name="T100" fmla="*/ 2 w 311"/>
                      <a:gd name="T101" fmla="*/ 0 h 365"/>
                      <a:gd name="T102" fmla="*/ 2 w 311"/>
                      <a:gd name="T103" fmla="*/ 0 h 365"/>
                      <a:gd name="T104" fmla="*/ 1 w 311"/>
                      <a:gd name="T105" fmla="*/ 0 h 365"/>
                      <a:gd name="T106" fmla="*/ 2 w 311"/>
                      <a:gd name="T107" fmla="*/ 0 h 365"/>
                      <a:gd name="T108" fmla="*/ 1 w 311"/>
                      <a:gd name="T109" fmla="*/ 0 h 365"/>
                      <a:gd name="T110" fmla="*/ 1 w 311"/>
                      <a:gd name="T111" fmla="*/ 1 h 365"/>
                      <a:gd name="T112" fmla="*/ 0 w 311"/>
                      <a:gd name="T113" fmla="*/ 0 h 365"/>
                      <a:gd name="T114" fmla="*/ 0 w 311"/>
                      <a:gd name="T115" fmla="*/ 0 h 365"/>
                      <a:gd name="T116" fmla="*/ 0 w 311"/>
                      <a:gd name="T117" fmla="*/ 0 h 365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w 311"/>
                      <a:gd name="T178" fmla="*/ 0 h 365"/>
                      <a:gd name="T179" fmla="*/ 311 w 311"/>
                      <a:gd name="T180" fmla="*/ 365 h 365"/>
                    </a:gdLst>
                    <a:ahLst/>
                    <a:cxnLst>
                      <a:cxn ang="T118">
                        <a:pos x="T0" y="T1"/>
                      </a:cxn>
                      <a:cxn ang="T119">
                        <a:pos x="T2" y="T3"/>
                      </a:cxn>
                      <a:cxn ang="T120">
                        <a:pos x="T4" y="T5"/>
                      </a:cxn>
                      <a:cxn ang="T121">
                        <a:pos x="T6" y="T7"/>
                      </a:cxn>
                      <a:cxn ang="T122">
                        <a:pos x="T8" y="T9"/>
                      </a:cxn>
                      <a:cxn ang="T123">
                        <a:pos x="T10" y="T11"/>
                      </a:cxn>
                      <a:cxn ang="T124">
                        <a:pos x="T12" y="T13"/>
                      </a:cxn>
                      <a:cxn ang="T125">
                        <a:pos x="T14" y="T15"/>
                      </a:cxn>
                      <a:cxn ang="T126">
                        <a:pos x="T16" y="T17"/>
                      </a:cxn>
                      <a:cxn ang="T127">
                        <a:pos x="T18" y="T19"/>
                      </a:cxn>
                      <a:cxn ang="T128">
                        <a:pos x="T20" y="T21"/>
                      </a:cxn>
                      <a:cxn ang="T129">
                        <a:pos x="T22" y="T23"/>
                      </a:cxn>
                      <a:cxn ang="T130">
                        <a:pos x="T24" y="T25"/>
                      </a:cxn>
                      <a:cxn ang="T131">
                        <a:pos x="T26" y="T27"/>
                      </a:cxn>
                      <a:cxn ang="T132">
                        <a:pos x="T28" y="T29"/>
                      </a:cxn>
                      <a:cxn ang="T133">
                        <a:pos x="T30" y="T31"/>
                      </a:cxn>
                      <a:cxn ang="T134">
                        <a:pos x="T32" y="T33"/>
                      </a:cxn>
                      <a:cxn ang="T135">
                        <a:pos x="T34" y="T35"/>
                      </a:cxn>
                      <a:cxn ang="T136">
                        <a:pos x="T36" y="T37"/>
                      </a:cxn>
                      <a:cxn ang="T137">
                        <a:pos x="T38" y="T39"/>
                      </a:cxn>
                      <a:cxn ang="T138">
                        <a:pos x="T40" y="T41"/>
                      </a:cxn>
                      <a:cxn ang="T139">
                        <a:pos x="T42" y="T43"/>
                      </a:cxn>
                      <a:cxn ang="T140">
                        <a:pos x="T44" y="T45"/>
                      </a:cxn>
                      <a:cxn ang="T141">
                        <a:pos x="T46" y="T47"/>
                      </a:cxn>
                      <a:cxn ang="T142">
                        <a:pos x="T48" y="T49"/>
                      </a:cxn>
                      <a:cxn ang="T143">
                        <a:pos x="T50" y="T51"/>
                      </a:cxn>
                      <a:cxn ang="T144">
                        <a:pos x="T52" y="T53"/>
                      </a:cxn>
                      <a:cxn ang="T145">
                        <a:pos x="T54" y="T55"/>
                      </a:cxn>
                      <a:cxn ang="T146">
                        <a:pos x="T56" y="T57"/>
                      </a:cxn>
                      <a:cxn ang="T147">
                        <a:pos x="T58" y="T59"/>
                      </a:cxn>
                      <a:cxn ang="T148">
                        <a:pos x="T60" y="T61"/>
                      </a:cxn>
                      <a:cxn ang="T149">
                        <a:pos x="T62" y="T63"/>
                      </a:cxn>
                      <a:cxn ang="T150">
                        <a:pos x="T64" y="T65"/>
                      </a:cxn>
                      <a:cxn ang="T151">
                        <a:pos x="T66" y="T67"/>
                      </a:cxn>
                      <a:cxn ang="T152">
                        <a:pos x="T68" y="T69"/>
                      </a:cxn>
                      <a:cxn ang="T153">
                        <a:pos x="T70" y="T71"/>
                      </a:cxn>
                      <a:cxn ang="T154">
                        <a:pos x="T72" y="T73"/>
                      </a:cxn>
                      <a:cxn ang="T155">
                        <a:pos x="T74" y="T75"/>
                      </a:cxn>
                      <a:cxn ang="T156">
                        <a:pos x="T76" y="T77"/>
                      </a:cxn>
                      <a:cxn ang="T157">
                        <a:pos x="T78" y="T79"/>
                      </a:cxn>
                      <a:cxn ang="T158">
                        <a:pos x="T80" y="T81"/>
                      </a:cxn>
                      <a:cxn ang="T159">
                        <a:pos x="T82" y="T83"/>
                      </a:cxn>
                      <a:cxn ang="T160">
                        <a:pos x="T84" y="T85"/>
                      </a:cxn>
                      <a:cxn ang="T161">
                        <a:pos x="T86" y="T87"/>
                      </a:cxn>
                      <a:cxn ang="T162">
                        <a:pos x="T88" y="T89"/>
                      </a:cxn>
                      <a:cxn ang="T163">
                        <a:pos x="T90" y="T91"/>
                      </a:cxn>
                      <a:cxn ang="T164">
                        <a:pos x="T92" y="T93"/>
                      </a:cxn>
                      <a:cxn ang="T165">
                        <a:pos x="T94" y="T95"/>
                      </a:cxn>
                      <a:cxn ang="T166">
                        <a:pos x="T96" y="T97"/>
                      </a:cxn>
                      <a:cxn ang="T167">
                        <a:pos x="T98" y="T99"/>
                      </a:cxn>
                      <a:cxn ang="T168">
                        <a:pos x="T100" y="T101"/>
                      </a:cxn>
                      <a:cxn ang="T169">
                        <a:pos x="T102" y="T103"/>
                      </a:cxn>
                      <a:cxn ang="T170">
                        <a:pos x="T104" y="T105"/>
                      </a:cxn>
                      <a:cxn ang="T171">
                        <a:pos x="T106" y="T107"/>
                      </a:cxn>
                      <a:cxn ang="T172">
                        <a:pos x="T108" y="T109"/>
                      </a:cxn>
                      <a:cxn ang="T173">
                        <a:pos x="T110" y="T111"/>
                      </a:cxn>
                      <a:cxn ang="T174">
                        <a:pos x="T112" y="T113"/>
                      </a:cxn>
                      <a:cxn ang="T175">
                        <a:pos x="T114" y="T115"/>
                      </a:cxn>
                      <a:cxn ang="T176">
                        <a:pos x="T116" y="T117"/>
                      </a:cxn>
                    </a:cxnLst>
                    <a:rect l="T177" t="T178" r="T179" b="T180"/>
                    <a:pathLst>
                      <a:path w="311" h="365">
                        <a:moveTo>
                          <a:pt x="21" y="50"/>
                        </a:moveTo>
                        <a:lnTo>
                          <a:pt x="14" y="81"/>
                        </a:lnTo>
                        <a:lnTo>
                          <a:pt x="14" y="113"/>
                        </a:lnTo>
                        <a:lnTo>
                          <a:pt x="21" y="144"/>
                        </a:lnTo>
                        <a:lnTo>
                          <a:pt x="37" y="140"/>
                        </a:lnTo>
                        <a:lnTo>
                          <a:pt x="52" y="144"/>
                        </a:lnTo>
                        <a:lnTo>
                          <a:pt x="65" y="152"/>
                        </a:lnTo>
                        <a:lnTo>
                          <a:pt x="73" y="165"/>
                        </a:lnTo>
                        <a:lnTo>
                          <a:pt x="77" y="181"/>
                        </a:lnTo>
                        <a:lnTo>
                          <a:pt x="73" y="196"/>
                        </a:lnTo>
                        <a:lnTo>
                          <a:pt x="65" y="209"/>
                        </a:lnTo>
                        <a:lnTo>
                          <a:pt x="52" y="217"/>
                        </a:lnTo>
                        <a:lnTo>
                          <a:pt x="37" y="219"/>
                        </a:lnTo>
                        <a:lnTo>
                          <a:pt x="21" y="217"/>
                        </a:lnTo>
                        <a:lnTo>
                          <a:pt x="8" y="238"/>
                        </a:lnTo>
                        <a:lnTo>
                          <a:pt x="0" y="265"/>
                        </a:lnTo>
                        <a:lnTo>
                          <a:pt x="2" y="290"/>
                        </a:lnTo>
                        <a:lnTo>
                          <a:pt x="10" y="317"/>
                        </a:lnTo>
                        <a:lnTo>
                          <a:pt x="23" y="338"/>
                        </a:lnTo>
                        <a:lnTo>
                          <a:pt x="50" y="347"/>
                        </a:lnTo>
                        <a:lnTo>
                          <a:pt x="77" y="351"/>
                        </a:lnTo>
                        <a:lnTo>
                          <a:pt x="104" y="349"/>
                        </a:lnTo>
                        <a:lnTo>
                          <a:pt x="131" y="344"/>
                        </a:lnTo>
                        <a:lnTo>
                          <a:pt x="127" y="328"/>
                        </a:lnTo>
                        <a:lnTo>
                          <a:pt x="131" y="313"/>
                        </a:lnTo>
                        <a:lnTo>
                          <a:pt x="138" y="299"/>
                        </a:lnTo>
                        <a:lnTo>
                          <a:pt x="152" y="292"/>
                        </a:lnTo>
                        <a:lnTo>
                          <a:pt x="167" y="288"/>
                        </a:lnTo>
                        <a:lnTo>
                          <a:pt x="182" y="292"/>
                        </a:lnTo>
                        <a:lnTo>
                          <a:pt x="194" y="299"/>
                        </a:lnTo>
                        <a:lnTo>
                          <a:pt x="203" y="313"/>
                        </a:lnTo>
                        <a:lnTo>
                          <a:pt x="205" y="328"/>
                        </a:lnTo>
                        <a:lnTo>
                          <a:pt x="203" y="344"/>
                        </a:lnTo>
                        <a:lnTo>
                          <a:pt x="223" y="355"/>
                        </a:lnTo>
                        <a:lnTo>
                          <a:pt x="244" y="363"/>
                        </a:lnTo>
                        <a:lnTo>
                          <a:pt x="267" y="365"/>
                        </a:lnTo>
                        <a:lnTo>
                          <a:pt x="290" y="361"/>
                        </a:lnTo>
                        <a:lnTo>
                          <a:pt x="311" y="351"/>
                        </a:lnTo>
                        <a:lnTo>
                          <a:pt x="311" y="64"/>
                        </a:lnTo>
                        <a:lnTo>
                          <a:pt x="290" y="73"/>
                        </a:lnTo>
                        <a:lnTo>
                          <a:pt x="267" y="77"/>
                        </a:lnTo>
                        <a:lnTo>
                          <a:pt x="244" y="75"/>
                        </a:lnTo>
                        <a:lnTo>
                          <a:pt x="223" y="67"/>
                        </a:lnTo>
                        <a:lnTo>
                          <a:pt x="203" y="56"/>
                        </a:lnTo>
                        <a:lnTo>
                          <a:pt x="205" y="41"/>
                        </a:lnTo>
                        <a:lnTo>
                          <a:pt x="203" y="25"/>
                        </a:lnTo>
                        <a:lnTo>
                          <a:pt x="194" y="12"/>
                        </a:lnTo>
                        <a:lnTo>
                          <a:pt x="182" y="4"/>
                        </a:lnTo>
                        <a:lnTo>
                          <a:pt x="167" y="0"/>
                        </a:lnTo>
                        <a:lnTo>
                          <a:pt x="152" y="4"/>
                        </a:lnTo>
                        <a:lnTo>
                          <a:pt x="138" y="12"/>
                        </a:lnTo>
                        <a:lnTo>
                          <a:pt x="131" y="25"/>
                        </a:lnTo>
                        <a:lnTo>
                          <a:pt x="127" y="41"/>
                        </a:lnTo>
                        <a:lnTo>
                          <a:pt x="131" y="56"/>
                        </a:lnTo>
                        <a:lnTo>
                          <a:pt x="104" y="62"/>
                        </a:lnTo>
                        <a:lnTo>
                          <a:pt x="77" y="64"/>
                        </a:lnTo>
                        <a:lnTo>
                          <a:pt x="48" y="60"/>
                        </a:lnTo>
                        <a:lnTo>
                          <a:pt x="23" y="50"/>
                        </a:lnTo>
                        <a:lnTo>
                          <a:pt x="21" y="50"/>
                        </a:lnTo>
                        <a:close/>
                      </a:path>
                    </a:pathLst>
                  </a:custGeom>
                  <a:solidFill>
                    <a:srgbClr val="00FF00"/>
                  </a:solidFill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125" name="Freeform 266"/>
                  <p:cNvSpPr>
                    <a:spLocks/>
                  </p:cNvSpPr>
                  <p:nvPr/>
                </p:nvSpPr>
                <p:spPr bwMode="auto">
                  <a:xfrm>
                    <a:off x="2480" y="1724"/>
                    <a:ext cx="197" cy="197"/>
                  </a:xfrm>
                  <a:custGeom>
                    <a:avLst/>
                    <a:gdLst>
                      <a:gd name="T0" fmla="*/ 4 w 395"/>
                      <a:gd name="T1" fmla="*/ 1 h 396"/>
                      <a:gd name="T2" fmla="*/ 4 w 395"/>
                      <a:gd name="T3" fmla="*/ 1 h 396"/>
                      <a:gd name="T4" fmla="*/ 3 w 395"/>
                      <a:gd name="T5" fmla="*/ 0 h 396"/>
                      <a:gd name="T6" fmla="*/ 3 w 395"/>
                      <a:gd name="T7" fmla="*/ 0 h 396"/>
                      <a:gd name="T8" fmla="*/ 3 w 395"/>
                      <a:gd name="T9" fmla="*/ 0 h 396"/>
                      <a:gd name="T10" fmla="*/ 2 w 395"/>
                      <a:gd name="T11" fmla="*/ 0 h 396"/>
                      <a:gd name="T12" fmla="*/ 2 w 395"/>
                      <a:gd name="T13" fmla="*/ 0 h 396"/>
                      <a:gd name="T14" fmla="*/ 2 w 395"/>
                      <a:gd name="T15" fmla="*/ 0 h 396"/>
                      <a:gd name="T16" fmla="*/ 1 w 395"/>
                      <a:gd name="T17" fmla="*/ 0 h 396"/>
                      <a:gd name="T18" fmla="*/ 1 w 395"/>
                      <a:gd name="T19" fmla="*/ 1 h 396"/>
                      <a:gd name="T20" fmla="*/ 1 w 395"/>
                      <a:gd name="T21" fmla="*/ 2 h 396"/>
                      <a:gd name="T22" fmla="*/ 0 w 395"/>
                      <a:gd name="T23" fmla="*/ 2 h 396"/>
                      <a:gd name="T24" fmla="*/ 0 w 395"/>
                      <a:gd name="T25" fmla="*/ 2 h 396"/>
                      <a:gd name="T26" fmla="*/ 0 w 395"/>
                      <a:gd name="T27" fmla="*/ 3 h 396"/>
                      <a:gd name="T28" fmla="*/ 0 w 395"/>
                      <a:gd name="T29" fmla="*/ 3 h 396"/>
                      <a:gd name="T30" fmla="*/ 0 w 395"/>
                      <a:gd name="T31" fmla="*/ 3 h 396"/>
                      <a:gd name="T32" fmla="*/ 0 w 395"/>
                      <a:gd name="T33" fmla="*/ 3 h 396"/>
                      <a:gd name="T34" fmla="*/ 0 w 395"/>
                      <a:gd name="T35" fmla="*/ 4 h 396"/>
                      <a:gd name="T36" fmla="*/ 1 w 395"/>
                      <a:gd name="T37" fmla="*/ 5 h 396"/>
                      <a:gd name="T38" fmla="*/ 1 w 395"/>
                      <a:gd name="T39" fmla="*/ 5 h 396"/>
                      <a:gd name="T40" fmla="*/ 2 w 395"/>
                      <a:gd name="T41" fmla="*/ 5 h 396"/>
                      <a:gd name="T42" fmla="*/ 2 w 395"/>
                      <a:gd name="T43" fmla="*/ 5 h 396"/>
                      <a:gd name="T44" fmla="*/ 3 w 395"/>
                      <a:gd name="T45" fmla="*/ 6 h 396"/>
                      <a:gd name="T46" fmla="*/ 3 w 395"/>
                      <a:gd name="T47" fmla="*/ 6 h 396"/>
                      <a:gd name="T48" fmla="*/ 3 w 395"/>
                      <a:gd name="T49" fmla="*/ 5 h 396"/>
                      <a:gd name="T50" fmla="*/ 3 w 395"/>
                      <a:gd name="T51" fmla="*/ 5 h 396"/>
                      <a:gd name="T52" fmla="*/ 4 w 395"/>
                      <a:gd name="T53" fmla="*/ 5 h 396"/>
                      <a:gd name="T54" fmla="*/ 5 w 395"/>
                      <a:gd name="T55" fmla="*/ 4 h 396"/>
                      <a:gd name="T56" fmla="*/ 4 w 395"/>
                      <a:gd name="T57" fmla="*/ 4 h 396"/>
                      <a:gd name="T58" fmla="*/ 5 w 395"/>
                      <a:gd name="T59" fmla="*/ 3 h 396"/>
                      <a:gd name="T60" fmla="*/ 5 w 395"/>
                      <a:gd name="T61" fmla="*/ 3 h 396"/>
                      <a:gd name="T62" fmla="*/ 6 w 395"/>
                      <a:gd name="T63" fmla="*/ 3 h 396"/>
                      <a:gd name="T64" fmla="*/ 6 w 395"/>
                      <a:gd name="T65" fmla="*/ 2 h 396"/>
                      <a:gd name="T66" fmla="*/ 5 w 395"/>
                      <a:gd name="T67" fmla="*/ 2 h 396"/>
                      <a:gd name="T68" fmla="*/ 5 w 395"/>
                      <a:gd name="T69" fmla="*/ 2 h 396"/>
                      <a:gd name="T70" fmla="*/ 5 w 395"/>
                      <a:gd name="T71" fmla="*/ 1 h 3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w 395"/>
                      <a:gd name="T109" fmla="*/ 0 h 396"/>
                      <a:gd name="T110" fmla="*/ 395 w 395"/>
                      <a:gd name="T111" fmla="*/ 396 h 39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T108" t="T109" r="T110" b="T111"/>
                    <a:pathLst>
                      <a:path w="395" h="396">
                        <a:moveTo>
                          <a:pt x="339" y="54"/>
                        </a:moveTo>
                        <a:lnTo>
                          <a:pt x="316" y="68"/>
                        </a:lnTo>
                        <a:lnTo>
                          <a:pt x="291" y="75"/>
                        </a:lnTo>
                        <a:lnTo>
                          <a:pt x="266" y="75"/>
                        </a:lnTo>
                        <a:lnTo>
                          <a:pt x="242" y="69"/>
                        </a:lnTo>
                        <a:lnTo>
                          <a:pt x="218" y="56"/>
                        </a:lnTo>
                        <a:lnTo>
                          <a:pt x="222" y="41"/>
                        </a:lnTo>
                        <a:lnTo>
                          <a:pt x="220" y="25"/>
                        </a:lnTo>
                        <a:lnTo>
                          <a:pt x="211" y="12"/>
                        </a:lnTo>
                        <a:lnTo>
                          <a:pt x="199" y="2"/>
                        </a:lnTo>
                        <a:lnTo>
                          <a:pt x="184" y="0"/>
                        </a:lnTo>
                        <a:lnTo>
                          <a:pt x="169" y="2"/>
                        </a:lnTo>
                        <a:lnTo>
                          <a:pt x="155" y="12"/>
                        </a:lnTo>
                        <a:lnTo>
                          <a:pt x="148" y="25"/>
                        </a:lnTo>
                        <a:lnTo>
                          <a:pt x="144" y="41"/>
                        </a:lnTo>
                        <a:lnTo>
                          <a:pt x="148" y="56"/>
                        </a:lnTo>
                        <a:lnTo>
                          <a:pt x="117" y="62"/>
                        </a:lnTo>
                        <a:lnTo>
                          <a:pt x="84" y="62"/>
                        </a:lnTo>
                        <a:lnTo>
                          <a:pt x="54" y="56"/>
                        </a:lnTo>
                        <a:lnTo>
                          <a:pt x="67" y="77"/>
                        </a:lnTo>
                        <a:lnTo>
                          <a:pt x="75" y="102"/>
                        </a:lnTo>
                        <a:lnTo>
                          <a:pt x="75" y="129"/>
                        </a:lnTo>
                        <a:lnTo>
                          <a:pt x="67" y="154"/>
                        </a:lnTo>
                        <a:lnTo>
                          <a:pt x="54" y="175"/>
                        </a:lnTo>
                        <a:lnTo>
                          <a:pt x="40" y="171"/>
                        </a:lnTo>
                        <a:lnTo>
                          <a:pt x="25" y="175"/>
                        </a:lnTo>
                        <a:lnTo>
                          <a:pt x="11" y="183"/>
                        </a:lnTo>
                        <a:lnTo>
                          <a:pt x="2" y="196"/>
                        </a:lnTo>
                        <a:lnTo>
                          <a:pt x="0" y="211"/>
                        </a:lnTo>
                        <a:lnTo>
                          <a:pt x="2" y="227"/>
                        </a:lnTo>
                        <a:lnTo>
                          <a:pt x="11" y="240"/>
                        </a:lnTo>
                        <a:lnTo>
                          <a:pt x="25" y="248"/>
                        </a:lnTo>
                        <a:lnTo>
                          <a:pt x="40" y="250"/>
                        </a:lnTo>
                        <a:lnTo>
                          <a:pt x="54" y="248"/>
                        </a:lnTo>
                        <a:lnTo>
                          <a:pt x="61" y="279"/>
                        </a:lnTo>
                        <a:lnTo>
                          <a:pt x="61" y="309"/>
                        </a:lnTo>
                        <a:lnTo>
                          <a:pt x="55" y="340"/>
                        </a:lnTo>
                        <a:lnTo>
                          <a:pt x="77" y="326"/>
                        </a:lnTo>
                        <a:lnTo>
                          <a:pt x="101" y="321"/>
                        </a:lnTo>
                        <a:lnTo>
                          <a:pt x="126" y="321"/>
                        </a:lnTo>
                        <a:lnTo>
                          <a:pt x="151" y="326"/>
                        </a:lnTo>
                        <a:lnTo>
                          <a:pt x="174" y="340"/>
                        </a:lnTo>
                        <a:lnTo>
                          <a:pt x="171" y="355"/>
                        </a:lnTo>
                        <a:lnTo>
                          <a:pt x="174" y="371"/>
                        </a:lnTo>
                        <a:lnTo>
                          <a:pt x="182" y="384"/>
                        </a:lnTo>
                        <a:lnTo>
                          <a:pt x="195" y="392"/>
                        </a:lnTo>
                        <a:lnTo>
                          <a:pt x="211" y="396"/>
                        </a:lnTo>
                        <a:lnTo>
                          <a:pt x="226" y="392"/>
                        </a:lnTo>
                        <a:lnTo>
                          <a:pt x="238" y="384"/>
                        </a:lnTo>
                        <a:lnTo>
                          <a:pt x="247" y="371"/>
                        </a:lnTo>
                        <a:lnTo>
                          <a:pt x="249" y="355"/>
                        </a:lnTo>
                        <a:lnTo>
                          <a:pt x="245" y="340"/>
                        </a:lnTo>
                        <a:lnTo>
                          <a:pt x="278" y="332"/>
                        </a:lnTo>
                        <a:lnTo>
                          <a:pt x="309" y="332"/>
                        </a:lnTo>
                        <a:lnTo>
                          <a:pt x="339" y="340"/>
                        </a:lnTo>
                        <a:lnTo>
                          <a:pt x="326" y="319"/>
                        </a:lnTo>
                        <a:lnTo>
                          <a:pt x="318" y="294"/>
                        </a:lnTo>
                        <a:lnTo>
                          <a:pt x="318" y="267"/>
                        </a:lnTo>
                        <a:lnTo>
                          <a:pt x="326" y="242"/>
                        </a:lnTo>
                        <a:lnTo>
                          <a:pt x="339" y="221"/>
                        </a:lnTo>
                        <a:lnTo>
                          <a:pt x="355" y="223"/>
                        </a:lnTo>
                        <a:lnTo>
                          <a:pt x="370" y="221"/>
                        </a:lnTo>
                        <a:lnTo>
                          <a:pt x="383" y="213"/>
                        </a:lnTo>
                        <a:lnTo>
                          <a:pt x="391" y="200"/>
                        </a:lnTo>
                        <a:lnTo>
                          <a:pt x="395" y="185"/>
                        </a:lnTo>
                        <a:lnTo>
                          <a:pt x="391" y="169"/>
                        </a:lnTo>
                        <a:lnTo>
                          <a:pt x="383" y="156"/>
                        </a:lnTo>
                        <a:lnTo>
                          <a:pt x="370" y="148"/>
                        </a:lnTo>
                        <a:lnTo>
                          <a:pt x="355" y="144"/>
                        </a:lnTo>
                        <a:lnTo>
                          <a:pt x="339" y="148"/>
                        </a:lnTo>
                        <a:lnTo>
                          <a:pt x="332" y="117"/>
                        </a:lnTo>
                        <a:lnTo>
                          <a:pt x="332" y="87"/>
                        </a:lnTo>
                        <a:lnTo>
                          <a:pt x="339" y="54"/>
                        </a:lnTo>
                        <a:close/>
                      </a:path>
                    </a:pathLst>
                  </a:custGeom>
                  <a:solidFill>
                    <a:srgbClr val="FF00FF"/>
                  </a:solidFill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126" name="Freeform 267"/>
                  <p:cNvSpPr>
                    <a:spLocks/>
                  </p:cNvSpPr>
                  <p:nvPr/>
                </p:nvSpPr>
                <p:spPr bwMode="auto">
                  <a:xfrm>
                    <a:off x="3010" y="1751"/>
                    <a:ext cx="558" cy="674"/>
                  </a:xfrm>
                  <a:custGeom>
                    <a:avLst/>
                    <a:gdLst>
                      <a:gd name="T0" fmla="*/ 0 w 1116"/>
                      <a:gd name="T1" fmla="*/ 0 h 1348"/>
                      <a:gd name="T2" fmla="*/ 17 w 1116"/>
                      <a:gd name="T3" fmla="*/ 0 h 1348"/>
                      <a:gd name="T4" fmla="*/ 17 w 1116"/>
                      <a:gd name="T5" fmla="*/ 21 h 1348"/>
                      <a:gd name="T6" fmla="*/ 0 60000 65536"/>
                      <a:gd name="T7" fmla="*/ 0 60000 65536"/>
                      <a:gd name="T8" fmla="*/ 0 60000 65536"/>
                      <a:gd name="T9" fmla="*/ 0 w 1116"/>
                      <a:gd name="T10" fmla="*/ 0 h 1348"/>
                      <a:gd name="T11" fmla="*/ 1116 w 1116"/>
                      <a:gd name="T12" fmla="*/ 1348 h 134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16" h="1348">
                        <a:moveTo>
                          <a:pt x="0" y="0"/>
                        </a:moveTo>
                        <a:lnTo>
                          <a:pt x="1116" y="0"/>
                        </a:lnTo>
                        <a:lnTo>
                          <a:pt x="1116" y="1348"/>
                        </a:lnTo>
                      </a:path>
                    </a:pathLst>
                  </a:custGeom>
                  <a:noFill/>
                  <a:ln w="158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41108" name="Text Box 268"/>
            <p:cNvSpPr txBox="1">
              <a:spLocks noChangeArrowheads="1"/>
            </p:cNvSpPr>
            <p:nvPr/>
          </p:nvSpPr>
          <p:spPr bwMode="auto">
            <a:xfrm>
              <a:off x="1296" y="1200"/>
              <a:ext cx="355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olidFill>
                    <a:schemeClr val="accent2"/>
                  </a:solidFill>
                  <a:latin typeface="Arial" charset="0"/>
                  <a:cs typeface="Times New Roman" pitchFamily="18" charset="0"/>
                </a:rPr>
                <a:t>How Much</a:t>
              </a:r>
              <a:r>
                <a:rPr lang="en-US" sz="2000">
                  <a:latin typeface="Arial" charset="0"/>
                  <a:cs typeface="Times New Roman" pitchFamily="18" charset="0"/>
                </a:rPr>
                <a:t> we measure = </a:t>
              </a:r>
              <a:r>
                <a:rPr lang="en-US" sz="2000" b="1">
                  <a:solidFill>
                    <a:srgbClr val="FF3300"/>
                  </a:solidFill>
                  <a:latin typeface="Arial" charset="0"/>
                  <a:cs typeface="Times New Roman" pitchFamily="18" charset="0"/>
                </a:rPr>
                <a:t>Assembly</a:t>
              </a:r>
              <a:r>
                <a:rPr lang="en-US" sz="2000">
                  <a:latin typeface="Arial" charset="0"/>
                  <a:cs typeface="Times New Roman" pitchFamily="18" charset="0"/>
                </a:rPr>
                <a:t> Model</a:t>
              </a:r>
            </a:p>
          </p:txBody>
        </p:sp>
      </p:grpSp>
      <p:grpSp>
        <p:nvGrpSpPr>
          <p:cNvPr id="40993" name="Group 269"/>
          <p:cNvGrpSpPr>
            <a:grpSpLocks/>
          </p:cNvGrpSpPr>
          <p:nvPr/>
        </p:nvGrpSpPr>
        <p:grpSpPr bwMode="auto">
          <a:xfrm>
            <a:off x="1219200" y="2209800"/>
            <a:ext cx="7543800" cy="4075113"/>
            <a:chOff x="768" y="1392"/>
            <a:chExt cx="4752" cy="2567"/>
          </a:xfrm>
        </p:grpSpPr>
        <p:sp>
          <p:nvSpPr>
            <p:cNvPr id="40996" name="Text Box 270"/>
            <p:cNvSpPr txBox="1">
              <a:spLocks noChangeArrowheads="1"/>
            </p:cNvSpPr>
            <p:nvPr/>
          </p:nvSpPr>
          <p:spPr bwMode="auto">
            <a:xfrm>
              <a:off x="768" y="1392"/>
              <a:ext cx="475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olidFill>
                    <a:schemeClr val="folHlink"/>
                  </a:solidFill>
                  <a:latin typeface="Arial" charset="0"/>
                  <a:cs typeface="Times New Roman" pitchFamily="18" charset="0"/>
                </a:rPr>
                <a:t>                 </a:t>
              </a:r>
              <a:r>
                <a:rPr lang="en-US" sz="2000" b="1">
                  <a:solidFill>
                    <a:schemeClr val="accent2"/>
                  </a:solidFill>
                  <a:latin typeface="Arial" charset="0"/>
                  <a:cs typeface="Times New Roman" pitchFamily="18" charset="0"/>
                </a:rPr>
                <a:t>Customization</a:t>
              </a:r>
              <a:r>
                <a:rPr lang="en-US" sz="2000" b="1">
                  <a:solidFill>
                    <a:schemeClr val="folHlink"/>
                  </a:solidFill>
                  <a:latin typeface="Arial" charset="0"/>
                  <a:cs typeface="Times New Roman" pitchFamily="18" charset="0"/>
                </a:rPr>
                <a:t> </a:t>
              </a:r>
              <a:r>
                <a:rPr lang="en-US" sz="2000">
                  <a:latin typeface="Arial" charset="0"/>
                  <a:cs typeface="Times New Roman" pitchFamily="18" charset="0"/>
                </a:rPr>
                <a:t>= </a:t>
              </a:r>
              <a:r>
                <a:rPr lang="en-US" sz="2000" b="1">
                  <a:solidFill>
                    <a:srgbClr val="FF3300"/>
                  </a:solidFill>
                  <a:latin typeface="Arial" charset="0"/>
                  <a:cs typeface="Times New Roman" pitchFamily="18" charset="0"/>
                </a:rPr>
                <a:t>Presentation &amp; Delivery</a:t>
              </a:r>
              <a:r>
                <a:rPr lang="en-US" sz="2000" b="1">
                  <a:solidFill>
                    <a:schemeClr val="hlink"/>
                  </a:solidFill>
                  <a:latin typeface="Arial" charset="0"/>
                  <a:cs typeface="Times New Roman" pitchFamily="18" charset="0"/>
                </a:rPr>
                <a:t> </a:t>
              </a:r>
              <a:r>
                <a:rPr lang="en-US" sz="2000">
                  <a:latin typeface="Arial" charset="0"/>
                  <a:cs typeface="Times New Roman" pitchFamily="18" charset="0"/>
                </a:rPr>
                <a:t>Models	</a:t>
              </a:r>
            </a:p>
          </p:txBody>
        </p:sp>
        <p:grpSp>
          <p:nvGrpSpPr>
            <p:cNvPr id="40997" name="Group 271"/>
            <p:cNvGrpSpPr>
              <a:grpSpLocks/>
            </p:cNvGrpSpPr>
            <p:nvPr/>
          </p:nvGrpSpPr>
          <p:grpSpPr bwMode="auto">
            <a:xfrm>
              <a:off x="768" y="1728"/>
              <a:ext cx="4406" cy="2231"/>
              <a:chOff x="768" y="1728"/>
              <a:chExt cx="4406" cy="2231"/>
            </a:xfrm>
          </p:grpSpPr>
          <p:sp>
            <p:nvSpPr>
              <p:cNvPr id="40998" name="Rectangle 272"/>
              <p:cNvSpPr>
                <a:spLocks noChangeArrowheads="1"/>
              </p:cNvSpPr>
              <p:nvPr/>
            </p:nvSpPr>
            <p:spPr bwMode="auto">
              <a:xfrm>
                <a:off x="768" y="1728"/>
                <a:ext cx="4406" cy="2231"/>
              </a:xfrm>
              <a:prstGeom prst="rect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99" name="Rectangle 273"/>
              <p:cNvSpPr>
                <a:spLocks noChangeArrowheads="1"/>
              </p:cNvSpPr>
              <p:nvPr/>
            </p:nvSpPr>
            <p:spPr bwMode="auto">
              <a:xfrm>
                <a:off x="2639" y="3815"/>
                <a:ext cx="611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Delivery Model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1000" name="Freeform 274"/>
              <p:cNvSpPr>
                <a:spLocks/>
              </p:cNvSpPr>
              <p:nvPr/>
            </p:nvSpPr>
            <p:spPr bwMode="auto">
              <a:xfrm>
                <a:off x="4167" y="3675"/>
                <a:ext cx="900" cy="36"/>
              </a:xfrm>
              <a:custGeom>
                <a:avLst/>
                <a:gdLst>
                  <a:gd name="T0" fmla="*/ 27 w 1799"/>
                  <a:gd name="T1" fmla="*/ 0 h 73"/>
                  <a:gd name="T2" fmla="*/ 0 w 1799"/>
                  <a:gd name="T3" fmla="*/ 0 h 73"/>
                  <a:gd name="T4" fmla="*/ 2 w 1799"/>
                  <a:gd name="T5" fmla="*/ 1 h 73"/>
                  <a:gd name="T6" fmla="*/ 29 w 1799"/>
                  <a:gd name="T7" fmla="*/ 1 h 73"/>
                  <a:gd name="T8" fmla="*/ 27 w 1799"/>
                  <a:gd name="T9" fmla="*/ 0 h 7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99"/>
                  <a:gd name="T16" fmla="*/ 0 h 73"/>
                  <a:gd name="T17" fmla="*/ 1799 w 1799"/>
                  <a:gd name="T18" fmla="*/ 73 h 7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99" h="73">
                    <a:moveTo>
                      <a:pt x="1726" y="0"/>
                    </a:moveTo>
                    <a:lnTo>
                      <a:pt x="0" y="0"/>
                    </a:lnTo>
                    <a:lnTo>
                      <a:pt x="73" y="73"/>
                    </a:lnTo>
                    <a:lnTo>
                      <a:pt x="1799" y="73"/>
                    </a:lnTo>
                    <a:lnTo>
                      <a:pt x="1726" y="0"/>
                    </a:lnTo>
                    <a:close/>
                  </a:path>
                </a:pathLst>
              </a:custGeom>
              <a:solidFill>
                <a:srgbClr val="C0C0C0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01" name="Freeform 275"/>
              <p:cNvSpPr>
                <a:spLocks/>
              </p:cNvSpPr>
              <p:nvPr/>
            </p:nvSpPr>
            <p:spPr bwMode="auto">
              <a:xfrm>
                <a:off x="5030" y="2884"/>
                <a:ext cx="37" cy="827"/>
              </a:xfrm>
              <a:custGeom>
                <a:avLst/>
                <a:gdLst>
                  <a:gd name="T0" fmla="*/ 2 w 73"/>
                  <a:gd name="T1" fmla="*/ 25 h 1655"/>
                  <a:gd name="T2" fmla="*/ 0 w 73"/>
                  <a:gd name="T3" fmla="*/ 24 h 1655"/>
                  <a:gd name="T4" fmla="*/ 0 w 73"/>
                  <a:gd name="T5" fmla="*/ 0 h 1655"/>
                  <a:gd name="T6" fmla="*/ 2 w 73"/>
                  <a:gd name="T7" fmla="*/ 1 h 1655"/>
                  <a:gd name="T8" fmla="*/ 2 w 73"/>
                  <a:gd name="T9" fmla="*/ 25 h 16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3"/>
                  <a:gd name="T16" fmla="*/ 0 h 1655"/>
                  <a:gd name="T17" fmla="*/ 73 w 73"/>
                  <a:gd name="T18" fmla="*/ 1655 h 16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3" h="1655">
                    <a:moveTo>
                      <a:pt x="73" y="1655"/>
                    </a:moveTo>
                    <a:lnTo>
                      <a:pt x="0" y="1582"/>
                    </a:lnTo>
                    <a:lnTo>
                      <a:pt x="0" y="0"/>
                    </a:lnTo>
                    <a:lnTo>
                      <a:pt x="73" y="73"/>
                    </a:lnTo>
                    <a:lnTo>
                      <a:pt x="73" y="1655"/>
                    </a:lnTo>
                    <a:close/>
                  </a:path>
                </a:pathLst>
              </a:custGeom>
              <a:solidFill>
                <a:srgbClr val="C0C0C0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02" name="Rectangle 276"/>
              <p:cNvSpPr>
                <a:spLocks noChangeArrowheads="1"/>
              </p:cNvSpPr>
              <p:nvPr/>
            </p:nvSpPr>
            <p:spPr bwMode="auto">
              <a:xfrm>
                <a:off x="4167" y="2884"/>
                <a:ext cx="863" cy="791"/>
              </a:xfrm>
              <a:prstGeom prst="rect">
                <a:avLst/>
              </a:prstGeom>
              <a:solidFill>
                <a:srgbClr val="FFFFFF"/>
              </a:soli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03" name="Rectangle 277"/>
              <p:cNvSpPr>
                <a:spLocks noChangeArrowheads="1"/>
              </p:cNvSpPr>
              <p:nvPr/>
            </p:nvSpPr>
            <p:spPr bwMode="auto">
              <a:xfrm>
                <a:off x="4206" y="2944"/>
                <a:ext cx="749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Presentation Model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1004" name="Freeform 278"/>
              <p:cNvSpPr>
                <a:spLocks noEditPoints="1"/>
              </p:cNvSpPr>
              <p:nvPr/>
            </p:nvSpPr>
            <p:spPr bwMode="auto">
              <a:xfrm>
                <a:off x="4185" y="3263"/>
                <a:ext cx="486" cy="266"/>
              </a:xfrm>
              <a:custGeom>
                <a:avLst/>
                <a:gdLst>
                  <a:gd name="T0" fmla="*/ 6 w 971"/>
                  <a:gd name="T1" fmla="*/ 8 h 533"/>
                  <a:gd name="T2" fmla="*/ 0 w 971"/>
                  <a:gd name="T3" fmla="*/ 5 h 533"/>
                  <a:gd name="T4" fmla="*/ 0 w 971"/>
                  <a:gd name="T5" fmla="*/ 2 h 533"/>
                  <a:gd name="T6" fmla="*/ 6 w 971"/>
                  <a:gd name="T7" fmla="*/ 5 h 533"/>
                  <a:gd name="T8" fmla="*/ 6 w 971"/>
                  <a:gd name="T9" fmla="*/ 8 h 533"/>
                  <a:gd name="T10" fmla="*/ 16 w 971"/>
                  <a:gd name="T11" fmla="*/ 2 h 533"/>
                  <a:gd name="T12" fmla="*/ 6 w 971"/>
                  <a:gd name="T13" fmla="*/ 5 h 533"/>
                  <a:gd name="T14" fmla="*/ 0 w 971"/>
                  <a:gd name="T15" fmla="*/ 2 h 533"/>
                  <a:gd name="T16" fmla="*/ 11 w 971"/>
                  <a:gd name="T17" fmla="*/ 0 h 533"/>
                  <a:gd name="T18" fmla="*/ 16 w 971"/>
                  <a:gd name="T19" fmla="*/ 2 h 533"/>
                  <a:gd name="T20" fmla="*/ 16 w 971"/>
                  <a:gd name="T21" fmla="*/ 2 h 533"/>
                  <a:gd name="T22" fmla="*/ 16 w 971"/>
                  <a:gd name="T23" fmla="*/ 5 h 533"/>
                  <a:gd name="T24" fmla="*/ 6 w 971"/>
                  <a:gd name="T25" fmla="*/ 8 h 533"/>
                  <a:gd name="T26" fmla="*/ 6 w 971"/>
                  <a:gd name="T27" fmla="*/ 5 h 533"/>
                  <a:gd name="T28" fmla="*/ 16 w 971"/>
                  <a:gd name="T29" fmla="*/ 2 h 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971"/>
                  <a:gd name="T46" fmla="*/ 0 h 533"/>
                  <a:gd name="T47" fmla="*/ 971 w 971"/>
                  <a:gd name="T48" fmla="*/ 533 h 533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971" h="533">
                    <a:moveTo>
                      <a:pt x="325" y="533"/>
                    </a:moveTo>
                    <a:lnTo>
                      <a:pt x="0" y="357"/>
                    </a:lnTo>
                    <a:lnTo>
                      <a:pt x="0" y="179"/>
                    </a:lnTo>
                    <a:lnTo>
                      <a:pt x="325" y="357"/>
                    </a:lnTo>
                    <a:lnTo>
                      <a:pt x="325" y="533"/>
                    </a:lnTo>
                    <a:close/>
                    <a:moveTo>
                      <a:pt x="971" y="179"/>
                    </a:moveTo>
                    <a:lnTo>
                      <a:pt x="325" y="357"/>
                    </a:lnTo>
                    <a:lnTo>
                      <a:pt x="0" y="179"/>
                    </a:lnTo>
                    <a:lnTo>
                      <a:pt x="647" y="0"/>
                    </a:lnTo>
                    <a:lnTo>
                      <a:pt x="971" y="179"/>
                    </a:lnTo>
                    <a:close/>
                    <a:moveTo>
                      <a:pt x="971" y="179"/>
                    </a:moveTo>
                    <a:lnTo>
                      <a:pt x="971" y="357"/>
                    </a:lnTo>
                    <a:lnTo>
                      <a:pt x="325" y="533"/>
                    </a:lnTo>
                    <a:lnTo>
                      <a:pt x="325" y="357"/>
                    </a:lnTo>
                    <a:lnTo>
                      <a:pt x="971" y="17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05" name="Freeform 279"/>
              <p:cNvSpPr>
                <a:spLocks/>
              </p:cNvSpPr>
              <p:nvPr/>
            </p:nvSpPr>
            <p:spPr bwMode="auto">
              <a:xfrm>
                <a:off x="4185" y="3352"/>
                <a:ext cx="162" cy="177"/>
              </a:xfrm>
              <a:custGeom>
                <a:avLst/>
                <a:gdLst>
                  <a:gd name="T0" fmla="*/ 5 w 325"/>
                  <a:gd name="T1" fmla="*/ 6 h 354"/>
                  <a:gd name="T2" fmla="*/ 0 w 325"/>
                  <a:gd name="T3" fmla="*/ 3 h 354"/>
                  <a:gd name="T4" fmla="*/ 0 w 325"/>
                  <a:gd name="T5" fmla="*/ 0 h 354"/>
                  <a:gd name="T6" fmla="*/ 5 w 325"/>
                  <a:gd name="T7" fmla="*/ 3 h 354"/>
                  <a:gd name="T8" fmla="*/ 5 w 325"/>
                  <a:gd name="T9" fmla="*/ 6 h 35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5"/>
                  <a:gd name="T16" fmla="*/ 0 h 354"/>
                  <a:gd name="T17" fmla="*/ 325 w 325"/>
                  <a:gd name="T18" fmla="*/ 354 h 35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5" h="354">
                    <a:moveTo>
                      <a:pt x="325" y="354"/>
                    </a:moveTo>
                    <a:lnTo>
                      <a:pt x="0" y="178"/>
                    </a:lnTo>
                    <a:lnTo>
                      <a:pt x="0" y="0"/>
                    </a:lnTo>
                    <a:lnTo>
                      <a:pt x="325" y="178"/>
                    </a:lnTo>
                    <a:lnTo>
                      <a:pt x="325" y="354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06" name="Freeform 280"/>
              <p:cNvSpPr>
                <a:spLocks/>
              </p:cNvSpPr>
              <p:nvPr/>
            </p:nvSpPr>
            <p:spPr bwMode="auto">
              <a:xfrm>
                <a:off x="4185" y="3263"/>
                <a:ext cx="486" cy="178"/>
              </a:xfrm>
              <a:custGeom>
                <a:avLst/>
                <a:gdLst>
                  <a:gd name="T0" fmla="*/ 16 w 971"/>
                  <a:gd name="T1" fmla="*/ 2 h 357"/>
                  <a:gd name="T2" fmla="*/ 6 w 971"/>
                  <a:gd name="T3" fmla="*/ 5 h 357"/>
                  <a:gd name="T4" fmla="*/ 0 w 971"/>
                  <a:gd name="T5" fmla="*/ 2 h 357"/>
                  <a:gd name="T6" fmla="*/ 11 w 971"/>
                  <a:gd name="T7" fmla="*/ 0 h 357"/>
                  <a:gd name="T8" fmla="*/ 16 w 971"/>
                  <a:gd name="T9" fmla="*/ 2 h 35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71"/>
                  <a:gd name="T16" fmla="*/ 0 h 357"/>
                  <a:gd name="T17" fmla="*/ 971 w 971"/>
                  <a:gd name="T18" fmla="*/ 357 h 35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71" h="357">
                    <a:moveTo>
                      <a:pt x="971" y="179"/>
                    </a:moveTo>
                    <a:lnTo>
                      <a:pt x="325" y="357"/>
                    </a:lnTo>
                    <a:lnTo>
                      <a:pt x="0" y="179"/>
                    </a:lnTo>
                    <a:lnTo>
                      <a:pt x="647" y="0"/>
                    </a:lnTo>
                    <a:lnTo>
                      <a:pt x="971" y="179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07" name="Freeform 281"/>
              <p:cNvSpPr>
                <a:spLocks/>
              </p:cNvSpPr>
              <p:nvPr/>
            </p:nvSpPr>
            <p:spPr bwMode="auto">
              <a:xfrm>
                <a:off x="4347" y="3352"/>
                <a:ext cx="324" cy="177"/>
              </a:xfrm>
              <a:custGeom>
                <a:avLst/>
                <a:gdLst>
                  <a:gd name="T0" fmla="*/ 11 w 646"/>
                  <a:gd name="T1" fmla="*/ 0 h 354"/>
                  <a:gd name="T2" fmla="*/ 11 w 646"/>
                  <a:gd name="T3" fmla="*/ 3 h 354"/>
                  <a:gd name="T4" fmla="*/ 0 w 646"/>
                  <a:gd name="T5" fmla="*/ 6 h 354"/>
                  <a:gd name="T6" fmla="*/ 0 w 646"/>
                  <a:gd name="T7" fmla="*/ 3 h 354"/>
                  <a:gd name="T8" fmla="*/ 11 w 646"/>
                  <a:gd name="T9" fmla="*/ 0 h 35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46"/>
                  <a:gd name="T16" fmla="*/ 0 h 354"/>
                  <a:gd name="T17" fmla="*/ 646 w 646"/>
                  <a:gd name="T18" fmla="*/ 354 h 35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46" h="354">
                    <a:moveTo>
                      <a:pt x="646" y="0"/>
                    </a:moveTo>
                    <a:lnTo>
                      <a:pt x="646" y="178"/>
                    </a:lnTo>
                    <a:lnTo>
                      <a:pt x="0" y="354"/>
                    </a:lnTo>
                    <a:lnTo>
                      <a:pt x="0" y="178"/>
                    </a:lnTo>
                    <a:lnTo>
                      <a:pt x="646" y="0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08" name="Line 282"/>
              <p:cNvSpPr>
                <a:spLocks noChangeShapeType="1"/>
              </p:cNvSpPr>
              <p:nvPr/>
            </p:nvSpPr>
            <p:spPr bwMode="auto">
              <a:xfrm flipV="1">
                <a:off x="4347" y="3382"/>
                <a:ext cx="324" cy="88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09" name="Freeform 283"/>
              <p:cNvSpPr>
                <a:spLocks noEditPoints="1"/>
              </p:cNvSpPr>
              <p:nvPr/>
            </p:nvSpPr>
            <p:spPr bwMode="auto">
              <a:xfrm>
                <a:off x="4266" y="3145"/>
                <a:ext cx="324" cy="266"/>
              </a:xfrm>
              <a:custGeom>
                <a:avLst/>
                <a:gdLst>
                  <a:gd name="T0" fmla="*/ 1 w 648"/>
                  <a:gd name="T1" fmla="*/ 2 h 534"/>
                  <a:gd name="T2" fmla="*/ 1 w 648"/>
                  <a:gd name="T3" fmla="*/ 1 h 534"/>
                  <a:gd name="T4" fmla="*/ 1 w 648"/>
                  <a:gd name="T5" fmla="*/ 1 h 534"/>
                  <a:gd name="T6" fmla="*/ 1 w 648"/>
                  <a:gd name="T7" fmla="*/ 2 h 534"/>
                  <a:gd name="T8" fmla="*/ 1 w 648"/>
                  <a:gd name="T9" fmla="*/ 2 h 534"/>
                  <a:gd name="T10" fmla="*/ 1 w 648"/>
                  <a:gd name="T11" fmla="*/ 0 h 534"/>
                  <a:gd name="T12" fmla="*/ 1 w 648"/>
                  <a:gd name="T13" fmla="*/ 7 h 534"/>
                  <a:gd name="T14" fmla="*/ 1 w 648"/>
                  <a:gd name="T15" fmla="*/ 7 h 534"/>
                  <a:gd name="T16" fmla="*/ 1 w 648"/>
                  <a:gd name="T17" fmla="*/ 8 h 534"/>
                  <a:gd name="T18" fmla="*/ 1 w 648"/>
                  <a:gd name="T19" fmla="*/ 8 h 534"/>
                  <a:gd name="T20" fmla="*/ 1 w 648"/>
                  <a:gd name="T21" fmla="*/ 8 h 534"/>
                  <a:gd name="T22" fmla="*/ 2 w 648"/>
                  <a:gd name="T23" fmla="*/ 8 h 534"/>
                  <a:gd name="T24" fmla="*/ 2 w 648"/>
                  <a:gd name="T25" fmla="*/ 8 h 534"/>
                  <a:gd name="T26" fmla="*/ 3 w 648"/>
                  <a:gd name="T27" fmla="*/ 8 h 534"/>
                  <a:gd name="T28" fmla="*/ 3 w 648"/>
                  <a:gd name="T29" fmla="*/ 8 h 534"/>
                  <a:gd name="T30" fmla="*/ 3 w 648"/>
                  <a:gd name="T31" fmla="*/ 8 h 534"/>
                  <a:gd name="T32" fmla="*/ 3 w 648"/>
                  <a:gd name="T33" fmla="*/ 8 h 534"/>
                  <a:gd name="T34" fmla="*/ 10 w 648"/>
                  <a:gd name="T35" fmla="*/ 6 h 534"/>
                  <a:gd name="T36" fmla="*/ 10 w 648"/>
                  <a:gd name="T37" fmla="*/ 6 h 534"/>
                  <a:gd name="T38" fmla="*/ 10 w 648"/>
                  <a:gd name="T39" fmla="*/ 6 h 534"/>
                  <a:gd name="T40" fmla="*/ 10 w 648"/>
                  <a:gd name="T41" fmla="*/ 6 h 534"/>
                  <a:gd name="T42" fmla="*/ 10 w 648"/>
                  <a:gd name="T43" fmla="*/ 6 h 534"/>
                  <a:gd name="T44" fmla="*/ 10 w 648"/>
                  <a:gd name="T45" fmla="*/ 0 h 534"/>
                  <a:gd name="T46" fmla="*/ 10 w 648"/>
                  <a:gd name="T47" fmla="*/ 0 h 534"/>
                  <a:gd name="T48" fmla="*/ 10 w 648"/>
                  <a:gd name="T49" fmla="*/ 0 h 534"/>
                  <a:gd name="T50" fmla="*/ 10 w 648"/>
                  <a:gd name="T51" fmla="*/ 0 h 534"/>
                  <a:gd name="T52" fmla="*/ 9 w 648"/>
                  <a:gd name="T53" fmla="*/ 0 h 534"/>
                  <a:gd name="T54" fmla="*/ 3 w 648"/>
                  <a:gd name="T55" fmla="*/ 0 h 534"/>
                  <a:gd name="T56" fmla="*/ 3 w 648"/>
                  <a:gd name="T57" fmla="*/ 0 h 534"/>
                  <a:gd name="T58" fmla="*/ 2 w 648"/>
                  <a:gd name="T59" fmla="*/ 0 h 534"/>
                  <a:gd name="T60" fmla="*/ 1 w 648"/>
                  <a:gd name="T61" fmla="*/ 0 h 534"/>
                  <a:gd name="T62" fmla="*/ 1 w 648"/>
                  <a:gd name="T63" fmla="*/ 0 h 534"/>
                  <a:gd name="T64" fmla="*/ 1 w 648"/>
                  <a:gd name="T65" fmla="*/ 0 h 534"/>
                  <a:gd name="T66" fmla="*/ 1 w 648"/>
                  <a:gd name="T67" fmla="*/ 0 h 534"/>
                  <a:gd name="T68" fmla="*/ 1 w 648"/>
                  <a:gd name="T69" fmla="*/ 7 h 534"/>
                  <a:gd name="T70" fmla="*/ 1 w 648"/>
                  <a:gd name="T71" fmla="*/ 7 h 534"/>
                  <a:gd name="T72" fmla="*/ 1 w 648"/>
                  <a:gd name="T73" fmla="*/ 0 h 534"/>
                  <a:gd name="T74" fmla="*/ 1 w 648"/>
                  <a:gd name="T75" fmla="*/ 0 h 534"/>
                  <a:gd name="T76" fmla="*/ 1 w 648"/>
                  <a:gd name="T77" fmla="*/ 0 h 534"/>
                  <a:gd name="T78" fmla="*/ 1 w 648"/>
                  <a:gd name="T79" fmla="*/ 0 h 534"/>
                  <a:gd name="T80" fmla="*/ 1 w 648"/>
                  <a:gd name="T81" fmla="*/ 1 h 534"/>
                  <a:gd name="T82" fmla="*/ 1 w 648"/>
                  <a:gd name="T83" fmla="*/ 1 h 534"/>
                  <a:gd name="T84" fmla="*/ 0 w 648"/>
                  <a:gd name="T85" fmla="*/ 2 h 534"/>
                  <a:gd name="T86" fmla="*/ 1 w 648"/>
                  <a:gd name="T87" fmla="*/ 6 h 534"/>
                  <a:gd name="T88" fmla="*/ 1 w 648"/>
                  <a:gd name="T89" fmla="*/ 7 h 534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648"/>
                  <a:gd name="T136" fmla="*/ 0 h 534"/>
                  <a:gd name="T137" fmla="*/ 648 w 648"/>
                  <a:gd name="T138" fmla="*/ 534 h 534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648" h="534">
                    <a:moveTo>
                      <a:pt x="7" y="160"/>
                    </a:moveTo>
                    <a:lnTo>
                      <a:pt x="65" y="102"/>
                    </a:lnTo>
                    <a:lnTo>
                      <a:pt x="65" y="127"/>
                    </a:lnTo>
                    <a:lnTo>
                      <a:pt x="7" y="179"/>
                    </a:lnTo>
                    <a:lnTo>
                      <a:pt x="7" y="160"/>
                    </a:lnTo>
                    <a:close/>
                    <a:moveTo>
                      <a:pt x="74" y="48"/>
                    </a:moveTo>
                    <a:lnTo>
                      <a:pt x="97" y="488"/>
                    </a:lnTo>
                    <a:lnTo>
                      <a:pt x="99" y="497"/>
                    </a:lnTo>
                    <a:lnTo>
                      <a:pt x="99" y="514"/>
                    </a:lnTo>
                    <a:lnTo>
                      <a:pt x="105" y="522"/>
                    </a:lnTo>
                    <a:lnTo>
                      <a:pt x="113" y="526"/>
                    </a:lnTo>
                    <a:lnTo>
                      <a:pt x="120" y="530"/>
                    </a:lnTo>
                    <a:lnTo>
                      <a:pt x="128" y="534"/>
                    </a:lnTo>
                    <a:lnTo>
                      <a:pt x="134" y="534"/>
                    </a:lnTo>
                    <a:lnTo>
                      <a:pt x="151" y="532"/>
                    </a:lnTo>
                    <a:lnTo>
                      <a:pt x="172" y="530"/>
                    </a:lnTo>
                    <a:lnTo>
                      <a:pt x="191" y="528"/>
                    </a:lnTo>
                    <a:lnTo>
                      <a:pt x="619" y="441"/>
                    </a:lnTo>
                    <a:lnTo>
                      <a:pt x="633" y="440"/>
                    </a:lnTo>
                    <a:lnTo>
                      <a:pt x="642" y="432"/>
                    </a:lnTo>
                    <a:lnTo>
                      <a:pt x="648" y="417"/>
                    </a:lnTo>
                    <a:lnTo>
                      <a:pt x="648" y="405"/>
                    </a:lnTo>
                    <a:lnTo>
                      <a:pt x="606" y="31"/>
                    </a:lnTo>
                    <a:lnTo>
                      <a:pt x="604" y="21"/>
                    </a:lnTo>
                    <a:lnTo>
                      <a:pt x="600" y="12"/>
                    </a:lnTo>
                    <a:lnTo>
                      <a:pt x="592" y="2"/>
                    </a:lnTo>
                    <a:lnTo>
                      <a:pt x="573" y="0"/>
                    </a:lnTo>
                    <a:lnTo>
                      <a:pt x="165" y="14"/>
                    </a:lnTo>
                    <a:lnTo>
                      <a:pt x="130" y="16"/>
                    </a:lnTo>
                    <a:lnTo>
                      <a:pt x="120" y="16"/>
                    </a:lnTo>
                    <a:lnTo>
                      <a:pt x="111" y="18"/>
                    </a:lnTo>
                    <a:lnTo>
                      <a:pt x="101" y="21"/>
                    </a:lnTo>
                    <a:lnTo>
                      <a:pt x="90" y="31"/>
                    </a:lnTo>
                    <a:lnTo>
                      <a:pt x="74" y="48"/>
                    </a:lnTo>
                    <a:close/>
                    <a:moveTo>
                      <a:pt x="97" y="491"/>
                    </a:moveTo>
                    <a:lnTo>
                      <a:pt x="97" y="488"/>
                    </a:lnTo>
                    <a:lnTo>
                      <a:pt x="76" y="60"/>
                    </a:lnTo>
                    <a:lnTo>
                      <a:pt x="74" y="48"/>
                    </a:lnTo>
                    <a:lnTo>
                      <a:pt x="72" y="58"/>
                    </a:lnTo>
                    <a:lnTo>
                      <a:pt x="71" y="71"/>
                    </a:lnTo>
                    <a:lnTo>
                      <a:pt x="69" y="85"/>
                    </a:lnTo>
                    <a:lnTo>
                      <a:pt x="0" y="156"/>
                    </a:lnTo>
                    <a:lnTo>
                      <a:pt x="13" y="395"/>
                    </a:lnTo>
                    <a:lnTo>
                      <a:pt x="97" y="49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10" name="Freeform 284"/>
              <p:cNvSpPr>
                <a:spLocks/>
              </p:cNvSpPr>
              <p:nvPr/>
            </p:nvSpPr>
            <p:spPr bwMode="auto">
              <a:xfrm>
                <a:off x="4270" y="3195"/>
                <a:ext cx="28" cy="39"/>
              </a:xfrm>
              <a:custGeom>
                <a:avLst/>
                <a:gdLst>
                  <a:gd name="T0" fmla="*/ 0 w 58"/>
                  <a:gd name="T1" fmla="*/ 1 h 77"/>
                  <a:gd name="T2" fmla="*/ 0 w 58"/>
                  <a:gd name="T3" fmla="*/ 0 h 77"/>
                  <a:gd name="T4" fmla="*/ 0 w 58"/>
                  <a:gd name="T5" fmla="*/ 1 h 77"/>
                  <a:gd name="T6" fmla="*/ 0 w 58"/>
                  <a:gd name="T7" fmla="*/ 2 h 77"/>
                  <a:gd name="T8" fmla="*/ 0 w 58"/>
                  <a:gd name="T9" fmla="*/ 1 h 7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8"/>
                  <a:gd name="T16" fmla="*/ 0 h 77"/>
                  <a:gd name="T17" fmla="*/ 58 w 58"/>
                  <a:gd name="T18" fmla="*/ 77 h 7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8" h="77">
                    <a:moveTo>
                      <a:pt x="0" y="58"/>
                    </a:moveTo>
                    <a:lnTo>
                      <a:pt x="58" y="0"/>
                    </a:lnTo>
                    <a:lnTo>
                      <a:pt x="58" y="25"/>
                    </a:lnTo>
                    <a:lnTo>
                      <a:pt x="0" y="77"/>
                    </a:lnTo>
                    <a:lnTo>
                      <a:pt x="0" y="58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11" name="Freeform 285"/>
              <p:cNvSpPr>
                <a:spLocks/>
              </p:cNvSpPr>
              <p:nvPr/>
            </p:nvSpPr>
            <p:spPr bwMode="auto">
              <a:xfrm>
                <a:off x="4377" y="3172"/>
                <a:ext cx="189" cy="185"/>
              </a:xfrm>
              <a:custGeom>
                <a:avLst/>
                <a:gdLst>
                  <a:gd name="T0" fmla="*/ 1 w 378"/>
                  <a:gd name="T1" fmla="*/ 1 h 368"/>
                  <a:gd name="T2" fmla="*/ 1 w 378"/>
                  <a:gd name="T3" fmla="*/ 1 h 368"/>
                  <a:gd name="T4" fmla="*/ 1 w 378"/>
                  <a:gd name="T5" fmla="*/ 1 h 368"/>
                  <a:gd name="T6" fmla="*/ 0 w 378"/>
                  <a:gd name="T7" fmla="*/ 1 h 368"/>
                  <a:gd name="T8" fmla="*/ 1 w 378"/>
                  <a:gd name="T9" fmla="*/ 2 h 368"/>
                  <a:gd name="T10" fmla="*/ 1 w 378"/>
                  <a:gd name="T11" fmla="*/ 4 h 368"/>
                  <a:gd name="T12" fmla="*/ 1 w 378"/>
                  <a:gd name="T13" fmla="*/ 5 h 368"/>
                  <a:gd name="T14" fmla="*/ 1 w 378"/>
                  <a:gd name="T15" fmla="*/ 6 h 368"/>
                  <a:gd name="T16" fmla="*/ 1 w 378"/>
                  <a:gd name="T17" fmla="*/ 6 h 368"/>
                  <a:gd name="T18" fmla="*/ 1 w 378"/>
                  <a:gd name="T19" fmla="*/ 6 h 368"/>
                  <a:gd name="T20" fmla="*/ 1 w 378"/>
                  <a:gd name="T21" fmla="*/ 6 h 368"/>
                  <a:gd name="T22" fmla="*/ 6 w 378"/>
                  <a:gd name="T23" fmla="*/ 5 h 368"/>
                  <a:gd name="T24" fmla="*/ 6 w 378"/>
                  <a:gd name="T25" fmla="*/ 5 h 368"/>
                  <a:gd name="T26" fmla="*/ 6 w 378"/>
                  <a:gd name="T27" fmla="*/ 5 h 368"/>
                  <a:gd name="T28" fmla="*/ 6 w 378"/>
                  <a:gd name="T29" fmla="*/ 5 h 368"/>
                  <a:gd name="T30" fmla="*/ 6 w 378"/>
                  <a:gd name="T31" fmla="*/ 1 h 368"/>
                  <a:gd name="T32" fmla="*/ 6 w 378"/>
                  <a:gd name="T33" fmla="*/ 1 h 368"/>
                  <a:gd name="T34" fmla="*/ 6 w 378"/>
                  <a:gd name="T35" fmla="*/ 1 h 368"/>
                  <a:gd name="T36" fmla="*/ 6 w 378"/>
                  <a:gd name="T37" fmla="*/ 0 h 368"/>
                  <a:gd name="T38" fmla="*/ 1 w 378"/>
                  <a:gd name="T39" fmla="*/ 1 h 36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378"/>
                  <a:gd name="T61" fmla="*/ 0 h 368"/>
                  <a:gd name="T62" fmla="*/ 378 w 378"/>
                  <a:gd name="T63" fmla="*/ 368 h 368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378" h="368">
                    <a:moveTo>
                      <a:pt x="21" y="10"/>
                    </a:moveTo>
                    <a:lnTo>
                      <a:pt x="8" y="11"/>
                    </a:lnTo>
                    <a:lnTo>
                      <a:pt x="2" y="15"/>
                    </a:lnTo>
                    <a:lnTo>
                      <a:pt x="0" y="27"/>
                    </a:lnTo>
                    <a:lnTo>
                      <a:pt x="6" y="86"/>
                    </a:lnTo>
                    <a:lnTo>
                      <a:pt x="12" y="198"/>
                    </a:lnTo>
                    <a:lnTo>
                      <a:pt x="19" y="307"/>
                    </a:lnTo>
                    <a:lnTo>
                      <a:pt x="21" y="357"/>
                    </a:lnTo>
                    <a:lnTo>
                      <a:pt x="23" y="361"/>
                    </a:lnTo>
                    <a:lnTo>
                      <a:pt x="31" y="368"/>
                    </a:lnTo>
                    <a:lnTo>
                      <a:pt x="40" y="368"/>
                    </a:lnTo>
                    <a:lnTo>
                      <a:pt x="363" y="318"/>
                    </a:lnTo>
                    <a:lnTo>
                      <a:pt x="372" y="315"/>
                    </a:lnTo>
                    <a:lnTo>
                      <a:pt x="376" y="307"/>
                    </a:lnTo>
                    <a:lnTo>
                      <a:pt x="378" y="293"/>
                    </a:lnTo>
                    <a:lnTo>
                      <a:pt x="351" y="17"/>
                    </a:lnTo>
                    <a:lnTo>
                      <a:pt x="347" y="6"/>
                    </a:lnTo>
                    <a:lnTo>
                      <a:pt x="343" y="2"/>
                    </a:lnTo>
                    <a:lnTo>
                      <a:pt x="332" y="0"/>
                    </a:lnTo>
                    <a:lnTo>
                      <a:pt x="21" y="10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12" name="Freeform 286"/>
              <p:cNvSpPr>
                <a:spLocks/>
              </p:cNvSpPr>
              <p:nvPr/>
            </p:nvSpPr>
            <p:spPr bwMode="auto">
              <a:xfrm>
                <a:off x="4346" y="3152"/>
                <a:ext cx="19" cy="246"/>
              </a:xfrm>
              <a:custGeom>
                <a:avLst/>
                <a:gdLst>
                  <a:gd name="T0" fmla="*/ 1 w 36"/>
                  <a:gd name="T1" fmla="*/ 8 h 491"/>
                  <a:gd name="T2" fmla="*/ 1 w 36"/>
                  <a:gd name="T3" fmla="*/ 8 h 491"/>
                  <a:gd name="T4" fmla="*/ 1 w 36"/>
                  <a:gd name="T5" fmla="*/ 8 h 491"/>
                  <a:gd name="T6" fmla="*/ 1 w 36"/>
                  <a:gd name="T7" fmla="*/ 8 h 491"/>
                  <a:gd name="T8" fmla="*/ 1 w 36"/>
                  <a:gd name="T9" fmla="*/ 7 h 491"/>
                  <a:gd name="T10" fmla="*/ 1 w 36"/>
                  <a:gd name="T11" fmla="*/ 7 h 491"/>
                  <a:gd name="T12" fmla="*/ 1 w 36"/>
                  <a:gd name="T13" fmla="*/ 5 h 491"/>
                  <a:gd name="T14" fmla="*/ 1 w 36"/>
                  <a:gd name="T15" fmla="*/ 4 h 491"/>
                  <a:gd name="T16" fmla="*/ 1 w 36"/>
                  <a:gd name="T17" fmla="*/ 3 h 491"/>
                  <a:gd name="T18" fmla="*/ 1 w 36"/>
                  <a:gd name="T19" fmla="*/ 2 h 491"/>
                  <a:gd name="T20" fmla="*/ 0 w 36"/>
                  <a:gd name="T21" fmla="*/ 1 h 491"/>
                  <a:gd name="T22" fmla="*/ 0 w 36"/>
                  <a:gd name="T23" fmla="*/ 1 h 491"/>
                  <a:gd name="T24" fmla="*/ 0 w 36"/>
                  <a:gd name="T25" fmla="*/ 1 h 491"/>
                  <a:gd name="T26" fmla="*/ 1 w 36"/>
                  <a:gd name="T27" fmla="*/ 1 h 491"/>
                  <a:gd name="T28" fmla="*/ 1 w 36"/>
                  <a:gd name="T29" fmla="*/ 0 h 49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36"/>
                  <a:gd name="T46" fmla="*/ 0 h 491"/>
                  <a:gd name="T47" fmla="*/ 36 w 36"/>
                  <a:gd name="T48" fmla="*/ 491 h 491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36" h="491">
                    <a:moveTo>
                      <a:pt x="36" y="491"/>
                    </a:moveTo>
                    <a:lnTo>
                      <a:pt x="30" y="485"/>
                    </a:lnTo>
                    <a:lnTo>
                      <a:pt x="28" y="477"/>
                    </a:lnTo>
                    <a:lnTo>
                      <a:pt x="27" y="464"/>
                    </a:lnTo>
                    <a:lnTo>
                      <a:pt x="25" y="439"/>
                    </a:lnTo>
                    <a:lnTo>
                      <a:pt x="23" y="387"/>
                    </a:lnTo>
                    <a:lnTo>
                      <a:pt x="17" y="318"/>
                    </a:lnTo>
                    <a:lnTo>
                      <a:pt x="13" y="241"/>
                    </a:lnTo>
                    <a:lnTo>
                      <a:pt x="7" y="167"/>
                    </a:lnTo>
                    <a:lnTo>
                      <a:pt x="4" y="99"/>
                    </a:lnTo>
                    <a:lnTo>
                      <a:pt x="0" y="53"/>
                    </a:lnTo>
                    <a:lnTo>
                      <a:pt x="0" y="34"/>
                    </a:lnTo>
                    <a:lnTo>
                      <a:pt x="0" y="17"/>
                    </a:lnTo>
                    <a:lnTo>
                      <a:pt x="2" y="7"/>
                    </a:lnTo>
                    <a:lnTo>
                      <a:pt x="9" y="0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13" name="Freeform 287"/>
              <p:cNvSpPr>
                <a:spLocks/>
              </p:cNvSpPr>
              <p:nvPr/>
            </p:nvSpPr>
            <p:spPr bwMode="auto">
              <a:xfrm>
                <a:off x="4303" y="3145"/>
                <a:ext cx="287" cy="266"/>
              </a:xfrm>
              <a:custGeom>
                <a:avLst/>
                <a:gdLst>
                  <a:gd name="T0" fmla="*/ 0 w 574"/>
                  <a:gd name="T1" fmla="*/ 0 h 534"/>
                  <a:gd name="T2" fmla="*/ 1 w 574"/>
                  <a:gd name="T3" fmla="*/ 7 h 534"/>
                  <a:gd name="T4" fmla="*/ 1 w 574"/>
                  <a:gd name="T5" fmla="*/ 7 h 534"/>
                  <a:gd name="T6" fmla="*/ 1 w 574"/>
                  <a:gd name="T7" fmla="*/ 8 h 534"/>
                  <a:gd name="T8" fmla="*/ 1 w 574"/>
                  <a:gd name="T9" fmla="*/ 8 h 534"/>
                  <a:gd name="T10" fmla="*/ 1 w 574"/>
                  <a:gd name="T11" fmla="*/ 8 h 534"/>
                  <a:gd name="T12" fmla="*/ 1 w 574"/>
                  <a:gd name="T13" fmla="*/ 8 h 534"/>
                  <a:gd name="T14" fmla="*/ 1 w 574"/>
                  <a:gd name="T15" fmla="*/ 8 h 534"/>
                  <a:gd name="T16" fmla="*/ 1 w 574"/>
                  <a:gd name="T17" fmla="*/ 8 h 534"/>
                  <a:gd name="T18" fmla="*/ 1 w 574"/>
                  <a:gd name="T19" fmla="*/ 8 h 534"/>
                  <a:gd name="T20" fmla="*/ 1 w 574"/>
                  <a:gd name="T21" fmla="*/ 8 h 534"/>
                  <a:gd name="T22" fmla="*/ 2 w 574"/>
                  <a:gd name="T23" fmla="*/ 8 h 534"/>
                  <a:gd name="T24" fmla="*/ 9 w 574"/>
                  <a:gd name="T25" fmla="*/ 6 h 534"/>
                  <a:gd name="T26" fmla="*/ 9 w 574"/>
                  <a:gd name="T27" fmla="*/ 6 h 534"/>
                  <a:gd name="T28" fmla="*/ 9 w 574"/>
                  <a:gd name="T29" fmla="*/ 6 h 534"/>
                  <a:gd name="T30" fmla="*/ 9 w 574"/>
                  <a:gd name="T31" fmla="*/ 6 h 534"/>
                  <a:gd name="T32" fmla="*/ 9 w 574"/>
                  <a:gd name="T33" fmla="*/ 6 h 534"/>
                  <a:gd name="T34" fmla="*/ 9 w 574"/>
                  <a:gd name="T35" fmla="*/ 0 h 534"/>
                  <a:gd name="T36" fmla="*/ 9 w 574"/>
                  <a:gd name="T37" fmla="*/ 0 h 534"/>
                  <a:gd name="T38" fmla="*/ 9 w 574"/>
                  <a:gd name="T39" fmla="*/ 0 h 534"/>
                  <a:gd name="T40" fmla="*/ 9 w 574"/>
                  <a:gd name="T41" fmla="*/ 0 h 534"/>
                  <a:gd name="T42" fmla="*/ 8 w 574"/>
                  <a:gd name="T43" fmla="*/ 0 h 534"/>
                  <a:gd name="T44" fmla="*/ 1 w 574"/>
                  <a:gd name="T45" fmla="*/ 0 h 534"/>
                  <a:gd name="T46" fmla="*/ 1 w 574"/>
                  <a:gd name="T47" fmla="*/ 0 h 534"/>
                  <a:gd name="T48" fmla="*/ 1 w 574"/>
                  <a:gd name="T49" fmla="*/ 0 h 534"/>
                  <a:gd name="T50" fmla="*/ 1 w 574"/>
                  <a:gd name="T51" fmla="*/ 0 h 534"/>
                  <a:gd name="T52" fmla="*/ 1 w 574"/>
                  <a:gd name="T53" fmla="*/ 0 h 534"/>
                  <a:gd name="T54" fmla="*/ 1 w 574"/>
                  <a:gd name="T55" fmla="*/ 0 h 534"/>
                  <a:gd name="T56" fmla="*/ 0 w 574"/>
                  <a:gd name="T57" fmla="*/ 0 h 534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574"/>
                  <a:gd name="T88" fmla="*/ 0 h 534"/>
                  <a:gd name="T89" fmla="*/ 574 w 574"/>
                  <a:gd name="T90" fmla="*/ 534 h 534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574" h="534">
                    <a:moveTo>
                      <a:pt x="0" y="48"/>
                    </a:moveTo>
                    <a:lnTo>
                      <a:pt x="23" y="488"/>
                    </a:lnTo>
                    <a:lnTo>
                      <a:pt x="25" y="497"/>
                    </a:lnTo>
                    <a:lnTo>
                      <a:pt x="25" y="514"/>
                    </a:lnTo>
                    <a:lnTo>
                      <a:pt x="31" y="522"/>
                    </a:lnTo>
                    <a:lnTo>
                      <a:pt x="39" y="526"/>
                    </a:lnTo>
                    <a:lnTo>
                      <a:pt x="46" y="530"/>
                    </a:lnTo>
                    <a:lnTo>
                      <a:pt x="54" y="534"/>
                    </a:lnTo>
                    <a:lnTo>
                      <a:pt x="60" y="534"/>
                    </a:lnTo>
                    <a:lnTo>
                      <a:pt x="77" y="532"/>
                    </a:lnTo>
                    <a:lnTo>
                      <a:pt x="98" y="530"/>
                    </a:lnTo>
                    <a:lnTo>
                      <a:pt x="117" y="528"/>
                    </a:lnTo>
                    <a:lnTo>
                      <a:pt x="545" y="441"/>
                    </a:lnTo>
                    <a:lnTo>
                      <a:pt x="559" y="440"/>
                    </a:lnTo>
                    <a:lnTo>
                      <a:pt x="568" y="432"/>
                    </a:lnTo>
                    <a:lnTo>
                      <a:pt x="574" y="417"/>
                    </a:lnTo>
                    <a:lnTo>
                      <a:pt x="574" y="405"/>
                    </a:lnTo>
                    <a:lnTo>
                      <a:pt x="532" y="31"/>
                    </a:lnTo>
                    <a:lnTo>
                      <a:pt x="530" y="21"/>
                    </a:lnTo>
                    <a:lnTo>
                      <a:pt x="526" y="12"/>
                    </a:lnTo>
                    <a:lnTo>
                      <a:pt x="518" y="2"/>
                    </a:lnTo>
                    <a:lnTo>
                      <a:pt x="499" y="0"/>
                    </a:lnTo>
                    <a:lnTo>
                      <a:pt x="91" y="14"/>
                    </a:lnTo>
                    <a:lnTo>
                      <a:pt x="56" y="16"/>
                    </a:lnTo>
                    <a:lnTo>
                      <a:pt x="46" y="16"/>
                    </a:lnTo>
                    <a:lnTo>
                      <a:pt x="37" y="18"/>
                    </a:lnTo>
                    <a:lnTo>
                      <a:pt x="27" y="21"/>
                    </a:lnTo>
                    <a:lnTo>
                      <a:pt x="16" y="31"/>
                    </a:lnTo>
                    <a:lnTo>
                      <a:pt x="0" y="48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14" name="Line 288"/>
              <p:cNvSpPr>
                <a:spLocks noChangeShapeType="1"/>
              </p:cNvSpPr>
              <p:nvPr/>
            </p:nvSpPr>
            <p:spPr bwMode="auto">
              <a:xfrm>
                <a:off x="4318" y="3161"/>
                <a:ext cx="14" cy="237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15" name="Freeform 289"/>
              <p:cNvSpPr>
                <a:spLocks/>
              </p:cNvSpPr>
              <p:nvPr/>
            </p:nvSpPr>
            <p:spPr bwMode="auto">
              <a:xfrm>
                <a:off x="4270" y="3195"/>
                <a:ext cx="28" cy="39"/>
              </a:xfrm>
              <a:custGeom>
                <a:avLst/>
                <a:gdLst>
                  <a:gd name="T0" fmla="*/ 0 w 58"/>
                  <a:gd name="T1" fmla="*/ 1 h 77"/>
                  <a:gd name="T2" fmla="*/ 0 w 58"/>
                  <a:gd name="T3" fmla="*/ 0 h 77"/>
                  <a:gd name="T4" fmla="*/ 0 w 58"/>
                  <a:gd name="T5" fmla="*/ 1 h 77"/>
                  <a:gd name="T6" fmla="*/ 0 w 58"/>
                  <a:gd name="T7" fmla="*/ 2 h 77"/>
                  <a:gd name="T8" fmla="*/ 0 w 58"/>
                  <a:gd name="T9" fmla="*/ 1 h 7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8"/>
                  <a:gd name="T16" fmla="*/ 0 h 77"/>
                  <a:gd name="T17" fmla="*/ 58 w 58"/>
                  <a:gd name="T18" fmla="*/ 77 h 7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8" h="77">
                    <a:moveTo>
                      <a:pt x="0" y="58"/>
                    </a:moveTo>
                    <a:lnTo>
                      <a:pt x="58" y="0"/>
                    </a:lnTo>
                    <a:lnTo>
                      <a:pt x="58" y="25"/>
                    </a:lnTo>
                    <a:lnTo>
                      <a:pt x="0" y="77"/>
                    </a:lnTo>
                    <a:lnTo>
                      <a:pt x="0" y="58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16" name="Freeform 290"/>
              <p:cNvSpPr>
                <a:spLocks/>
              </p:cNvSpPr>
              <p:nvPr/>
            </p:nvSpPr>
            <p:spPr bwMode="auto">
              <a:xfrm>
                <a:off x="4266" y="3169"/>
                <a:ext cx="49" cy="221"/>
              </a:xfrm>
              <a:custGeom>
                <a:avLst/>
                <a:gdLst>
                  <a:gd name="T0" fmla="*/ 2 w 97"/>
                  <a:gd name="T1" fmla="*/ 6 h 443"/>
                  <a:gd name="T2" fmla="*/ 2 w 97"/>
                  <a:gd name="T3" fmla="*/ 6 h 443"/>
                  <a:gd name="T4" fmla="*/ 2 w 97"/>
                  <a:gd name="T5" fmla="*/ 0 h 443"/>
                  <a:gd name="T6" fmla="*/ 2 w 97"/>
                  <a:gd name="T7" fmla="*/ 0 h 443"/>
                  <a:gd name="T8" fmla="*/ 2 w 97"/>
                  <a:gd name="T9" fmla="*/ 0 h 443"/>
                  <a:gd name="T10" fmla="*/ 2 w 97"/>
                  <a:gd name="T11" fmla="*/ 0 h 443"/>
                  <a:gd name="T12" fmla="*/ 2 w 97"/>
                  <a:gd name="T13" fmla="*/ 0 h 443"/>
                  <a:gd name="T14" fmla="*/ 2 w 97"/>
                  <a:gd name="T15" fmla="*/ 0 h 443"/>
                  <a:gd name="T16" fmla="*/ 0 w 97"/>
                  <a:gd name="T17" fmla="*/ 1 h 443"/>
                  <a:gd name="T18" fmla="*/ 1 w 97"/>
                  <a:gd name="T19" fmla="*/ 5 h 443"/>
                  <a:gd name="T20" fmla="*/ 2 w 97"/>
                  <a:gd name="T21" fmla="*/ 6 h 44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97"/>
                  <a:gd name="T34" fmla="*/ 0 h 443"/>
                  <a:gd name="T35" fmla="*/ 97 w 97"/>
                  <a:gd name="T36" fmla="*/ 443 h 443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97" h="443">
                    <a:moveTo>
                      <a:pt x="97" y="443"/>
                    </a:moveTo>
                    <a:lnTo>
                      <a:pt x="97" y="440"/>
                    </a:lnTo>
                    <a:lnTo>
                      <a:pt x="76" y="12"/>
                    </a:lnTo>
                    <a:lnTo>
                      <a:pt x="74" y="0"/>
                    </a:lnTo>
                    <a:lnTo>
                      <a:pt x="72" y="10"/>
                    </a:lnTo>
                    <a:lnTo>
                      <a:pt x="71" y="23"/>
                    </a:lnTo>
                    <a:lnTo>
                      <a:pt x="69" y="37"/>
                    </a:lnTo>
                    <a:lnTo>
                      <a:pt x="0" y="108"/>
                    </a:lnTo>
                    <a:lnTo>
                      <a:pt x="13" y="347"/>
                    </a:lnTo>
                    <a:lnTo>
                      <a:pt x="97" y="443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17" name="Freeform 291"/>
              <p:cNvSpPr>
                <a:spLocks/>
              </p:cNvSpPr>
              <p:nvPr/>
            </p:nvSpPr>
            <p:spPr bwMode="auto">
              <a:xfrm>
                <a:off x="4590" y="3389"/>
                <a:ext cx="54" cy="22"/>
              </a:xfrm>
              <a:custGeom>
                <a:avLst/>
                <a:gdLst>
                  <a:gd name="T0" fmla="*/ 0 w 107"/>
                  <a:gd name="T1" fmla="*/ 0 h 45"/>
                  <a:gd name="T2" fmla="*/ 2 w 107"/>
                  <a:gd name="T3" fmla="*/ 0 h 45"/>
                  <a:gd name="T4" fmla="*/ 2 w 107"/>
                  <a:gd name="T5" fmla="*/ 0 h 45"/>
                  <a:gd name="T6" fmla="*/ 0 w 107"/>
                  <a:gd name="T7" fmla="*/ 0 h 45"/>
                  <a:gd name="T8" fmla="*/ 0 w 107"/>
                  <a:gd name="T9" fmla="*/ 0 h 4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7"/>
                  <a:gd name="T16" fmla="*/ 0 h 45"/>
                  <a:gd name="T17" fmla="*/ 107 w 107"/>
                  <a:gd name="T18" fmla="*/ 45 h 4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7" h="45">
                    <a:moveTo>
                      <a:pt x="0" y="29"/>
                    </a:moveTo>
                    <a:lnTo>
                      <a:pt x="107" y="0"/>
                    </a:lnTo>
                    <a:lnTo>
                      <a:pt x="107" y="14"/>
                    </a:lnTo>
                    <a:lnTo>
                      <a:pt x="0" y="45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18" name="Freeform 292"/>
              <p:cNvSpPr>
                <a:spLocks/>
              </p:cNvSpPr>
              <p:nvPr/>
            </p:nvSpPr>
            <p:spPr bwMode="auto">
              <a:xfrm>
                <a:off x="4381" y="3175"/>
                <a:ext cx="174" cy="171"/>
              </a:xfrm>
              <a:custGeom>
                <a:avLst/>
                <a:gdLst>
                  <a:gd name="T0" fmla="*/ 0 w 349"/>
                  <a:gd name="T1" fmla="*/ 1 h 341"/>
                  <a:gd name="T2" fmla="*/ 0 w 349"/>
                  <a:gd name="T3" fmla="*/ 2 h 341"/>
                  <a:gd name="T4" fmla="*/ 0 w 349"/>
                  <a:gd name="T5" fmla="*/ 3 h 341"/>
                  <a:gd name="T6" fmla="*/ 0 w 349"/>
                  <a:gd name="T7" fmla="*/ 5 h 341"/>
                  <a:gd name="T8" fmla="*/ 0 w 349"/>
                  <a:gd name="T9" fmla="*/ 6 h 341"/>
                  <a:gd name="T10" fmla="*/ 0 w 349"/>
                  <a:gd name="T11" fmla="*/ 6 h 341"/>
                  <a:gd name="T12" fmla="*/ 5 w 349"/>
                  <a:gd name="T13" fmla="*/ 5 h 341"/>
                  <a:gd name="T14" fmla="*/ 5 w 349"/>
                  <a:gd name="T15" fmla="*/ 5 h 341"/>
                  <a:gd name="T16" fmla="*/ 5 w 349"/>
                  <a:gd name="T17" fmla="*/ 5 h 341"/>
                  <a:gd name="T18" fmla="*/ 5 w 349"/>
                  <a:gd name="T19" fmla="*/ 1 h 341"/>
                  <a:gd name="T20" fmla="*/ 5 w 349"/>
                  <a:gd name="T21" fmla="*/ 1 h 341"/>
                  <a:gd name="T22" fmla="*/ 4 w 349"/>
                  <a:gd name="T23" fmla="*/ 0 h 341"/>
                  <a:gd name="T24" fmla="*/ 0 w 349"/>
                  <a:gd name="T25" fmla="*/ 1 h 34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49"/>
                  <a:gd name="T40" fmla="*/ 0 h 341"/>
                  <a:gd name="T41" fmla="*/ 349 w 349"/>
                  <a:gd name="T42" fmla="*/ 341 h 34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49" h="341">
                    <a:moveTo>
                      <a:pt x="0" y="9"/>
                    </a:moveTo>
                    <a:lnTo>
                      <a:pt x="4" y="69"/>
                    </a:lnTo>
                    <a:lnTo>
                      <a:pt x="11" y="180"/>
                    </a:lnTo>
                    <a:lnTo>
                      <a:pt x="17" y="289"/>
                    </a:lnTo>
                    <a:lnTo>
                      <a:pt x="21" y="341"/>
                    </a:lnTo>
                    <a:lnTo>
                      <a:pt x="34" y="339"/>
                    </a:lnTo>
                    <a:lnTo>
                      <a:pt x="332" y="291"/>
                    </a:lnTo>
                    <a:lnTo>
                      <a:pt x="341" y="287"/>
                    </a:lnTo>
                    <a:lnTo>
                      <a:pt x="349" y="272"/>
                    </a:lnTo>
                    <a:lnTo>
                      <a:pt x="330" y="19"/>
                    </a:lnTo>
                    <a:lnTo>
                      <a:pt x="324" y="4"/>
                    </a:lnTo>
                    <a:lnTo>
                      <a:pt x="309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19" name="Freeform 293"/>
              <p:cNvSpPr>
                <a:spLocks noEditPoints="1"/>
              </p:cNvSpPr>
              <p:nvPr/>
            </p:nvSpPr>
            <p:spPr bwMode="auto">
              <a:xfrm>
                <a:off x="4833" y="3549"/>
                <a:ext cx="107" cy="44"/>
              </a:xfrm>
              <a:custGeom>
                <a:avLst/>
                <a:gdLst>
                  <a:gd name="T0" fmla="*/ 2 w 215"/>
                  <a:gd name="T1" fmla="*/ 1 h 88"/>
                  <a:gd name="T2" fmla="*/ 2 w 215"/>
                  <a:gd name="T3" fmla="*/ 1 h 88"/>
                  <a:gd name="T4" fmla="*/ 0 w 215"/>
                  <a:gd name="T5" fmla="*/ 1 h 88"/>
                  <a:gd name="T6" fmla="*/ 0 w 215"/>
                  <a:gd name="T7" fmla="*/ 1 h 88"/>
                  <a:gd name="T8" fmla="*/ 1 w 215"/>
                  <a:gd name="T9" fmla="*/ 1 h 88"/>
                  <a:gd name="T10" fmla="*/ 2 w 215"/>
                  <a:gd name="T11" fmla="*/ 1 h 88"/>
                  <a:gd name="T12" fmla="*/ 2 w 215"/>
                  <a:gd name="T13" fmla="*/ 1 h 88"/>
                  <a:gd name="T14" fmla="*/ 3 w 215"/>
                  <a:gd name="T15" fmla="*/ 1 h 88"/>
                  <a:gd name="T16" fmla="*/ 3 w 215"/>
                  <a:gd name="T17" fmla="*/ 1 h 88"/>
                  <a:gd name="T18" fmla="*/ 2 w 215"/>
                  <a:gd name="T19" fmla="*/ 1 h 88"/>
                  <a:gd name="T20" fmla="*/ 2 w 215"/>
                  <a:gd name="T21" fmla="*/ 1 h 88"/>
                  <a:gd name="T22" fmla="*/ 3 w 215"/>
                  <a:gd name="T23" fmla="*/ 1 h 88"/>
                  <a:gd name="T24" fmla="*/ 2 w 215"/>
                  <a:gd name="T25" fmla="*/ 0 h 88"/>
                  <a:gd name="T26" fmla="*/ 1 w 215"/>
                  <a:gd name="T27" fmla="*/ 1 h 88"/>
                  <a:gd name="T28" fmla="*/ 2 w 215"/>
                  <a:gd name="T29" fmla="*/ 1 h 88"/>
                  <a:gd name="T30" fmla="*/ 3 w 215"/>
                  <a:gd name="T31" fmla="*/ 1 h 88"/>
                  <a:gd name="T32" fmla="*/ 0 w 215"/>
                  <a:gd name="T33" fmla="*/ 1 h 88"/>
                  <a:gd name="T34" fmla="*/ 0 w 215"/>
                  <a:gd name="T35" fmla="*/ 1 h 88"/>
                  <a:gd name="T36" fmla="*/ 2 w 215"/>
                  <a:gd name="T37" fmla="*/ 0 h 88"/>
                  <a:gd name="T38" fmla="*/ 1 w 215"/>
                  <a:gd name="T39" fmla="*/ 1 h 88"/>
                  <a:gd name="T40" fmla="*/ 0 w 215"/>
                  <a:gd name="T41" fmla="*/ 1 h 88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215"/>
                  <a:gd name="T64" fmla="*/ 0 h 88"/>
                  <a:gd name="T65" fmla="*/ 215 w 215"/>
                  <a:gd name="T66" fmla="*/ 88 h 88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215" h="88">
                    <a:moveTo>
                      <a:pt x="161" y="59"/>
                    </a:moveTo>
                    <a:lnTo>
                      <a:pt x="161" y="88"/>
                    </a:lnTo>
                    <a:lnTo>
                      <a:pt x="0" y="59"/>
                    </a:lnTo>
                    <a:lnTo>
                      <a:pt x="0" y="44"/>
                    </a:lnTo>
                    <a:lnTo>
                      <a:pt x="108" y="29"/>
                    </a:lnTo>
                    <a:lnTo>
                      <a:pt x="161" y="59"/>
                    </a:lnTo>
                    <a:close/>
                    <a:moveTo>
                      <a:pt x="161" y="88"/>
                    </a:moveTo>
                    <a:lnTo>
                      <a:pt x="215" y="59"/>
                    </a:lnTo>
                    <a:lnTo>
                      <a:pt x="215" y="29"/>
                    </a:lnTo>
                    <a:lnTo>
                      <a:pt x="161" y="59"/>
                    </a:lnTo>
                    <a:lnTo>
                      <a:pt x="161" y="88"/>
                    </a:lnTo>
                    <a:close/>
                    <a:moveTo>
                      <a:pt x="215" y="29"/>
                    </a:moveTo>
                    <a:lnTo>
                      <a:pt x="161" y="0"/>
                    </a:lnTo>
                    <a:lnTo>
                      <a:pt x="108" y="29"/>
                    </a:lnTo>
                    <a:lnTo>
                      <a:pt x="161" y="59"/>
                    </a:lnTo>
                    <a:lnTo>
                      <a:pt x="215" y="29"/>
                    </a:lnTo>
                    <a:close/>
                    <a:moveTo>
                      <a:pt x="0" y="44"/>
                    </a:moveTo>
                    <a:lnTo>
                      <a:pt x="54" y="15"/>
                    </a:lnTo>
                    <a:lnTo>
                      <a:pt x="161" y="0"/>
                    </a:lnTo>
                    <a:lnTo>
                      <a:pt x="108" y="29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20" name="Freeform 294"/>
              <p:cNvSpPr>
                <a:spLocks/>
              </p:cNvSpPr>
              <p:nvPr/>
            </p:nvSpPr>
            <p:spPr bwMode="auto">
              <a:xfrm>
                <a:off x="4833" y="3564"/>
                <a:ext cx="80" cy="29"/>
              </a:xfrm>
              <a:custGeom>
                <a:avLst/>
                <a:gdLst>
                  <a:gd name="T0" fmla="*/ 2 w 161"/>
                  <a:gd name="T1" fmla="*/ 0 h 59"/>
                  <a:gd name="T2" fmla="*/ 2 w 161"/>
                  <a:gd name="T3" fmla="*/ 0 h 59"/>
                  <a:gd name="T4" fmla="*/ 0 w 161"/>
                  <a:gd name="T5" fmla="*/ 0 h 59"/>
                  <a:gd name="T6" fmla="*/ 0 w 161"/>
                  <a:gd name="T7" fmla="*/ 0 h 59"/>
                  <a:gd name="T8" fmla="*/ 1 w 161"/>
                  <a:gd name="T9" fmla="*/ 0 h 59"/>
                  <a:gd name="T10" fmla="*/ 2 w 161"/>
                  <a:gd name="T11" fmla="*/ 0 h 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61"/>
                  <a:gd name="T19" fmla="*/ 0 h 59"/>
                  <a:gd name="T20" fmla="*/ 161 w 161"/>
                  <a:gd name="T21" fmla="*/ 59 h 5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61" h="59">
                    <a:moveTo>
                      <a:pt x="161" y="30"/>
                    </a:moveTo>
                    <a:lnTo>
                      <a:pt x="161" y="59"/>
                    </a:lnTo>
                    <a:lnTo>
                      <a:pt x="0" y="30"/>
                    </a:lnTo>
                    <a:lnTo>
                      <a:pt x="0" y="15"/>
                    </a:lnTo>
                    <a:lnTo>
                      <a:pt x="108" y="0"/>
                    </a:lnTo>
                    <a:lnTo>
                      <a:pt x="161" y="30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21" name="Freeform 295"/>
              <p:cNvSpPr>
                <a:spLocks/>
              </p:cNvSpPr>
              <p:nvPr/>
            </p:nvSpPr>
            <p:spPr bwMode="auto">
              <a:xfrm>
                <a:off x="4913" y="3564"/>
                <a:ext cx="27" cy="29"/>
              </a:xfrm>
              <a:custGeom>
                <a:avLst/>
                <a:gdLst>
                  <a:gd name="T0" fmla="*/ 0 w 54"/>
                  <a:gd name="T1" fmla="*/ 0 h 59"/>
                  <a:gd name="T2" fmla="*/ 1 w 54"/>
                  <a:gd name="T3" fmla="*/ 0 h 59"/>
                  <a:gd name="T4" fmla="*/ 1 w 54"/>
                  <a:gd name="T5" fmla="*/ 0 h 59"/>
                  <a:gd name="T6" fmla="*/ 0 w 54"/>
                  <a:gd name="T7" fmla="*/ 0 h 59"/>
                  <a:gd name="T8" fmla="*/ 0 w 54"/>
                  <a:gd name="T9" fmla="*/ 0 h 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4"/>
                  <a:gd name="T16" fmla="*/ 0 h 59"/>
                  <a:gd name="T17" fmla="*/ 54 w 54"/>
                  <a:gd name="T18" fmla="*/ 59 h 5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4" h="59">
                    <a:moveTo>
                      <a:pt x="0" y="59"/>
                    </a:moveTo>
                    <a:lnTo>
                      <a:pt x="54" y="30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0" y="59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22" name="Freeform 296"/>
              <p:cNvSpPr>
                <a:spLocks/>
              </p:cNvSpPr>
              <p:nvPr/>
            </p:nvSpPr>
            <p:spPr bwMode="auto">
              <a:xfrm>
                <a:off x="4886" y="3549"/>
                <a:ext cx="54" cy="30"/>
              </a:xfrm>
              <a:custGeom>
                <a:avLst/>
                <a:gdLst>
                  <a:gd name="T0" fmla="*/ 2 w 107"/>
                  <a:gd name="T1" fmla="*/ 1 h 59"/>
                  <a:gd name="T2" fmla="*/ 1 w 107"/>
                  <a:gd name="T3" fmla="*/ 0 h 59"/>
                  <a:gd name="T4" fmla="*/ 0 w 107"/>
                  <a:gd name="T5" fmla="*/ 1 h 59"/>
                  <a:gd name="T6" fmla="*/ 1 w 107"/>
                  <a:gd name="T7" fmla="*/ 1 h 59"/>
                  <a:gd name="T8" fmla="*/ 2 w 107"/>
                  <a:gd name="T9" fmla="*/ 1 h 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7"/>
                  <a:gd name="T16" fmla="*/ 0 h 59"/>
                  <a:gd name="T17" fmla="*/ 107 w 107"/>
                  <a:gd name="T18" fmla="*/ 59 h 5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7" h="59">
                    <a:moveTo>
                      <a:pt x="107" y="29"/>
                    </a:moveTo>
                    <a:lnTo>
                      <a:pt x="53" y="0"/>
                    </a:lnTo>
                    <a:lnTo>
                      <a:pt x="0" y="29"/>
                    </a:lnTo>
                    <a:lnTo>
                      <a:pt x="53" y="59"/>
                    </a:lnTo>
                    <a:lnTo>
                      <a:pt x="107" y="29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23" name="Freeform 297"/>
              <p:cNvSpPr>
                <a:spLocks/>
              </p:cNvSpPr>
              <p:nvPr/>
            </p:nvSpPr>
            <p:spPr bwMode="auto">
              <a:xfrm>
                <a:off x="4833" y="3549"/>
                <a:ext cx="80" cy="22"/>
              </a:xfrm>
              <a:custGeom>
                <a:avLst/>
                <a:gdLst>
                  <a:gd name="T0" fmla="*/ 0 w 161"/>
                  <a:gd name="T1" fmla="*/ 1 h 44"/>
                  <a:gd name="T2" fmla="*/ 0 w 161"/>
                  <a:gd name="T3" fmla="*/ 1 h 44"/>
                  <a:gd name="T4" fmla="*/ 2 w 161"/>
                  <a:gd name="T5" fmla="*/ 0 h 44"/>
                  <a:gd name="T6" fmla="*/ 1 w 161"/>
                  <a:gd name="T7" fmla="*/ 1 h 44"/>
                  <a:gd name="T8" fmla="*/ 0 w 161"/>
                  <a:gd name="T9" fmla="*/ 1 h 4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1"/>
                  <a:gd name="T16" fmla="*/ 0 h 44"/>
                  <a:gd name="T17" fmla="*/ 161 w 161"/>
                  <a:gd name="T18" fmla="*/ 44 h 4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1" h="44">
                    <a:moveTo>
                      <a:pt x="0" y="44"/>
                    </a:moveTo>
                    <a:lnTo>
                      <a:pt x="54" y="15"/>
                    </a:lnTo>
                    <a:lnTo>
                      <a:pt x="161" y="0"/>
                    </a:lnTo>
                    <a:lnTo>
                      <a:pt x="108" y="29"/>
                    </a:lnTo>
                    <a:lnTo>
                      <a:pt x="0" y="44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24" name="Freeform 298"/>
              <p:cNvSpPr>
                <a:spLocks/>
              </p:cNvSpPr>
              <p:nvPr/>
            </p:nvSpPr>
            <p:spPr bwMode="auto">
              <a:xfrm>
                <a:off x="4718" y="3467"/>
                <a:ext cx="128" cy="100"/>
              </a:xfrm>
              <a:custGeom>
                <a:avLst/>
                <a:gdLst>
                  <a:gd name="T0" fmla="*/ 4 w 257"/>
                  <a:gd name="T1" fmla="*/ 4 h 199"/>
                  <a:gd name="T2" fmla="*/ 3 w 257"/>
                  <a:gd name="T3" fmla="*/ 4 h 199"/>
                  <a:gd name="T4" fmla="*/ 3 w 257"/>
                  <a:gd name="T5" fmla="*/ 4 h 199"/>
                  <a:gd name="T6" fmla="*/ 3 w 257"/>
                  <a:gd name="T7" fmla="*/ 4 h 199"/>
                  <a:gd name="T8" fmla="*/ 2 w 257"/>
                  <a:gd name="T9" fmla="*/ 4 h 199"/>
                  <a:gd name="T10" fmla="*/ 2 w 257"/>
                  <a:gd name="T11" fmla="*/ 3 h 199"/>
                  <a:gd name="T12" fmla="*/ 2 w 257"/>
                  <a:gd name="T13" fmla="*/ 3 h 199"/>
                  <a:gd name="T14" fmla="*/ 2 w 257"/>
                  <a:gd name="T15" fmla="*/ 3 h 199"/>
                  <a:gd name="T16" fmla="*/ 2 w 257"/>
                  <a:gd name="T17" fmla="*/ 3 h 199"/>
                  <a:gd name="T18" fmla="*/ 2 w 257"/>
                  <a:gd name="T19" fmla="*/ 3 h 199"/>
                  <a:gd name="T20" fmla="*/ 2 w 257"/>
                  <a:gd name="T21" fmla="*/ 3 h 199"/>
                  <a:gd name="T22" fmla="*/ 3 w 257"/>
                  <a:gd name="T23" fmla="*/ 3 h 199"/>
                  <a:gd name="T24" fmla="*/ 3 w 257"/>
                  <a:gd name="T25" fmla="*/ 3 h 199"/>
                  <a:gd name="T26" fmla="*/ 3 w 257"/>
                  <a:gd name="T27" fmla="*/ 3 h 199"/>
                  <a:gd name="T28" fmla="*/ 3 w 257"/>
                  <a:gd name="T29" fmla="*/ 2 h 199"/>
                  <a:gd name="T30" fmla="*/ 3 w 257"/>
                  <a:gd name="T31" fmla="*/ 2 h 199"/>
                  <a:gd name="T32" fmla="*/ 3 w 257"/>
                  <a:gd name="T33" fmla="*/ 2 h 199"/>
                  <a:gd name="T34" fmla="*/ 3 w 257"/>
                  <a:gd name="T35" fmla="*/ 2 h 199"/>
                  <a:gd name="T36" fmla="*/ 2 w 257"/>
                  <a:gd name="T37" fmla="*/ 2 h 199"/>
                  <a:gd name="T38" fmla="*/ 2 w 257"/>
                  <a:gd name="T39" fmla="*/ 2 h 199"/>
                  <a:gd name="T40" fmla="*/ 2 w 257"/>
                  <a:gd name="T41" fmla="*/ 2 h 199"/>
                  <a:gd name="T42" fmla="*/ 2 w 257"/>
                  <a:gd name="T43" fmla="*/ 2 h 199"/>
                  <a:gd name="T44" fmla="*/ 2 w 257"/>
                  <a:gd name="T45" fmla="*/ 1 h 199"/>
                  <a:gd name="T46" fmla="*/ 2 w 257"/>
                  <a:gd name="T47" fmla="*/ 1 h 199"/>
                  <a:gd name="T48" fmla="*/ 2 w 257"/>
                  <a:gd name="T49" fmla="*/ 1 h 199"/>
                  <a:gd name="T50" fmla="*/ 2 w 257"/>
                  <a:gd name="T51" fmla="*/ 1 h 199"/>
                  <a:gd name="T52" fmla="*/ 2 w 257"/>
                  <a:gd name="T53" fmla="*/ 1 h 199"/>
                  <a:gd name="T54" fmla="*/ 2 w 257"/>
                  <a:gd name="T55" fmla="*/ 1 h 199"/>
                  <a:gd name="T56" fmla="*/ 2 w 257"/>
                  <a:gd name="T57" fmla="*/ 1 h 199"/>
                  <a:gd name="T58" fmla="*/ 2 w 257"/>
                  <a:gd name="T59" fmla="*/ 1 h 199"/>
                  <a:gd name="T60" fmla="*/ 2 w 257"/>
                  <a:gd name="T61" fmla="*/ 1 h 199"/>
                  <a:gd name="T62" fmla="*/ 1 w 257"/>
                  <a:gd name="T63" fmla="*/ 0 h 199"/>
                  <a:gd name="T64" fmla="*/ 1 w 257"/>
                  <a:gd name="T65" fmla="*/ 0 h 199"/>
                  <a:gd name="T66" fmla="*/ 0 w 257"/>
                  <a:gd name="T67" fmla="*/ 1 h 199"/>
                  <a:gd name="T68" fmla="*/ 0 w 257"/>
                  <a:gd name="T69" fmla="*/ 1 h 199"/>
                  <a:gd name="T70" fmla="*/ 0 w 257"/>
                  <a:gd name="T71" fmla="*/ 1 h 199"/>
                  <a:gd name="T72" fmla="*/ 0 w 257"/>
                  <a:gd name="T73" fmla="*/ 1 h 199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257"/>
                  <a:gd name="T112" fmla="*/ 0 h 199"/>
                  <a:gd name="T113" fmla="*/ 257 w 257"/>
                  <a:gd name="T114" fmla="*/ 199 h 199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257" h="199">
                    <a:moveTo>
                      <a:pt x="257" y="194"/>
                    </a:moveTo>
                    <a:lnTo>
                      <a:pt x="238" y="197"/>
                    </a:lnTo>
                    <a:lnTo>
                      <a:pt x="217" y="199"/>
                    </a:lnTo>
                    <a:lnTo>
                      <a:pt x="196" y="197"/>
                    </a:lnTo>
                    <a:lnTo>
                      <a:pt x="176" y="195"/>
                    </a:lnTo>
                    <a:lnTo>
                      <a:pt x="163" y="190"/>
                    </a:lnTo>
                    <a:lnTo>
                      <a:pt x="155" y="182"/>
                    </a:lnTo>
                    <a:lnTo>
                      <a:pt x="153" y="174"/>
                    </a:lnTo>
                    <a:lnTo>
                      <a:pt x="159" y="167"/>
                    </a:lnTo>
                    <a:lnTo>
                      <a:pt x="173" y="161"/>
                    </a:lnTo>
                    <a:lnTo>
                      <a:pt x="190" y="157"/>
                    </a:lnTo>
                    <a:lnTo>
                      <a:pt x="207" y="151"/>
                    </a:lnTo>
                    <a:lnTo>
                      <a:pt x="221" y="146"/>
                    </a:lnTo>
                    <a:lnTo>
                      <a:pt x="228" y="138"/>
                    </a:lnTo>
                    <a:lnTo>
                      <a:pt x="230" y="128"/>
                    </a:lnTo>
                    <a:lnTo>
                      <a:pt x="226" y="119"/>
                    </a:lnTo>
                    <a:lnTo>
                      <a:pt x="217" y="111"/>
                    </a:lnTo>
                    <a:lnTo>
                      <a:pt x="203" y="105"/>
                    </a:lnTo>
                    <a:lnTo>
                      <a:pt x="178" y="100"/>
                    </a:lnTo>
                    <a:lnTo>
                      <a:pt x="157" y="90"/>
                    </a:lnTo>
                    <a:lnTo>
                      <a:pt x="142" y="80"/>
                    </a:lnTo>
                    <a:lnTo>
                      <a:pt x="132" y="71"/>
                    </a:lnTo>
                    <a:lnTo>
                      <a:pt x="129" y="59"/>
                    </a:lnTo>
                    <a:lnTo>
                      <a:pt x="132" y="50"/>
                    </a:lnTo>
                    <a:lnTo>
                      <a:pt x="142" y="38"/>
                    </a:lnTo>
                    <a:lnTo>
                      <a:pt x="155" y="32"/>
                    </a:lnTo>
                    <a:lnTo>
                      <a:pt x="163" y="25"/>
                    </a:lnTo>
                    <a:lnTo>
                      <a:pt x="163" y="17"/>
                    </a:lnTo>
                    <a:lnTo>
                      <a:pt x="157" y="11"/>
                    </a:lnTo>
                    <a:lnTo>
                      <a:pt x="146" y="6"/>
                    </a:lnTo>
                    <a:lnTo>
                      <a:pt x="129" y="2"/>
                    </a:lnTo>
                    <a:lnTo>
                      <a:pt x="107" y="0"/>
                    </a:lnTo>
                    <a:lnTo>
                      <a:pt x="82" y="0"/>
                    </a:lnTo>
                    <a:lnTo>
                      <a:pt x="59" y="2"/>
                    </a:lnTo>
                    <a:lnTo>
                      <a:pt x="36" y="6"/>
                    </a:lnTo>
                    <a:lnTo>
                      <a:pt x="15" y="9"/>
                    </a:lnTo>
                    <a:lnTo>
                      <a:pt x="0" y="17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25" name="Freeform 299"/>
              <p:cNvSpPr>
                <a:spLocks/>
              </p:cNvSpPr>
              <p:nvPr/>
            </p:nvSpPr>
            <p:spPr bwMode="auto">
              <a:xfrm>
                <a:off x="4347" y="3458"/>
                <a:ext cx="432" cy="190"/>
              </a:xfrm>
              <a:custGeom>
                <a:avLst/>
                <a:gdLst>
                  <a:gd name="T0" fmla="*/ 0 w 863"/>
                  <a:gd name="T1" fmla="*/ 4 h 379"/>
                  <a:gd name="T2" fmla="*/ 2 w 863"/>
                  <a:gd name="T3" fmla="*/ 6 h 379"/>
                  <a:gd name="T4" fmla="*/ 3 w 863"/>
                  <a:gd name="T5" fmla="*/ 6 h 379"/>
                  <a:gd name="T6" fmla="*/ 3 w 863"/>
                  <a:gd name="T7" fmla="*/ 6 h 379"/>
                  <a:gd name="T8" fmla="*/ 3 w 863"/>
                  <a:gd name="T9" fmla="*/ 6 h 379"/>
                  <a:gd name="T10" fmla="*/ 14 w 863"/>
                  <a:gd name="T11" fmla="*/ 3 h 379"/>
                  <a:gd name="T12" fmla="*/ 14 w 863"/>
                  <a:gd name="T13" fmla="*/ 3 h 379"/>
                  <a:gd name="T14" fmla="*/ 14 w 863"/>
                  <a:gd name="T15" fmla="*/ 2 h 379"/>
                  <a:gd name="T16" fmla="*/ 14 w 863"/>
                  <a:gd name="T17" fmla="*/ 2 h 379"/>
                  <a:gd name="T18" fmla="*/ 14 w 863"/>
                  <a:gd name="T19" fmla="*/ 2 h 379"/>
                  <a:gd name="T20" fmla="*/ 11 w 863"/>
                  <a:gd name="T21" fmla="*/ 0 h 379"/>
                  <a:gd name="T22" fmla="*/ 1 w 863"/>
                  <a:gd name="T23" fmla="*/ 3 h 379"/>
                  <a:gd name="T24" fmla="*/ 1 w 863"/>
                  <a:gd name="T25" fmla="*/ 3 h 379"/>
                  <a:gd name="T26" fmla="*/ 1 w 863"/>
                  <a:gd name="T27" fmla="*/ 3 h 379"/>
                  <a:gd name="T28" fmla="*/ 0 w 863"/>
                  <a:gd name="T29" fmla="*/ 4 h 379"/>
                  <a:gd name="T30" fmla="*/ 0 w 863"/>
                  <a:gd name="T31" fmla="*/ 4 h 379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863"/>
                  <a:gd name="T49" fmla="*/ 0 h 379"/>
                  <a:gd name="T50" fmla="*/ 863 w 863"/>
                  <a:gd name="T51" fmla="*/ 379 h 379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863" h="379">
                    <a:moveTo>
                      <a:pt x="0" y="218"/>
                    </a:moveTo>
                    <a:lnTo>
                      <a:pt x="122" y="368"/>
                    </a:lnTo>
                    <a:lnTo>
                      <a:pt x="134" y="377"/>
                    </a:lnTo>
                    <a:lnTo>
                      <a:pt x="147" y="379"/>
                    </a:lnTo>
                    <a:lnTo>
                      <a:pt x="159" y="374"/>
                    </a:lnTo>
                    <a:lnTo>
                      <a:pt x="851" y="147"/>
                    </a:lnTo>
                    <a:lnTo>
                      <a:pt x="859" y="138"/>
                    </a:lnTo>
                    <a:lnTo>
                      <a:pt x="863" y="126"/>
                    </a:lnTo>
                    <a:lnTo>
                      <a:pt x="859" y="113"/>
                    </a:lnTo>
                    <a:lnTo>
                      <a:pt x="851" y="103"/>
                    </a:lnTo>
                    <a:lnTo>
                      <a:pt x="704" y="0"/>
                    </a:lnTo>
                    <a:lnTo>
                      <a:pt x="28" y="164"/>
                    </a:lnTo>
                    <a:lnTo>
                      <a:pt x="15" y="172"/>
                    </a:lnTo>
                    <a:lnTo>
                      <a:pt x="5" y="186"/>
                    </a:lnTo>
                    <a:lnTo>
                      <a:pt x="0" y="201"/>
                    </a:lnTo>
                    <a:lnTo>
                      <a:pt x="0" y="21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26" name="Freeform 300"/>
              <p:cNvSpPr>
                <a:spLocks/>
              </p:cNvSpPr>
              <p:nvPr/>
            </p:nvSpPr>
            <p:spPr bwMode="auto">
              <a:xfrm>
                <a:off x="4347" y="3458"/>
                <a:ext cx="432" cy="190"/>
              </a:xfrm>
              <a:custGeom>
                <a:avLst/>
                <a:gdLst>
                  <a:gd name="T0" fmla="*/ 0 w 863"/>
                  <a:gd name="T1" fmla="*/ 4 h 379"/>
                  <a:gd name="T2" fmla="*/ 2 w 863"/>
                  <a:gd name="T3" fmla="*/ 6 h 379"/>
                  <a:gd name="T4" fmla="*/ 3 w 863"/>
                  <a:gd name="T5" fmla="*/ 6 h 379"/>
                  <a:gd name="T6" fmla="*/ 3 w 863"/>
                  <a:gd name="T7" fmla="*/ 6 h 379"/>
                  <a:gd name="T8" fmla="*/ 3 w 863"/>
                  <a:gd name="T9" fmla="*/ 6 h 379"/>
                  <a:gd name="T10" fmla="*/ 14 w 863"/>
                  <a:gd name="T11" fmla="*/ 3 h 379"/>
                  <a:gd name="T12" fmla="*/ 14 w 863"/>
                  <a:gd name="T13" fmla="*/ 3 h 379"/>
                  <a:gd name="T14" fmla="*/ 14 w 863"/>
                  <a:gd name="T15" fmla="*/ 2 h 379"/>
                  <a:gd name="T16" fmla="*/ 14 w 863"/>
                  <a:gd name="T17" fmla="*/ 2 h 379"/>
                  <a:gd name="T18" fmla="*/ 14 w 863"/>
                  <a:gd name="T19" fmla="*/ 2 h 379"/>
                  <a:gd name="T20" fmla="*/ 11 w 863"/>
                  <a:gd name="T21" fmla="*/ 0 h 379"/>
                  <a:gd name="T22" fmla="*/ 1 w 863"/>
                  <a:gd name="T23" fmla="*/ 3 h 379"/>
                  <a:gd name="T24" fmla="*/ 1 w 863"/>
                  <a:gd name="T25" fmla="*/ 3 h 379"/>
                  <a:gd name="T26" fmla="*/ 1 w 863"/>
                  <a:gd name="T27" fmla="*/ 3 h 379"/>
                  <a:gd name="T28" fmla="*/ 0 w 863"/>
                  <a:gd name="T29" fmla="*/ 4 h 379"/>
                  <a:gd name="T30" fmla="*/ 0 w 863"/>
                  <a:gd name="T31" fmla="*/ 4 h 379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863"/>
                  <a:gd name="T49" fmla="*/ 0 h 379"/>
                  <a:gd name="T50" fmla="*/ 863 w 863"/>
                  <a:gd name="T51" fmla="*/ 379 h 379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863" h="379">
                    <a:moveTo>
                      <a:pt x="0" y="218"/>
                    </a:moveTo>
                    <a:lnTo>
                      <a:pt x="122" y="368"/>
                    </a:lnTo>
                    <a:lnTo>
                      <a:pt x="134" y="377"/>
                    </a:lnTo>
                    <a:lnTo>
                      <a:pt x="147" y="379"/>
                    </a:lnTo>
                    <a:lnTo>
                      <a:pt x="159" y="374"/>
                    </a:lnTo>
                    <a:lnTo>
                      <a:pt x="851" y="147"/>
                    </a:lnTo>
                    <a:lnTo>
                      <a:pt x="859" y="138"/>
                    </a:lnTo>
                    <a:lnTo>
                      <a:pt x="863" y="126"/>
                    </a:lnTo>
                    <a:lnTo>
                      <a:pt x="859" y="113"/>
                    </a:lnTo>
                    <a:lnTo>
                      <a:pt x="851" y="103"/>
                    </a:lnTo>
                    <a:lnTo>
                      <a:pt x="704" y="0"/>
                    </a:lnTo>
                    <a:lnTo>
                      <a:pt x="28" y="164"/>
                    </a:lnTo>
                    <a:lnTo>
                      <a:pt x="15" y="172"/>
                    </a:lnTo>
                    <a:lnTo>
                      <a:pt x="5" y="186"/>
                    </a:lnTo>
                    <a:lnTo>
                      <a:pt x="0" y="201"/>
                    </a:lnTo>
                    <a:lnTo>
                      <a:pt x="0" y="218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27" name="Freeform 301"/>
              <p:cNvSpPr>
                <a:spLocks/>
              </p:cNvSpPr>
              <p:nvPr/>
            </p:nvSpPr>
            <p:spPr bwMode="auto">
              <a:xfrm>
                <a:off x="4359" y="3519"/>
                <a:ext cx="419" cy="112"/>
              </a:xfrm>
              <a:custGeom>
                <a:avLst/>
                <a:gdLst>
                  <a:gd name="T0" fmla="*/ 13 w 838"/>
                  <a:gd name="T1" fmla="*/ 0 h 225"/>
                  <a:gd name="T2" fmla="*/ 13 w 838"/>
                  <a:gd name="T3" fmla="*/ 0 h 225"/>
                  <a:gd name="T4" fmla="*/ 13 w 838"/>
                  <a:gd name="T5" fmla="*/ 0 h 225"/>
                  <a:gd name="T6" fmla="*/ 3 w 838"/>
                  <a:gd name="T7" fmla="*/ 3 h 225"/>
                  <a:gd name="T8" fmla="*/ 3 w 838"/>
                  <a:gd name="T9" fmla="*/ 3 h 225"/>
                  <a:gd name="T10" fmla="*/ 2 w 838"/>
                  <a:gd name="T11" fmla="*/ 3 h 225"/>
                  <a:gd name="T12" fmla="*/ 2 w 838"/>
                  <a:gd name="T13" fmla="*/ 3 h 225"/>
                  <a:gd name="T14" fmla="*/ 2 w 838"/>
                  <a:gd name="T15" fmla="*/ 3 h 225"/>
                  <a:gd name="T16" fmla="*/ 0 w 838"/>
                  <a:gd name="T17" fmla="*/ 0 h 22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838"/>
                  <a:gd name="T28" fmla="*/ 0 h 225"/>
                  <a:gd name="T29" fmla="*/ 838 w 838"/>
                  <a:gd name="T30" fmla="*/ 225 h 22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838" h="225">
                    <a:moveTo>
                      <a:pt x="838" y="0"/>
                    </a:moveTo>
                    <a:lnTo>
                      <a:pt x="823" y="2"/>
                    </a:lnTo>
                    <a:lnTo>
                      <a:pt x="813" y="4"/>
                    </a:lnTo>
                    <a:lnTo>
                      <a:pt x="140" y="219"/>
                    </a:lnTo>
                    <a:lnTo>
                      <a:pt x="130" y="221"/>
                    </a:lnTo>
                    <a:lnTo>
                      <a:pt x="119" y="225"/>
                    </a:lnTo>
                    <a:lnTo>
                      <a:pt x="113" y="223"/>
                    </a:lnTo>
                    <a:lnTo>
                      <a:pt x="107" y="215"/>
                    </a:lnTo>
                    <a:lnTo>
                      <a:pt x="0" y="52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28" name="Freeform 302"/>
              <p:cNvSpPr>
                <a:spLocks/>
              </p:cNvSpPr>
              <p:nvPr/>
            </p:nvSpPr>
            <p:spPr bwMode="auto">
              <a:xfrm>
                <a:off x="4380" y="3465"/>
                <a:ext cx="322" cy="89"/>
              </a:xfrm>
              <a:custGeom>
                <a:avLst/>
                <a:gdLst>
                  <a:gd name="T0" fmla="*/ 0 w 644"/>
                  <a:gd name="T1" fmla="*/ 3 h 178"/>
                  <a:gd name="T2" fmla="*/ 1 w 644"/>
                  <a:gd name="T3" fmla="*/ 3 h 178"/>
                  <a:gd name="T4" fmla="*/ 3 w 644"/>
                  <a:gd name="T5" fmla="*/ 3 h 178"/>
                  <a:gd name="T6" fmla="*/ 3 w 644"/>
                  <a:gd name="T7" fmla="*/ 2 h 178"/>
                  <a:gd name="T8" fmla="*/ 3 w 644"/>
                  <a:gd name="T9" fmla="*/ 1 h 178"/>
                  <a:gd name="T10" fmla="*/ 3 w 644"/>
                  <a:gd name="T11" fmla="*/ 3 h 178"/>
                  <a:gd name="T12" fmla="*/ 3 w 644"/>
                  <a:gd name="T13" fmla="*/ 3 h 178"/>
                  <a:gd name="T14" fmla="*/ 5 w 644"/>
                  <a:gd name="T15" fmla="*/ 1 h 178"/>
                  <a:gd name="T16" fmla="*/ 5 w 644"/>
                  <a:gd name="T17" fmla="*/ 1 h 178"/>
                  <a:gd name="T18" fmla="*/ 5 w 644"/>
                  <a:gd name="T19" fmla="*/ 1 h 178"/>
                  <a:gd name="T20" fmla="*/ 5 w 644"/>
                  <a:gd name="T21" fmla="*/ 1 h 178"/>
                  <a:gd name="T22" fmla="*/ 7 w 644"/>
                  <a:gd name="T23" fmla="*/ 1 h 178"/>
                  <a:gd name="T24" fmla="*/ 7 w 644"/>
                  <a:gd name="T25" fmla="*/ 1 h 178"/>
                  <a:gd name="T26" fmla="*/ 7 w 644"/>
                  <a:gd name="T27" fmla="*/ 1 h 178"/>
                  <a:gd name="T28" fmla="*/ 7 w 644"/>
                  <a:gd name="T29" fmla="*/ 1 h 178"/>
                  <a:gd name="T30" fmla="*/ 9 w 644"/>
                  <a:gd name="T31" fmla="*/ 1 h 178"/>
                  <a:gd name="T32" fmla="*/ 9 w 644"/>
                  <a:gd name="T33" fmla="*/ 1 h 178"/>
                  <a:gd name="T34" fmla="*/ 9 w 644"/>
                  <a:gd name="T35" fmla="*/ 1 h 178"/>
                  <a:gd name="T36" fmla="*/ 9 w 644"/>
                  <a:gd name="T37" fmla="*/ 1 h 178"/>
                  <a:gd name="T38" fmla="*/ 10 w 644"/>
                  <a:gd name="T39" fmla="*/ 1 h 178"/>
                  <a:gd name="T40" fmla="*/ 10 w 644"/>
                  <a:gd name="T41" fmla="*/ 0 h 178"/>
                  <a:gd name="T42" fmla="*/ 0 w 644"/>
                  <a:gd name="T43" fmla="*/ 3 h 178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644"/>
                  <a:gd name="T67" fmla="*/ 0 h 178"/>
                  <a:gd name="T68" fmla="*/ 644 w 644"/>
                  <a:gd name="T69" fmla="*/ 178 h 178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644" h="178">
                    <a:moveTo>
                      <a:pt x="0" y="150"/>
                    </a:moveTo>
                    <a:lnTo>
                      <a:pt x="21" y="178"/>
                    </a:lnTo>
                    <a:lnTo>
                      <a:pt x="172" y="140"/>
                    </a:lnTo>
                    <a:lnTo>
                      <a:pt x="159" y="121"/>
                    </a:lnTo>
                    <a:lnTo>
                      <a:pt x="186" y="113"/>
                    </a:lnTo>
                    <a:lnTo>
                      <a:pt x="201" y="130"/>
                    </a:lnTo>
                    <a:lnTo>
                      <a:pt x="203" y="130"/>
                    </a:lnTo>
                    <a:lnTo>
                      <a:pt x="337" y="96"/>
                    </a:lnTo>
                    <a:lnTo>
                      <a:pt x="326" y="79"/>
                    </a:lnTo>
                    <a:lnTo>
                      <a:pt x="351" y="75"/>
                    </a:lnTo>
                    <a:lnTo>
                      <a:pt x="366" y="88"/>
                    </a:lnTo>
                    <a:lnTo>
                      <a:pt x="456" y="63"/>
                    </a:lnTo>
                    <a:lnTo>
                      <a:pt x="445" y="48"/>
                    </a:lnTo>
                    <a:lnTo>
                      <a:pt x="466" y="44"/>
                    </a:lnTo>
                    <a:lnTo>
                      <a:pt x="479" y="56"/>
                    </a:lnTo>
                    <a:lnTo>
                      <a:pt x="545" y="40"/>
                    </a:lnTo>
                    <a:lnTo>
                      <a:pt x="535" y="25"/>
                    </a:lnTo>
                    <a:lnTo>
                      <a:pt x="556" y="21"/>
                    </a:lnTo>
                    <a:lnTo>
                      <a:pt x="568" y="33"/>
                    </a:lnTo>
                    <a:lnTo>
                      <a:pt x="644" y="13"/>
                    </a:lnTo>
                    <a:lnTo>
                      <a:pt x="623" y="0"/>
                    </a:lnTo>
                    <a:lnTo>
                      <a:pt x="0" y="150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29" name="Freeform 303"/>
              <p:cNvSpPr>
                <a:spLocks/>
              </p:cNvSpPr>
              <p:nvPr/>
            </p:nvSpPr>
            <p:spPr bwMode="auto">
              <a:xfrm>
                <a:off x="4406" y="3505"/>
                <a:ext cx="236" cy="109"/>
              </a:xfrm>
              <a:custGeom>
                <a:avLst/>
                <a:gdLst>
                  <a:gd name="T0" fmla="*/ 0 w 471"/>
                  <a:gd name="T1" fmla="*/ 2 h 216"/>
                  <a:gd name="T2" fmla="*/ 1 w 471"/>
                  <a:gd name="T3" fmla="*/ 3 h 216"/>
                  <a:gd name="T4" fmla="*/ 1 w 471"/>
                  <a:gd name="T5" fmla="*/ 3 h 216"/>
                  <a:gd name="T6" fmla="*/ 1 w 471"/>
                  <a:gd name="T7" fmla="*/ 4 h 216"/>
                  <a:gd name="T8" fmla="*/ 2 w 471"/>
                  <a:gd name="T9" fmla="*/ 4 h 216"/>
                  <a:gd name="T10" fmla="*/ 2 w 471"/>
                  <a:gd name="T11" fmla="*/ 4 h 216"/>
                  <a:gd name="T12" fmla="*/ 7 w 471"/>
                  <a:gd name="T13" fmla="*/ 2 h 216"/>
                  <a:gd name="T14" fmla="*/ 7 w 471"/>
                  <a:gd name="T15" fmla="*/ 2 h 216"/>
                  <a:gd name="T16" fmla="*/ 8 w 471"/>
                  <a:gd name="T17" fmla="*/ 2 h 216"/>
                  <a:gd name="T18" fmla="*/ 8 w 471"/>
                  <a:gd name="T19" fmla="*/ 1 h 216"/>
                  <a:gd name="T20" fmla="*/ 8 w 471"/>
                  <a:gd name="T21" fmla="*/ 1 h 216"/>
                  <a:gd name="T22" fmla="*/ 7 w 471"/>
                  <a:gd name="T23" fmla="*/ 0 h 216"/>
                  <a:gd name="T24" fmla="*/ 0 w 471"/>
                  <a:gd name="T25" fmla="*/ 2 h 21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71"/>
                  <a:gd name="T40" fmla="*/ 0 h 216"/>
                  <a:gd name="T41" fmla="*/ 471 w 471"/>
                  <a:gd name="T42" fmla="*/ 216 h 21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71" h="216">
                    <a:moveTo>
                      <a:pt x="0" y="105"/>
                    </a:moveTo>
                    <a:lnTo>
                      <a:pt x="30" y="149"/>
                    </a:lnTo>
                    <a:lnTo>
                      <a:pt x="3" y="153"/>
                    </a:lnTo>
                    <a:lnTo>
                      <a:pt x="40" y="205"/>
                    </a:lnTo>
                    <a:lnTo>
                      <a:pt x="78" y="195"/>
                    </a:lnTo>
                    <a:lnTo>
                      <a:pt x="96" y="216"/>
                    </a:lnTo>
                    <a:lnTo>
                      <a:pt x="427" y="115"/>
                    </a:lnTo>
                    <a:lnTo>
                      <a:pt x="404" y="92"/>
                    </a:lnTo>
                    <a:lnTo>
                      <a:pt x="471" y="74"/>
                    </a:lnTo>
                    <a:lnTo>
                      <a:pt x="452" y="55"/>
                    </a:lnTo>
                    <a:lnTo>
                      <a:pt x="468" y="51"/>
                    </a:lnTo>
                    <a:lnTo>
                      <a:pt x="404" y="0"/>
                    </a:lnTo>
                    <a:lnTo>
                      <a:pt x="0" y="105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30" name="Freeform 304"/>
              <p:cNvSpPr>
                <a:spLocks/>
              </p:cNvSpPr>
              <p:nvPr/>
            </p:nvSpPr>
            <p:spPr bwMode="auto">
              <a:xfrm>
                <a:off x="4669" y="3477"/>
                <a:ext cx="92" cy="51"/>
              </a:xfrm>
              <a:custGeom>
                <a:avLst/>
                <a:gdLst>
                  <a:gd name="T0" fmla="*/ 0 w 184"/>
                  <a:gd name="T1" fmla="*/ 1 h 102"/>
                  <a:gd name="T2" fmla="*/ 1 w 184"/>
                  <a:gd name="T3" fmla="*/ 0 h 102"/>
                  <a:gd name="T4" fmla="*/ 3 w 184"/>
                  <a:gd name="T5" fmla="*/ 2 h 102"/>
                  <a:gd name="T6" fmla="*/ 1 w 184"/>
                  <a:gd name="T7" fmla="*/ 2 h 102"/>
                  <a:gd name="T8" fmla="*/ 0 w 184"/>
                  <a:gd name="T9" fmla="*/ 1 h 1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4"/>
                  <a:gd name="T16" fmla="*/ 0 h 102"/>
                  <a:gd name="T17" fmla="*/ 184 w 184"/>
                  <a:gd name="T18" fmla="*/ 102 h 10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4" h="102">
                    <a:moveTo>
                      <a:pt x="0" y="21"/>
                    </a:moveTo>
                    <a:lnTo>
                      <a:pt x="77" y="0"/>
                    </a:lnTo>
                    <a:lnTo>
                      <a:pt x="184" y="77"/>
                    </a:lnTo>
                    <a:lnTo>
                      <a:pt x="104" y="102"/>
                    </a:lnTo>
                    <a:lnTo>
                      <a:pt x="0" y="21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31" name="Freeform 305"/>
              <p:cNvSpPr>
                <a:spLocks/>
              </p:cNvSpPr>
              <p:nvPr/>
            </p:nvSpPr>
            <p:spPr bwMode="auto">
              <a:xfrm>
                <a:off x="4624" y="3491"/>
                <a:ext cx="76" cy="44"/>
              </a:xfrm>
              <a:custGeom>
                <a:avLst/>
                <a:gdLst>
                  <a:gd name="T0" fmla="*/ 0 w 153"/>
                  <a:gd name="T1" fmla="*/ 1 h 88"/>
                  <a:gd name="T2" fmla="*/ 1 w 153"/>
                  <a:gd name="T3" fmla="*/ 0 h 88"/>
                  <a:gd name="T4" fmla="*/ 1 w 153"/>
                  <a:gd name="T5" fmla="*/ 1 h 88"/>
                  <a:gd name="T6" fmla="*/ 1 w 153"/>
                  <a:gd name="T7" fmla="*/ 1 h 88"/>
                  <a:gd name="T8" fmla="*/ 1 w 153"/>
                  <a:gd name="T9" fmla="*/ 1 h 88"/>
                  <a:gd name="T10" fmla="*/ 1 w 153"/>
                  <a:gd name="T11" fmla="*/ 1 h 88"/>
                  <a:gd name="T12" fmla="*/ 2 w 153"/>
                  <a:gd name="T13" fmla="*/ 1 h 88"/>
                  <a:gd name="T14" fmla="*/ 1 w 153"/>
                  <a:gd name="T15" fmla="*/ 1 h 88"/>
                  <a:gd name="T16" fmla="*/ 0 w 153"/>
                  <a:gd name="T17" fmla="*/ 1 h 88"/>
                  <a:gd name="T18" fmla="*/ 1 w 153"/>
                  <a:gd name="T19" fmla="*/ 1 h 88"/>
                  <a:gd name="T20" fmla="*/ 0 w 153"/>
                  <a:gd name="T21" fmla="*/ 1 h 88"/>
                  <a:gd name="T22" fmla="*/ 0 w 153"/>
                  <a:gd name="T23" fmla="*/ 1 h 88"/>
                  <a:gd name="T24" fmla="*/ 0 w 153"/>
                  <a:gd name="T25" fmla="*/ 1 h 8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53"/>
                  <a:gd name="T40" fmla="*/ 0 h 88"/>
                  <a:gd name="T41" fmla="*/ 153 w 153"/>
                  <a:gd name="T42" fmla="*/ 88 h 8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53" h="88">
                    <a:moveTo>
                      <a:pt x="0" y="21"/>
                    </a:moveTo>
                    <a:lnTo>
                      <a:pt x="75" y="0"/>
                    </a:lnTo>
                    <a:lnTo>
                      <a:pt x="109" y="30"/>
                    </a:lnTo>
                    <a:lnTo>
                      <a:pt x="90" y="34"/>
                    </a:lnTo>
                    <a:lnTo>
                      <a:pt x="111" y="50"/>
                    </a:lnTo>
                    <a:lnTo>
                      <a:pt x="127" y="44"/>
                    </a:lnTo>
                    <a:lnTo>
                      <a:pt x="153" y="65"/>
                    </a:lnTo>
                    <a:lnTo>
                      <a:pt x="83" y="88"/>
                    </a:lnTo>
                    <a:lnTo>
                      <a:pt x="61" y="67"/>
                    </a:lnTo>
                    <a:lnTo>
                      <a:pt x="81" y="59"/>
                    </a:lnTo>
                    <a:lnTo>
                      <a:pt x="61" y="44"/>
                    </a:lnTo>
                    <a:lnTo>
                      <a:pt x="42" y="50"/>
                    </a:lnTo>
                    <a:lnTo>
                      <a:pt x="0" y="21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32" name="Rectangle 306"/>
              <p:cNvSpPr>
                <a:spLocks noChangeArrowheads="1"/>
              </p:cNvSpPr>
              <p:nvPr/>
            </p:nvSpPr>
            <p:spPr bwMode="auto">
              <a:xfrm>
                <a:off x="4845" y="3373"/>
                <a:ext cx="29" cy="29"/>
              </a:xfrm>
              <a:prstGeom prst="rect">
                <a:avLst/>
              </a:prstGeom>
              <a:solidFill>
                <a:srgbClr val="FFFFFF"/>
              </a:soli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33" name="Freeform 307"/>
              <p:cNvSpPr>
                <a:spLocks/>
              </p:cNvSpPr>
              <p:nvPr/>
            </p:nvSpPr>
            <p:spPr bwMode="auto">
              <a:xfrm>
                <a:off x="4685" y="3340"/>
                <a:ext cx="349" cy="66"/>
              </a:xfrm>
              <a:custGeom>
                <a:avLst/>
                <a:gdLst>
                  <a:gd name="T0" fmla="*/ 1 w 698"/>
                  <a:gd name="T1" fmla="*/ 3 h 130"/>
                  <a:gd name="T2" fmla="*/ 1 w 698"/>
                  <a:gd name="T3" fmla="*/ 2 h 130"/>
                  <a:gd name="T4" fmla="*/ 1 w 698"/>
                  <a:gd name="T5" fmla="*/ 2 h 130"/>
                  <a:gd name="T6" fmla="*/ 1 w 698"/>
                  <a:gd name="T7" fmla="*/ 2 h 130"/>
                  <a:gd name="T8" fmla="*/ 1 w 698"/>
                  <a:gd name="T9" fmla="*/ 2 h 130"/>
                  <a:gd name="T10" fmla="*/ 1 w 698"/>
                  <a:gd name="T11" fmla="*/ 2 h 130"/>
                  <a:gd name="T12" fmla="*/ 1 w 698"/>
                  <a:gd name="T13" fmla="*/ 2 h 130"/>
                  <a:gd name="T14" fmla="*/ 1 w 698"/>
                  <a:gd name="T15" fmla="*/ 2 h 130"/>
                  <a:gd name="T16" fmla="*/ 1 w 698"/>
                  <a:gd name="T17" fmla="*/ 2 h 130"/>
                  <a:gd name="T18" fmla="*/ 1 w 698"/>
                  <a:gd name="T19" fmla="*/ 2 h 130"/>
                  <a:gd name="T20" fmla="*/ 0 w 698"/>
                  <a:gd name="T21" fmla="*/ 2 h 130"/>
                  <a:gd name="T22" fmla="*/ 1 w 698"/>
                  <a:gd name="T23" fmla="*/ 2 h 130"/>
                  <a:gd name="T24" fmla="*/ 1 w 698"/>
                  <a:gd name="T25" fmla="*/ 2 h 130"/>
                  <a:gd name="T26" fmla="*/ 1 w 698"/>
                  <a:gd name="T27" fmla="*/ 2 h 130"/>
                  <a:gd name="T28" fmla="*/ 1 w 698"/>
                  <a:gd name="T29" fmla="*/ 2 h 130"/>
                  <a:gd name="T30" fmla="*/ 3 w 698"/>
                  <a:gd name="T31" fmla="*/ 0 h 130"/>
                  <a:gd name="T32" fmla="*/ 11 w 698"/>
                  <a:gd name="T33" fmla="*/ 0 h 130"/>
                  <a:gd name="T34" fmla="*/ 10 w 698"/>
                  <a:gd name="T35" fmla="*/ 1 h 130"/>
                  <a:gd name="T36" fmla="*/ 11 w 698"/>
                  <a:gd name="T37" fmla="*/ 1 h 130"/>
                  <a:gd name="T38" fmla="*/ 10 w 698"/>
                  <a:gd name="T39" fmla="*/ 1 h 130"/>
                  <a:gd name="T40" fmla="*/ 11 w 698"/>
                  <a:gd name="T41" fmla="*/ 1 h 130"/>
                  <a:gd name="T42" fmla="*/ 10 w 698"/>
                  <a:gd name="T43" fmla="*/ 1 h 130"/>
                  <a:gd name="T44" fmla="*/ 11 w 698"/>
                  <a:gd name="T45" fmla="*/ 1 h 130"/>
                  <a:gd name="T46" fmla="*/ 11 w 698"/>
                  <a:gd name="T47" fmla="*/ 1 h 130"/>
                  <a:gd name="T48" fmla="*/ 11 w 698"/>
                  <a:gd name="T49" fmla="*/ 1 h 130"/>
                  <a:gd name="T50" fmla="*/ 11 w 698"/>
                  <a:gd name="T51" fmla="*/ 1 h 130"/>
                  <a:gd name="T52" fmla="*/ 11 w 698"/>
                  <a:gd name="T53" fmla="*/ 1 h 130"/>
                  <a:gd name="T54" fmla="*/ 11 w 698"/>
                  <a:gd name="T55" fmla="*/ 1 h 130"/>
                  <a:gd name="T56" fmla="*/ 11 w 698"/>
                  <a:gd name="T57" fmla="*/ 2 h 130"/>
                  <a:gd name="T58" fmla="*/ 11 w 698"/>
                  <a:gd name="T59" fmla="*/ 2 h 130"/>
                  <a:gd name="T60" fmla="*/ 11 w 698"/>
                  <a:gd name="T61" fmla="*/ 2 h 130"/>
                  <a:gd name="T62" fmla="*/ 7 w 698"/>
                  <a:gd name="T63" fmla="*/ 3 h 130"/>
                  <a:gd name="T64" fmla="*/ 1 w 698"/>
                  <a:gd name="T65" fmla="*/ 3 h 130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698"/>
                  <a:gd name="T100" fmla="*/ 0 h 130"/>
                  <a:gd name="T101" fmla="*/ 698 w 698"/>
                  <a:gd name="T102" fmla="*/ 130 h 130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698" h="130">
                    <a:moveTo>
                      <a:pt x="9" y="130"/>
                    </a:moveTo>
                    <a:lnTo>
                      <a:pt x="36" y="122"/>
                    </a:lnTo>
                    <a:lnTo>
                      <a:pt x="19" y="124"/>
                    </a:lnTo>
                    <a:lnTo>
                      <a:pt x="46" y="115"/>
                    </a:lnTo>
                    <a:lnTo>
                      <a:pt x="29" y="115"/>
                    </a:lnTo>
                    <a:lnTo>
                      <a:pt x="55" y="109"/>
                    </a:lnTo>
                    <a:lnTo>
                      <a:pt x="36" y="109"/>
                    </a:lnTo>
                    <a:lnTo>
                      <a:pt x="65" y="101"/>
                    </a:lnTo>
                    <a:lnTo>
                      <a:pt x="19" y="101"/>
                    </a:lnTo>
                    <a:lnTo>
                      <a:pt x="46" y="94"/>
                    </a:lnTo>
                    <a:lnTo>
                      <a:pt x="0" y="94"/>
                    </a:lnTo>
                    <a:lnTo>
                      <a:pt x="55" y="78"/>
                    </a:lnTo>
                    <a:lnTo>
                      <a:pt x="9" y="78"/>
                    </a:lnTo>
                    <a:lnTo>
                      <a:pt x="46" y="71"/>
                    </a:lnTo>
                    <a:lnTo>
                      <a:pt x="21" y="71"/>
                    </a:lnTo>
                    <a:lnTo>
                      <a:pt x="238" y="0"/>
                    </a:lnTo>
                    <a:lnTo>
                      <a:pt x="679" y="0"/>
                    </a:lnTo>
                    <a:lnTo>
                      <a:pt x="635" y="11"/>
                    </a:lnTo>
                    <a:lnTo>
                      <a:pt x="698" y="11"/>
                    </a:lnTo>
                    <a:lnTo>
                      <a:pt x="616" y="34"/>
                    </a:lnTo>
                    <a:lnTo>
                      <a:pt x="662" y="34"/>
                    </a:lnTo>
                    <a:lnTo>
                      <a:pt x="635" y="42"/>
                    </a:lnTo>
                    <a:lnTo>
                      <a:pt x="679" y="42"/>
                    </a:lnTo>
                    <a:lnTo>
                      <a:pt x="652" y="49"/>
                    </a:lnTo>
                    <a:lnTo>
                      <a:pt x="698" y="49"/>
                    </a:lnTo>
                    <a:lnTo>
                      <a:pt x="671" y="57"/>
                    </a:lnTo>
                    <a:lnTo>
                      <a:pt x="688" y="57"/>
                    </a:lnTo>
                    <a:lnTo>
                      <a:pt x="667" y="63"/>
                    </a:lnTo>
                    <a:lnTo>
                      <a:pt x="679" y="65"/>
                    </a:lnTo>
                    <a:lnTo>
                      <a:pt x="652" y="71"/>
                    </a:lnTo>
                    <a:lnTo>
                      <a:pt x="671" y="71"/>
                    </a:lnTo>
                    <a:lnTo>
                      <a:pt x="451" y="130"/>
                    </a:lnTo>
                    <a:lnTo>
                      <a:pt x="9" y="13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34" name="Freeform 308"/>
              <p:cNvSpPr>
                <a:spLocks/>
              </p:cNvSpPr>
              <p:nvPr/>
            </p:nvSpPr>
            <p:spPr bwMode="auto">
              <a:xfrm>
                <a:off x="4685" y="3340"/>
                <a:ext cx="349" cy="66"/>
              </a:xfrm>
              <a:custGeom>
                <a:avLst/>
                <a:gdLst>
                  <a:gd name="T0" fmla="*/ 1 w 698"/>
                  <a:gd name="T1" fmla="*/ 3 h 130"/>
                  <a:gd name="T2" fmla="*/ 1 w 698"/>
                  <a:gd name="T3" fmla="*/ 2 h 130"/>
                  <a:gd name="T4" fmla="*/ 1 w 698"/>
                  <a:gd name="T5" fmla="*/ 2 h 130"/>
                  <a:gd name="T6" fmla="*/ 1 w 698"/>
                  <a:gd name="T7" fmla="*/ 2 h 130"/>
                  <a:gd name="T8" fmla="*/ 1 w 698"/>
                  <a:gd name="T9" fmla="*/ 2 h 130"/>
                  <a:gd name="T10" fmla="*/ 1 w 698"/>
                  <a:gd name="T11" fmla="*/ 2 h 130"/>
                  <a:gd name="T12" fmla="*/ 1 w 698"/>
                  <a:gd name="T13" fmla="*/ 2 h 130"/>
                  <a:gd name="T14" fmla="*/ 1 w 698"/>
                  <a:gd name="T15" fmla="*/ 2 h 130"/>
                  <a:gd name="T16" fmla="*/ 1 w 698"/>
                  <a:gd name="T17" fmla="*/ 2 h 130"/>
                  <a:gd name="T18" fmla="*/ 1 w 698"/>
                  <a:gd name="T19" fmla="*/ 2 h 130"/>
                  <a:gd name="T20" fmla="*/ 0 w 698"/>
                  <a:gd name="T21" fmla="*/ 2 h 130"/>
                  <a:gd name="T22" fmla="*/ 1 w 698"/>
                  <a:gd name="T23" fmla="*/ 2 h 130"/>
                  <a:gd name="T24" fmla="*/ 1 w 698"/>
                  <a:gd name="T25" fmla="*/ 2 h 130"/>
                  <a:gd name="T26" fmla="*/ 1 w 698"/>
                  <a:gd name="T27" fmla="*/ 2 h 130"/>
                  <a:gd name="T28" fmla="*/ 1 w 698"/>
                  <a:gd name="T29" fmla="*/ 2 h 130"/>
                  <a:gd name="T30" fmla="*/ 3 w 698"/>
                  <a:gd name="T31" fmla="*/ 0 h 130"/>
                  <a:gd name="T32" fmla="*/ 11 w 698"/>
                  <a:gd name="T33" fmla="*/ 0 h 130"/>
                  <a:gd name="T34" fmla="*/ 10 w 698"/>
                  <a:gd name="T35" fmla="*/ 1 h 130"/>
                  <a:gd name="T36" fmla="*/ 11 w 698"/>
                  <a:gd name="T37" fmla="*/ 1 h 130"/>
                  <a:gd name="T38" fmla="*/ 10 w 698"/>
                  <a:gd name="T39" fmla="*/ 1 h 130"/>
                  <a:gd name="T40" fmla="*/ 11 w 698"/>
                  <a:gd name="T41" fmla="*/ 1 h 130"/>
                  <a:gd name="T42" fmla="*/ 10 w 698"/>
                  <a:gd name="T43" fmla="*/ 1 h 130"/>
                  <a:gd name="T44" fmla="*/ 11 w 698"/>
                  <a:gd name="T45" fmla="*/ 1 h 130"/>
                  <a:gd name="T46" fmla="*/ 11 w 698"/>
                  <a:gd name="T47" fmla="*/ 1 h 130"/>
                  <a:gd name="T48" fmla="*/ 11 w 698"/>
                  <a:gd name="T49" fmla="*/ 1 h 130"/>
                  <a:gd name="T50" fmla="*/ 11 w 698"/>
                  <a:gd name="T51" fmla="*/ 1 h 130"/>
                  <a:gd name="T52" fmla="*/ 11 w 698"/>
                  <a:gd name="T53" fmla="*/ 1 h 130"/>
                  <a:gd name="T54" fmla="*/ 11 w 698"/>
                  <a:gd name="T55" fmla="*/ 1 h 130"/>
                  <a:gd name="T56" fmla="*/ 11 w 698"/>
                  <a:gd name="T57" fmla="*/ 2 h 130"/>
                  <a:gd name="T58" fmla="*/ 11 w 698"/>
                  <a:gd name="T59" fmla="*/ 2 h 130"/>
                  <a:gd name="T60" fmla="*/ 11 w 698"/>
                  <a:gd name="T61" fmla="*/ 2 h 130"/>
                  <a:gd name="T62" fmla="*/ 7 w 698"/>
                  <a:gd name="T63" fmla="*/ 3 h 130"/>
                  <a:gd name="T64" fmla="*/ 1 w 698"/>
                  <a:gd name="T65" fmla="*/ 3 h 130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698"/>
                  <a:gd name="T100" fmla="*/ 0 h 130"/>
                  <a:gd name="T101" fmla="*/ 698 w 698"/>
                  <a:gd name="T102" fmla="*/ 130 h 130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698" h="130">
                    <a:moveTo>
                      <a:pt x="9" y="130"/>
                    </a:moveTo>
                    <a:lnTo>
                      <a:pt x="36" y="122"/>
                    </a:lnTo>
                    <a:lnTo>
                      <a:pt x="19" y="124"/>
                    </a:lnTo>
                    <a:lnTo>
                      <a:pt x="46" y="115"/>
                    </a:lnTo>
                    <a:lnTo>
                      <a:pt x="29" y="115"/>
                    </a:lnTo>
                    <a:lnTo>
                      <a:pt x="55" y="109"/>
                    </a:lnTo>
                    <a:lnTo>
                      <a:pt x="36" y="109"/>
                    </a:lnTo>
                    <a:lnTo>
                      <a:pt x="65" y="101"/>
                    </a:lnTo>
                    <a:lnTo>
                      <a:pt x="19" y="101"/>
                    </a:lnTo>
                    <a:lnTo>
                      <a:pt x="46" y="94"/>
                    </a:lnTo>
                    <a:lnTo>
                      <a:pt x="0" y="94"/>
                    </a:lnTo>
                    <a:lnTo>
                      <a:pt x="55" y="78"/>
                    </a:lnTo>
                    <a:lnTo>
                      <a:pt x="9" y="78"/>
                    </a:lnTo>
                    <a:lnTo>
                      <a:pt x="46" y="71"/>
                    </a:lnTo>
                    <a:lnTo>
                      <a:pt x="21" y="71"/>
                    </a:lnTo>
                    <a:lnTo>
                      <a:pt x="238" y="0"/>
                    </a:lnTo>
                    <a:lnTo>
                      <a:pt x="679" y="0"/>
                    </a:lnTo>
                    <a:lnTo>
                      <a:pt x="635" y="11"/>
                    </a:lnTo>
                    <a:lnTo>
                      <a:pt x="698" y="11"/>
                    </a:lnTo>
                    <a:lnTo>
                      <a:pt x="616" y="34"/>
                    </a:lnTo>
                    <a:lnTo>
                      <a:pt x="662" y="34"/>
                    </a:lnTo>
                    <a:lnTo>
                      <a:pt x="635" y="42"/>
                    </a:lnTo>
                    <a:lnTo>
                      <a:pt x="679" y="42"/>
                    </a:lnTo>
                    <a:lnTo>
                      <a:pt x="652" y="49"/>
                    </a:lnTo>
                    <a:lnTo>
                      <a:pt x="698" y="49"/>
                    </a:lnTo>
                    <a:lnTo>
                      <a:pt x="671" y="57"/>
                    </a:lnTo>
                    <a:lnTo>
                      <a:pt x="688" y="57"/>
                    </a:lnTo>
                    <a:lnTo>
                      <a:pt x="667" y="63"/>
                    </a:lnTo>
                    <a:lnTo>
                      <a:pt x="679" y="65"/>
                    </a:lnTo>
                    <a:lnTo>
                      <a:pt x="652" y="71"/>
                    </a:lnTo>
                    <a:lnTo>
                      <a:pt x="671" y="71"/>
                    </a:lnTo>
                    <a:lnTo>
                      <a:pt x="451" y="130"/>
                    </a:lnTo>
                    <a:lnTo>
                      <a:pt x="9" y="130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35" name="Freeform 309"/>
              <p:cNvSpPr>
                <a:spLocks/>
              </p:cNvSpPr>
              <p:nvPr/>
            </p:nvSpPr>
            <p:spPr bwMode="auto">
              <a:xfrm>
                <a:off x="4708" y="3346"/>
                <a:ext cx="294" cy="30"/>
              </a:xfrm>
              <a:custGeom>
                <a:avLst/>
                <a:gdLst>
                  <a:gd name="T0" fmla="*/ 0 w 589"/>
                  <a:gd name="T1" fmla="*/ 1 h 60"/>
                  <a:gd name="T2" fmla="*/ 5 w 589"/>
                  <a:gd name="T3" fmla="*/ 1 h 60"/>
                  <a:gd name="T4" fmla="*/ 9 w 589"/>
                  <a:gd name="T5" fmla="*/ 0 h 60"/>
                  <a:gd name="T6" fmla="*/ 0 60000 65536"/>
                  <a:gd name="T7" fmla="*/ 0 60000 65536"/>
                  <a:gd name="T8" fmla="*/ 0 60000 65536"/>
                  <a:gd name="T9" fmla="*/ 0 w 589"/>
                  <a:gd name="T10" fmla="*/ 0 h 60"/>
                  <a:gd name="T11" fmla="*/ 589 w 589"/>
                  <a:gd name="T12" fmla="*/ 60 h 6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89" h="60">
                    <a:moveTo>
                      <a:pt x="0" y="60"/>
                    </a:moveTo>
                    <a:lnTo>
                      <a:pt x="366" y="60"/>
                    </a:lnTo>
                    <a:lnTo>
                      <a:pt x="589" y="0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36" name="Freeform 310"/>
              <p:cNvSpPr>
                <a:spLocks/>
              </p:cNvSpPr>
              <p:nvPr/>
            </p:nvSpPr>
            <p:spPr bwMode="auto">
              <a:xfrm>
                <a:off x="4713" y="3358"/>
                <a:ext cx="280" cy="22"/>
              </a:xfrm>
              <a:custGeom>
                <a:avLst/>
                <a:gdLst>
                  <a:gd name="T0" fmla="*/ 0 w 561"/>
                  <a:gd name="T1" fmla="*/ 1 h 44"/>
                  <a:gd name="T2" fmla="*/ 6 w 561"/>
                  <a:gd name="T3" fmla="*/ 1 h 44"/>
                  <a:gd name="T4" fmla="*/ 8 w 561"/>
                  <a:gd name="T5" fmla="*/ 0 h 44"/>
                  <a:gd name="T6" fmla="*/ 0 60000 65536"/>
                  <a:gd name="T7" fmla="*/ 0 60000 65536"/>
                  <a:gd name="T8" fmla="*/ 0 60000 65536"/>
                  <a:gd name="T9" fmla="*/ 0 w 561"/>
                  <a:gd name="T10" fmla="*/ 0 h 44"/>
                  <a:gd name="T11" fmla="*/ 561 w 561"/>
                  <a:gd name="T12" fmla="*/ 44 h 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61" h="44">
                    <a:moveTo>
                      <a:pt x="0" y="44"/>
                    </a:moveTo>
                    <a:lnTo>
                      <a:pt x="396" y="44"/>
                    </a:lnTo>
                    <a:lnTo>
                      <a:pt x="561" y="0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37" name="Freeform 311"/>
              <p:cNvSpPr>
                <a:spLocks/>
              </p:cNvSpPr>
              <p:nvPr/>
            </p:nvSpPr>
            <p:spPr bwMode="auto">
              <a:xfrm>
                <a:off x="4708" y="3361"/>
                <a:ext cx="294" cy="26"/>
              </a:xfrm>
              <a:custGeom>
                <a:avLst/>
                <a:gdLst>
                  <a:gd name="T0" fmla="*/ 0 w 589"/>
                  <a:gd name="T1" fmla="*/ 1 h 52"/>
                  <a:gd name="T2" fmla="*/ 6 w 589"/>
                  <a:gd name="T3" fmla="*/ 1 h 52"/>
                  <a:gd name="T4" fmla="*/ 9 w 589"/>
                  <a:gd name="T5" fmla="*/ 0 h 52"/>
                  <a:gd name="T6" fmla="*/ 0 60000 65536"/>
                  <a:gd name="T7" fmla="*/ 0 60000 65536"/>
                  <a:gd name="T8" fmla="*/ 0 60000 65536"/>
                  <a:gd name="T9" fmla="*/ 0 w 589"/>
                  <a:gd name="T10" fmla="*/ 0 h 52"/>
                  <a:gd name="T11" fmla="*/ 589 w 589"/>
                  <a:gd name="T12" fmla="*/ 52 h 5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89" h="52">
                    <a:moveTo>
                      <a:pt x="0" y="52"/>
                    </a:moveTo>
                    <a:lnTo>
                      <a:pt x="395" y="52"/>
                    </a:lnTo>
                    <a:lnTo>
                      <a:pt x="589" y="0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38" name="Freeform 312"/>
              <p:cNvSpPr>
                <a:spLocks/>
              </p:cNvSpPr>
              <p:nvPr/>
            </p:nvSpPr>
            <p:spPr bwMode="auto">
              <a:xfrm>
                <a:off x="4713" y="3365"/>
                <a:ext cx="298" cy="26"/>
              </a:xfrm>
              <a:custGeom>
                <a:avLst/>
                <a:gdLst>
                  <a:gd name="T0" fmla="*/ 0 w 597"/>
                  <a:gd name="T1" fmla="*/ 1 h 52"/>
                  <a:gd name="T2" fmla="*/ 6 w 597"/>
                  <a:gd name="T3" fmla="*/ 1 h 52"/>
                  <a:gd name="T4" fmla="*/ 9 w 597"/>
                  <a:gd name="T5" fmla="*/ 0 h 52"/>
                  <a:gd name="T6" fmla="*/ 0 60000 65536"/>
                  <a:gd name="T7" fmla="*/ 0 60000 65536"/>
                  <a:gd name="T8" fmla="*/ 0 60000 65536"/>
                  <a:gd name="T9" fmla="*/ 0 w 597"/>
                  <a:gd name="T10" fmla="*/ 0 h 52"/>
                  <a:gd name="T11" fmla="*/ 597 w 597"/>
                  <a:gd name="T12" fmla="*/ 52 h 5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97" h="52">
                    <a:moveTo>
                      <a:pt x="0" y="52"/>
                    </a:moveTo>
                    <a:lnTo>
                      <a:pt x="401" y="52"/>
                    </a:lnTo>
                    <a:lnTo>
                      <a:pt x="597" y="0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39" name="Freeform 313"/>
              <p:cNvSpPr>
                <a:spLocks/>
              </p:cNvSpPr>
              <p:nvPr/>
            </p:nvSpPr>
            <p:spPr bwMode="auto">
              <a:xfrm>
                <a:off x="4713" y="3369"/>
                <a:ext cx="307" cy="26"/>
              </a:xfrm>
              <a:custGeom>
                <a:avLst/>
                <a:gdLst>
                  <a:gd name="T0" fmla="*/ 0 w 614"/>
                  <a:gd name="T1" fmla="*/ 1 h 52"/>
                  <a:gd name="T2" fmla="*/ 6 w 614"/>
                  <a:gd name="T3" fmla="*/ 1 h 52"/>
                  <a:gd name="T4" fmla="*/ 10 w 614"/>
                  <a:gd name="T5" fmla="*/ 0 h 52"/>
                  <a:gd name="T6" fmla="*/ 0 60000 65536"/>
                  <a:gd name="T7" fmla="*/ 0 60000 65536"/>
                  <a:gd name="T8" fmla="*/ 0 60000 65536"/>
                  <a:gd name="T9" fmla="*/ 0 w 614"/>
                  <a:gd name="T10" fmla="*/ 0 h 52"/>
                  <a:gd name="T11" fmla="*/ 614 w 614"/>
                  <a:gd name="T12" fmla="*/ 52 h 5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14" h="52">
                    <a:moveTo>
                      <a:pt x="0" y="52"/>
                    </a:moveTo>
                    <a:lnTo>
                      <a:pt x="422" y="52"/>
                    </a:lnTo>
                    <a:lnTo>
                      <a:pt x="614" y="0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40" name="Freeform 314"/>
              <p:cNvSpPr>
                <a:spLocks/>
              </p:cNvSpPr>
              <p:nvPr/>
            </p:nvSpPr>
            <p:spPr bwMode="auto">
              <a:xfrm>
                <a:off x="4708" y="3372"/>
                <a:ext cx="311" cy="26"/>
              </a:xfrm>
              <a:custGeom>
                <a:avLst/>
                <a:gdLst>
                  <a:gd name="T0" fmla="*/ 0 w 621"/>
                  <a:gd name="T1" fmla="*/ 1 h 52"/>
                  <a:gd name="T2" fmla="*/ 7 w 621"/>
                  <a:gd name="T3" fmla="*/ 1 h 52"/>
                  <a:gd name="T4" fmla="*/ 10 w 621"/>
                  <a:gd name="T5" fmla="*/ 0 h 52"/>
                  <a:gd name="T6" fmla="*/ 0 60000 65536"/>
                  <a:gd name="T7" fmla="*/ 0 60000 65536"/>
                  <a:gd name="T8" fmla="*/ 0 60000 65536"/>
                  <a:gd name="T9" fmla="*/ 0 w 621"/>
                  <a:gd name="T10" fmla="*/ 0 h 52"/>
                  <a:gd name="T11" fmla="*/ 621 w 621"/>
                  <a:gd name="T12" fmla="*/ 52 h 5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21" h="52">
                    <a:moveTo>
                      <a:pt x="0" y="52"/>
                    </a:moveTo>
                    <a:lnTo>
                      <a:pt x="422" y="52"/>
                    </a:lnTo>
                    <a:lnTo>
                      <a:pt x="621" y="0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41" name="Freeform 315"/>
              <p:cNvSpPr>
                <a:spLocks/>
              </p:cNvSpPr>
              <p:nvPr/>
            </p:nvSpPr>
            <p:spPr bwMode="auto">
              <a:xfrm>
                <a:off x="4703" y="3376"/>
                <a:ext cx="308" cy="26"/>
              </a:xfrm>
              <a:custGeom>
                <a:avLst/>
                <a:gdLst>
                  <a:gd name="T0" fmla="*/ 0 w 616"/>
                  <a:gd name="T1" fmla="*/ 1 h 51"/>
                  <a:gd name="T2" fmla="*/ 6 w 616"/>
                  <a:gd name="T3" fmla="*/ 1 h 51"/>
                  <a:gd name="T4" fmla="*/ 10 w 616"/>
                  <a:gd name="T5" fmla="*/ 0 h 51"/>
                  <a:gd name="T6" fmla="*/ 0 60000 65536"/>
                  <a:gd name="T7" fmla="*/ 0 60000 65536"/>
                  <a:gd name="T8" fmla="*/ 0 60000 65536"/>
                  <a:gd name="T9" fmla="*/ 0 w 616"/>
                  <a:gd name="T10" fmla="*/ 0 h 51"/>
                  <a:gd name="T11" fmla="*/ 616 w 616"/>
                  <a:gd name="T12" fmla="*/ 51 h 5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16" h="51">
                    <a:moveTo>
                      <a:pt x="0" y="51"/>
                    </a:moveTo>
                    <a:lnTo>
                      <a:pt x="424" y="51"/>
                    </a:lnTo>
                    <a:lnTo>
                      <a:pt x="616" y="0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42" name="Freeform 316"/>
              <p:cNvSpPr>
                <a:spLocks/>
              </p:cNvSpPr>
              <p:nvPr/>
            </p:nvSpPr>
            <p:spPr bwMode="auto">
              <a:xfrm>
                <a:off x="4685" y="3308"/>
                <a:ext cx="349" cy="65"/>
              </a:xfrm>
              <a:custGeom>
                <a:avLst/>
                <a:gdLst>
                  <a:gd name="T0" fmla="*/ 1 w 698"/>
                  <a:gd name="T1" fmla="*/ 2 h 131"/>
                  <a:gd name="T2" fmla="*/ 1 w 698"/>
                  <a:gd name="T3" fmla="*/ 1 h 131"/>
                  <a:gd name="T4" fmla="*/ 1 w 698"/>
                  <a:gd name="T5" fmla="*/ 1 h 131"/>
                  <a:gd name="T6" fmla="*/ 1 w 698"/>
                  <a:gd name="T7" fmla="*/ 1 h 131"/>
                  <a:gd name="T8" fmla="*/ 1 w 698"/>
                  <a:gd name="T9" fmla="*/ 1 h 131"/>
                  <a:gd name="T10" fmla="*/ 1 w 698"/>
                  <a:gd name="T11" fmla="*/ 1 h 131"/>
                  <a:gd name="T12" fmla="*/ 1 w 698"/>
                  <a:gd name="T13" fmla="*/ 1 h 131"/>
                  <a:gd name="T14" fmla="*/ 1 w 698"/>
                  <a:gd name="T15" fmla="*/ 1 h 131"/>
                  <a:gd name="T16" fmla="*/ 1 w 698"/>
                  <a:gd name="T17" fmla="*/ 1 h 131"/>
                  <a:gd name="T18" fmla="*/ 1 w 698"/>
                  <a:gd name="T19" fmla="*/ 1 h 131"/>
                  <a:gd name="T20" fmla="*/ 0 w 698"/>
                  <a:gd name="T21" fmla="*/ 1 h 131"/>
                  <a:gd name="T22" fmla="*/ 1 w 698"/>
                  <a:gd name="T23" fmla="*/ 1 h 131"/>
                  <a:gd name="T24" fmla="*/ 1 w 698"/>
                  <a:gd name="T25" fmla="*/ 1 h 131"/>
                  <a:gd name="T26" fmla="*/ 1 w 698"/>
                  <a:gd name="T27" fmla="*/ 1 h 131"/>
                  <a:gd name="T28" fmla="*/ 1 w 698"/>
                  <a:gd name="T29" fmla="*/ 1 h 131"/>
                  <a:gd name="T30" fmla="*/ 3 w 698"/>
                  <a:gd name="T31" fmla="*/ 0 h 131"/>
                  <a:gd name="T32" fmla="*/ 11 w 698"/>
                  <a:gd name="T33" fmla="*/ 0 h 131"/>
                  <a:gd name="T34" fmla="*/ 10 w 698"/>
                  <a:gd name="T35" fmla="*/ 0 h 131"/>
                  <a:gd name="T36" fmla="*/ 11 w 698"/>
                  <a:gd name="T37" fmla="*/ 0 h 131"/>
                  <a:gd name="T38" fmla="*/ 10 w 698"/>
                  <a:gd name="T39" fmla="*/ 0 h 131"/>
                  <a:gd name="T40" fmla="*/ 11 w 698"/>
                  <a:gd name="T41" fmla="*/ 0 h 131"/>
                  <a:gd name="T42" fmla="*/ 10 w 698"/>
                  <a:gd name="T43" fmla="*/ 0 h 131"/>
                  <a:gd name="T44" fmla="*/ 11 w 698"/>
                  <a:gd name="T45" fmla="*/ 0 h 131"/>
                  <a:gd name="T46" fmla="*/ 11 w 698"/>
                  <a:gd name="T47" fmla="*/ 0 h 131"/>
                  <a:gd name="T48" fmla="*/ 11 w 698"/>
                  <a:gd name="T49" fmla="*/ 0 h 131"/>
                  <a:gd name="T50" fmla="*/ 11 w 698"/>
                  <a:gd name="T51" fmla="*/ 0 h 131"/>
                  <a:gd name="T52" fmla="*/ 11 w 698"/>
                  <a:gd name="T53" fmla="*/ 0 h 131"/>
                  <a:gd name="T54" fmla="*/ 11 w 698"/>
                  <a:gd name="T55" fmla="*/ 1 h 131"/>
                  <a:gd name="T56" fmla="*/ 11 w 698"/>
                  <a:gd name="T57" fmla="*/ 1 h 131"/>
                  <a:gd name="T58" fmla="*/ 11 w 698"/>
                  <a:gd name="T59" fmla="*/ 1 h 131"/>
                  <a:gd name="T60" fmla="*/ 11 w 698"/>
                  <a:gd name="T61" fmla="*/ 1 h 131"/>
                  <a:gd name="T62" fmla="*/ 7 w 698"/>
                  <a:gd name="T63" fmla="*/ 2 h 131"/>
                  <a:gd name="T64" fmla="*/ 1 w 698"/>
                  <a:gd name="T65" fmla="*/ 2 h 131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698"/>
                  <a:gd name="T100" fmla="*/ 0 h 131"/>
                  <a:gd name="T101" fmla="*/ 698 w 698"/>
                  <a:gd name="T102" fmla="*/ 131 h 131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698" h="131">
                    <a:moveTo>
                      <a:pt x="9" y="131"/>
                    </a:moveTo>
                    <a:lnTo>
                      <a:pt x="36" y="123"/>
                    </a:lnTo>
                    <a:lnTo>
                      <a:pt x="19" y="123"/>
                    </a:lnTo>
                    <a:lnTo>
                      <a:pt x="46" y="115"/>
                    </a:lnTo>
                    <a:lnTo>
                      <a:pt x="29" y="115"/>
                    </a:lnTo>
                    <a:lnTo>
                      <a:pt x="55" y="108"/>
                    </a:lnTo>
                    <a:lnTo>
                      <a:pt x="36" y="108"/>
                    </a:lnTo>
                    <a:lnTo>
                      <a:pt x="65" y="102"/>
                    </a:lnTo>
                    <a:lnTo>
                      <a:pt x="19" y="102"/>
                    </a:lnTo>
                    <a:lnTo>
                      <a:pt x="46" y="94"/>
                    </a:lnTo>
                    <a:lnTo>
                      <a:pt x="0" y="94"/>
                    </a:lnTo>
                    <a:lnTo>
                      <a:pt x="55" y="79"/>
                    </a:lnTo>
                    <a:lnTo>
                      <a:pt x="9" y="79"/>
                    </a:lnTo>
                    <a:lnTo>
                      <a:pt x="46" y="69"/>
                    </a:lnTo>
                    <a:lnTo>
                      <a:pt x="21" y="69"/>
                    </a:lnTo>
                    <a:lnTo>
                      <a:pt x="238" y="0"/>
                    </a:lnTo>
                    <a:lnTo>
                      <a:pt x="679" y="0"/>
                    </a:lnTo>
                    <a:lnTo>
                      <a:pt x="635" y="12"/>
                    </a:lnTo>
                    <a:lnTo>
                      <a:pt x="698" y="12"/>
                    </a:lnTo>
                    <a:lnTo>
                      <a:pt x="616" y="35"/>
                    </a:lnTo>
                    <a:lnTo>
                      <a:pt x="662" y="35"/>
                    </a:lnTo>
                    <a:lnTo>
                      <a:pt x="635" y="43"/>
                    </a:lnTo>
                    <a:lnTo>
                      <a:pt x="679" y="43"/>
                    </a:lnTo>
                    <a:lnTo>
                      <a:pt x="652" y="48"/>
                    </a:lnTo>
                    <a:lnTo>
                      <a:pt x="698" y="48"/>
                    </a:lnTo>
                    <a:lnTo>
                      <a:pt x="671" y="56"/>
                    </a:lnTo>
                    <a:lnTo>
                      <a:pt x="688" y="56"/>
                    </a:lnTo>
                    <a:lnTo>
                      <a:pt x="667" y="64"/>
                    </a:lnTo>
                    <a:lnTo>
                      <a:pt x="679" y="64"/>
                    </a:lnTo>
                    <a:lnTo>
                      <a:pt x="652" y="71"/>
                    </a:lnTo>
                    <a:lnTo>
                      <a:pt x="671" y="71"/>
                    </a:lnTo>
                    <a:lnTo>
                      <a:pt x="451" y="131"/>
                    </a:lnTo>
                    <a:lnTo>
                      <a:pt x="9" y="13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43" name="Freeform 317"/>
              <p:cNvSpPr>
                <a:spLocks/>
              </p:cNvSpPr>
              <p:nvPr/>
            </p:nvSpPr>
            <p:spPr bwMode="auto">
              <a:xfrm>
                <a:off x="4685" y="3308"/>
                <a:ext cx="349" cy="65"/>
              </a:xfrm>
              <a:custGeom>
                <a:avLst/>
                <a:gdLst>
                  <a:gd name="T0" fmla="*/ 1 w 698"/>
                  <a:gd name="T1" fmla="*/ 2 h 131"/>
                  <a:gd name="T2" fmla="*/ 1 w 698"/>
                  <a:gd name="T3" fmla="*/ 1 h 131"/>
                  <a:gd name="T4" fmla="*/ 1 w 698"/>
                  <a:gd name="T5" fmla="*/ 1 h 131"/>
                  <a:gd name="T6" fmla="*/ 1 w 698"/>
                  <a:gd name="T7" fmla="*/ 1 h 131"/>
                  <a:gd name="T8" fmla="*/ 1 w 698"/>
                  <a:gd name="T9" fmla="*/ 1 h 131"/>
                  <a:gd name="T10" fmla="*/ 1 w 698"/>
                  <a:gd name="T11" fmla="*/ 1 h 131"/>
                  <a:gd name="T12" fmla="*/ 1 w 698"/>
                  <a:gd name="T13" fmla="*/ 1 h 131"/>
                  <a:gd name="T14" fmla="*/ 1 w 698"/>
                  <a:gd name="T15" fmla="*/ 1 h 131"/>
                  <a:gd name="T16" fmla="*/ 1 w 698"/>
                  <a:gd name="T17" fmla="*/ 1 h 131"/>
                  <a:gd name="T18" fmla="*/ 1 w 698"/>
                  <a:gd name="T19" fmla="*/ 1 h 131"/>
                  <a:gd name="T20" fmla="*/ 0 w 698"/>
                  <a:gd name="T21" fmla="*/ 1 h 131"/>
                  <a:gd name="T22" fmla="*/ 1 w 698"/>
                  <a:gd name="T23" fmla="*/ 1 h 131"/>
                  <a:gd name="T24" fmla="*/ 1 w 698"/>
                  <a:gd name="T25" fmla="*/ 1 h 131"/>
                  <a:gd name="T26" fmla="*/ 1 w 698"/>
                  <a:gd name="T27" fmla="*/ 1 h 131"/>
                  <a:gd name="T28" fmla="*/ 1 w 698"/>
                  <a:gd name="T29" fmla="*/ 1 h 131"/>
                  <a:gd name="T30" fmla="*/ 3 w 698"/>
                  <a:gd name="T31" fmla="*/ 0 h 131"/>
                  <a:gd name="T32" fmla="*/ 11 w 698"/>
                  <a:gd name="T33" fmla="*/ 0 h 131"/>
                  <a:gd name="T34" fmla="*/ 10 w 698"/>
                  <a:gd name="T35" fmla="*/ 0 h 131"/>
                  <a:gd name="T36" fmla="*/ 11 w 698"/>
                  <a:gd name="T37" fmla="*/ 0 h 131"/>
                  <a:gd name="T38" fmla="*/ 10 w 698"/>
                  <a:gd name="T39" fmla="*/ 0 h 131"/>
                  <a:gd name="T40" fmla="*/ 11 w 698"/>
                  <a:gd name="T41" fmla="*/ 0 h 131"/>
                  <a:gd name="T42" fmla="*/ 10 w 698"/>
                  <a:gd name="T43" fmla="*/ 0 h 131"/>
                  <a:gd name="T44" fmla="*/ 11 w 698"/>
                  <a:gd name="T45" fmla="*/ 0 h 131"/>
                  <a:gd name="T46" fmla="*/ 11 w 698"/>
                  <a:gd name="T47" fmla="*/ 0 h 131"/>
                  <a:gd name="T48" fmla="*/ 11 w 698"/>
                  <a:gd name="T49" fmla="*/ 0 h 131"/>
                  <a:gd name="T50" fmla="*/ 11 w 698"/>
                  <a:gd name="T51" fmla="*/ 0 h 131"/>
                  <a:gd name="T52" fmla="*/ 11 w 698"/>
                  <a:gd name="T53" fmla="*/ 0 h 131"/>
                  <a:gd name="T54" fmla="*/ 11 w 698"/>
                  <a:gd name="T55" fmla="*/ 1 h 131"/>
                  <a:gd name="T56" fmla="*/ 11 w 698"/>
                  <a:gd name="T57" fmla="*/ 1 h 131"/>
                  <a:gd name="T58" fmla="*/ 11 w 698"/>
                  <a:gd name="T59" fmla="*/ 1 h 131"/>
                  <a:gd name="T60" fmla="*/ 11 w 698"/>
                  <a:gd name="T61" fmla="*/ 1 h 131"/>
                  <a:gd name="T62" fmla="*/ 7 w 698"/>
                  <a:gd name="T63" fmla="*/ 2 h 131"/>
                  <a:gd name="T64" fmla="*/ 1 w 698"/>
                  <a:gd name="T65" fmla="*/ 2 h 131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698"/>
                  <a:gd name="T100" fmla="*/ 0 h 131"/>
                  <a:gd name="T101" fmla="*/ 698 w 698"/>
                  <a:gd name="T102" fmla="*/ 131 h 131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698" h="131">
                    <a:moveTo>
                      <a:pt x="9" y="131"/>
                    </a:moveTo>
                    <a:lnTo>
                      <a:pt x="36" y="123"/>
                    </a:lnTo>
                    <a:lnTo>
                      <a:pt x="19" y="123"/>
                    </a:lnTo>
                    <a:lnTo>
                      <a:pt x="46" y="115"/>
                    </a:lnTo>
                    <a:lnTo>
                      <a:pt x="29" y="115"/>
                    </a:lnTo>
                    <a:lnTo>
                      <a:pt x="55" y="108"/>
                    </a:lnTo>
                    <a:lnTo>
                      <a:pt x="36" y="108"/>
                    </a:lnTo>
                    <a:lnTo>
                      <a:pt x="65" y="102"/>
                    </a:lnTo>
                    <a:lnTo>
                      <a:pt x="19" y="102"/>
                    </a:lnTo>
                    <a:lnTo>
                      <a:pt x="46" y="94"/>
                    </a:lnTo>
                    <a:lnTo>
                      <a:pt x="0" y="94"/>
                    </a:lnTo>
                    <a:lnTo>
                      <a:pt x="55" y="79"/>
                    </a:lnTo>
                    <a:lnTo>
                      <a:pt x="9" y="79"/>
                    </a:lnTo>
                    <a:lnTo>
                      <a:pt x="46" y="69"/>
                    </a:lnTo>
                    <a:lnTo>
                      <a:pt x="21" y="69"/>
                    </a:lnTo>
                    <a:lnTo>
                      <a:pt x="238" y="0"/>
                    </a:lnTo>
                    <a:lnTo>
                      <a:pt x="679" y="0"/>
                    </a:lnTo>
                    <a:lnTo>
                      <a:pt x="635" y="12"/>
                    </a:lnTo>
                    <a:lnTo>
                      <a:pt x="698" y="12"/>
                    </a:lnTo>
                    <a:lnTo>
                      <a:pt x="616" y="35"/>
                    </a:lnTo>
                    <a:lnTo>
                      <a:pt x="662" y="35"/>
                    </a:lnTo>
                    <a:lnTo>
                      <a:pt x="635" y="43"/>
                    </a:lnTo>
                    <a:lnTo>
                      <a:pt x="679" y="43"/>
                    </a:lnTo>
                    <a:lnTo>
                      <a:pt x="652" y="48"/>
                    </a:lnTo>
                    <a:lnTo>
                      <a:pt x="698" y="48"/>
                    </a:lnTo>
                    <a:lnTo>
                      <a:pt x="671" y="56"/>
                    </a:lnTo>
                    <a:lnTo>
                      <a:pt x="688" y="56"/>
                    </a:lnTo>
                    <a:lnTo>
                      <a:pt x="667" y="64"/>
                    </a:lnTo>
                    <a:lnTo>
                      <a:pt x="679" y="64"/>
                    </a:lnTo>
                    <a:lnTo>
                      <a:pt x="652" y="71"/>
                    </a:lnTo>
                    <a:lnTo>
                      <a:pt x="671" y="71"/>
                    </a:lnTo>
                    <a:lnTo>
                      <a:pt x="451" y="131"/>
                    </a:lnTo>
                    <a:lnTo>
                      <a:pt x="9" y="131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44" name="Freeform 318"/>
              <p:cNvSpPr>
                <a:spLocks/>
              </p:cNvSpPr>
              <p:nvPr/>
            </p:nvSpPr>
            <p:spPr bwMode="auto">
              <a:xfrm>
                <a:off x="4708" y="3313"/>
                <a:ext cx="294" cy="29"/>
              </a:xfrm>
              <a:custGeom>
                <a:avLst/>
                <a:gdLst>
                  <a:gd name="T0" fmla="*/ 0 w 589"/>
                  <a:gd name="T1" fmla="*/ 1 h 57"/>
                  <a:gd name="T2" fmla="*/ 5 w 589"/>
                  <a:gd name="T3" fmla="*/ 1 h 57"/>
                  <a:gd name="T4" fmla="*/ 9 w 589"/>
                  <a:gd name="T5" fmla="*/ 0 h 57"/>
                  <a:gd name="T6" fmla="*/ 0 60000 65536"/>
                  <a:gd name="T7" fmla="*/ 0 60000 65536"/>
                  <a:gd name="T8" fmla="*/ 0 60000 65536"/>
                  <a:gd name="T9" fmla="*/ 0 w 589"/>
                  <a:gd name="T10" fmla="*/ 0 h 57"/>
                  <a:gd name="T11" fmla="*/ 589 w 589"/>
                  <a:gd name="T12" fmla="*/ 57 h 5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89" h="57">
                    <a:moveTo>
                      <a:pt x="0" y="57"/>
                    </a:moveTo>
                    <a:lnTo>
                      <a:pt x="366" y="57"/>
                    </a:lnTo>
                    <a:lnTo>
                      <a:pt x="589" y="0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45" name="Freeform 319"/>
              <p:cNvSpPr>
                <a:spLocks/>
              </p:cNvSpPr>
              <p:nvPr/>
            </p:nvSpPr>
            <p:spPr bwMode="auto">
              <a:xfrm>
                <a:off x="4713" y="3325"/>
                <a:ext cx="280" cy="22"/>
              </a:xfrm>
              <a:custGeom>
                <a:avLst/>
                <a:gdLst>
                  <a:gd name="T0" fmla="*/ 0 w 561"/>
                  <a:gd name="T1" fmla="*/ 1 h 44"/>
                  <a:gd name="T2" fmla="*/ 6 w 561"/>
                  <a:gd name="T3" fmla="*/ 1 h 44"/>
                  <a:gd name="T4" fmla="*/ 8 w 561"/>
                  <a:gd name="T5" fmla="*/ 0 h 44"/>
                  <a:gd name="T6" fmla="*/ 0 60000 65536"/>
                  <a:gd name="T7" fmla="*/ 0 60000 65536"/>
                  <a:gd name="T8" fmla="*/ 0 60000 65536"/>
                  <a:gd name="T9" fmla="*/ 0 w 561"/>
                  <a:gd name="T10" fmla="*/ 0 h 44"/>
                  <a:gd name="T11" fmla="*/ 561 w 561"/>
                  <a:gd name="T12" fmla="*/ 44 h 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61" h="44">
                    <a:moveTo>
                      <a:pt x="0" y="44"/>
                    </a:moveTo>
                    <a:lnTo>
                      <a:pt x="396" y="44"/>
                    </a:lnTo>
                    <a:lnTo>
                      <a:pt x="561" y="0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46" name="Freeform 320"/>
              <p:cNvSpPr>
                <a:spLocks/>
              </p:cNvSpPr>
              <p:nvPr/>
            </p:nvSpPr>
            <p:spPr bwMode="auto">
              <a:xfrm>
                <a:off x="4708" y="3329"/>
                <a:ext cx="294" cy="26"/>
              </a:xfrm>
              <a:custGeom>
                <a:avLst/>
                <a:gdLst>
                  <a:gd name="T0" fmla="*/ 0 w 589"/>
                  <a:gd name="T1" fmla="*/ 1 h 51"/>
                  <a:gd name="T2" fmla="*/ 6 w 589"/>
                  <a:gd name="T3" fmla="*/ 1 h 51"/>
                  <a:gd name="T4" fmla="*/ 9 w 589"/>
                  <a:gd name="T5" fmla="*/ 0 h 51"/>
                  <a:gd name="T6" fmla="*/ 0 60000 65536"/>
                  <a:gd name="T7" fmla="*/ 0 60000 65536"/>
                  <a:gd name="T8" fmla="*/ 0 60000 65536"/>
                  <a:gd name="T9" fmla="*/ 0 w 589"/>
                  <a:gd name="T10" fmla="*/ 0 h 51"/>
                  <a:gd name="T11" fmla="*/ 589 w 589"/>
                  <a:gd name="T12" fmla="*/ 51 h 5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89" h="51">
                    <a:moveTo>
                      <a:pt x="0" y="51"/>
                    </a:moveTo>
                    <a:lnTo>
                      <a:pt x="395" y="51"/>
                    </a:lnTo>
                    <a:lnTo>
                      <a:pt x="589" y="0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47" name="Freeform 321"/>
              <p:cNvSpPr>
                <a:spLocks/>
              </p:cNvSpPr>
              <p:nvPr/>
            </p:nvSpPr>
            <p:spPr bwMode="auto">
              <a:xfrm>
                <a:off x="4713" y="3333"/>
                <a:ext cx="298" cy="26"/>
              </a:xfrm>
              <a:custGeom>
                <a:avLst/>
                <a:gdLst>
                  <a:gd name="T0" fmla="*/ 0 w 597"/>
                  <a:gd name="T1" fmla="*/ 1 h 52"/>
                  <a:gd name="T2" fmla="*/ 6 w 597"/>
                  <a:gd name="T3" fmla="*/ 1 h 52"/>
                  <a:gd name="T4" fmla="*/ 9 w 597"/>
                  <a:gd name="T5" fmla="*/ 0 h 52"/>
                  <a:gd name="T6" fmla="*/ 0 60000 65536"/>
                  <a:gd name="T7" fmla="*/ 0 60000 65536"/>
                  <a:gd name="T8" fmla="*/ 0 60000 65536"/>
                  <a:gd name="T9" fmla="*/ 0 w 597"/>
                  <a:gd name="T10" fmla="*/ 0 h 52"/>
                  <a:gd name="T11" fmla="*/ 597 w 597"/>
                  <a:gd name="T12" fmla="*/ 52 h 5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97" h="52">
                    <a:moveTo>
                      <a:pt x="0" y="52"/>
                    </a:moveTo>
                    <a:lnTo>
                      <a:pt x="401" y="52"/>
                    </a:lnTo>
                    <a:lnTo>
                      <a:pt x="597" y="0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48" name="Freeform 322"/>
              <p:cNvSpPr>
                <a:spLocks/>
              </p:cNvSpPr>
              <p:nvPr/>
            </p:nvSpPr>
            <p:spPr bwMode="auto">
              <a:xfrm>
                <a:off x="4713" y="3336"/>
                <a:ext cx="307" cy="25"/>
              </a:xfrm>
              <a:custGeom>
                <a:avLst/>
                <a:gdLst>
                  <a:gd name="T0" fmla="*/ 0 w 614"/>
                  <a:gd name="T1" fmla="*/ 0 h 52"/>
                  <a:gd name="T2" fmla="*/ 6 w 614"/>
                  <a:gd name="T3" fmla="*/ 0 h 52"/>
                  <a:gd name="T4" fmla="*/ 10 w 614"/>
                  <a:gd name="T5" fmla="*/ 0 h 52"/>
                  <a:gd name="T6" fmla="*/ 0 60000 65536"/>
                  <a:gd name="T7" fmla="*/ 0 60000 65536"/>
                  <a:gd name="T8" fmla="*/ 0 60000 65536"/>
                  <a:gd name="T9" fmla="*/ 0 w 614"/>
                  <a:gd name="T10" fmla="*/ 0 h 52"/>
                  <a:gd name="T11" fmla="*/ 614 w 614"/>
                  <a:gd name="T12" fmla="*/ 52 h 5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14" h="52">
                    <a:moveTo>
                      <a:pt x="0" y="52"/>
                    </a:moveTo>
                    <a:lnTo>
                      <a:pt x="422" y="52"/>
                    </a:lnTo>
                    <a:lnTo>
                      <a:pt x="614" y="0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49" name="Freeform 323"/>
              <p:cNvSpPr>
                <a:spLocks/>
              </p:cNvSpPr>
              <p:nvPr/>
            </p:nvSpPr>
            <p:spPr bwMode="auto">
              <a:xfrm>
                <a:off x="4708" y="3339"/>
                <a:ext cx="311" cy="26"/>
              </a:xfrm>
              <a:custGeom>
                <a:avLst/>
                <a:gdLst>
                  <a:gd name="T0" fmla="*/ 0 w 621"/>
                  <a:gd name="T1" fmla="*/ 1 h 51"/>
                  <a:gd name="T2" fmla="*/ 7 w 621"/>
                  <a:gd name="T3" fmla="*/ 1 h 51"/>
                  <a:gd name="T4" fmla="*/ 10 w 621"/>
                  <a:gd name="T5" fmla="*/ 0 h 51"/>
                  <a:gd name="T6" fmla="*/ 0 60000 65536"/>
                  <a:gd name="T7" fmla="*/ 0 60000 65536"/>
                  <a:gd name="T8" fmla="*/ 0 60000 65536"/>
                  <a:gd name="T9" fmla="*/ 0 w 621"/>
                  <a:gd name="T10" fmla="*/ 0 h 51"/>
                  <a:gd name="T11" fmla="*/ 621 w 621"/>
                  <a:gd name="T12" fmla="*/ 51 h 5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21" h="51">
                    <a:moveTo>
                      <a:pt x="0" y="51"/>
                    </a:moveTo>
                    <a:lnTo>
                      <a:pt x="422" y="51"/>
                    </a:lnTo>
                    <a:lnTo>
                      <a:pt x="621" y="0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50" name="Freeform 324"/>
              <p:cNvSpPr>
                <a:spLocks/>
              </p:cNvSpPr>
              <p:nvPr/>
            </p:nvSpPr>
            <p:spPr bwMode="auto">
              <a:xfrm>
                <a:off x="4703" y="3343"/>
                <a:ext cx="308" cy="26"/>
              </a:xfrm>
              <a:custGeom>
                <a:avLst/>
                <a:gdLst>
                  <a:gd name="T0" fmla="*/ 0 w 616"/>
                  <a:gd name="T1" fmla="*/ 1 h 52"/>
                  <a:gd name="T2" fmla="*/ 6 w 616"/>
                  <a:gd name="T3" fmla="*/ 1 h 52"/>
                  <a:gd name="T4" fmla="*/ 10 w 616"/>
                  <a:gd name="T5" fmla="*/ 0 h 52"/>
                  <a:gd name="T6" fmla="*/ 0 60000 65536"/>
                  <a:gd name="T7" fmla="*/ 0 60000 65536"/>
                  <a:gd name="T8" fmla="*/ 0 60000 65536"/>
                  <a:gd name="T9" fmla="*/ 0 w 616"/>
                  <a:gd name="T10" fmla="*/ 0 h 52"/>
                  <a:gd name="T11" fmla="*/ 616 w 616"/>
                  <a:gd name="T12" fmla="*/ 52 h 5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16" h="52">
                    <a:moveTo>
                      <a:pt x="0" y="52"/>
                    </a:moveTo>
                    <a:lnTo>
                      <a:pt x="424" y="52"/>
                    </a:lnTo>
                    <a:lnTo>
                      <a:pt x="616" y="0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51" name="Freeform 325"/>
              <p:cNvSpPr>
                <a:spLocks/>
              </p:cNvSpPr>
              <p:nvPr/>
            </p:nvSpPr>
            <p:spPr bwMode="auto">
              <a:xfrm>
                <a:off x="4685" y="3274"/>
                <a:ext cx="349" cy="66"/>
              </a:xfrm>
              <a:custGeom>
                <a:avLst/>
                <a:gdLst>
                  <a:gd name="T0" fmla="*/ 1 w 698"/>
                  <a:gd name="T1" fmla="*/ 2 h 133"/>
                  <a:gd name="T2" fmla="*/ 1 w 698"/>
                  <a:gd name="T3" fmla="*/ 1 h 133"/>
                  <a:gd name="T4" fmla="*/ 1 w 698"/>
                  <a:gd name="T5" fmla="*/ 1 h 133"/>
                  <a:gd name="T6" fmla="*/ 1 w 698"/>
                  <a:gd name="T7" fmla="*/ 1 h 133"/>
                  <a:gd name="T8" fmla="*/ 1 w 698"/>
                  <a:gd name="T9" fmla="*/ 1 h 133"/>
                  <a:gd name="T10" fmla="*/ 1 w 698"/>
                  <a:gd name="T11" fmla="*/ 1 h 133"/>
                  <a:gd name="T12" fmla="*/ 1 w 698"/>
                  <a:gd name="T13" fmla="*/ 1 h 133"/>
                  <a:gd name="T14" fmla="*/ 1 w 698"/>
                  <a:gd name="T15" fmla="*/ 1 h 133"/>
                  <a:gd name="T16" fmla="*/ 1 w 698"/>
                  <a:gd name="T17" fmla="*/ 1 h 133"/>
                  <a:gd name="T18" fmla="*/ 1 w 698"/>
                  <a:gd name="T19" fmla="*/ 1 h 133"/>
                  <a:gd name="T20" fmla="*/ 0 w 698"/>
                  <a:gd name="T21" fmla="*/ 1 h 133"/>
                  <a:gd name="T22" fmla="*/ 1 w 698"/>
                  <a:gd name="T23" fmla="*/ 1 h 133"/>
                  <a:gd name="T24" fmla="*/ 1 w 698"/>
                  <a:gd name="T25" fmla="*/ 1 h 133"/>
                  <a:gd name="T26" fmla="*/ 1 w 698"/>
                  <a:gd name="T27" fmla="*/ 1 h 133"/>
                  <a:gd name="T28" fmla="*/ 1 w 698"/>
                  <a:gd name="T29" fmla="*/ 1 h 133"/>
                  <a:gd name="T30" fmla="*/ 3 w 698"/>
                  <a:gd name="T31" fmla="*/ 0 h 133"/>
                  <a:gd name="T32" fmla="*/ 11 w 698"/>
                  <a:gd name="T33" fmla="*/ 0 h 133"/>
                  <a:gd name="T34" fmla="*/ 10 w 698"/>
                  <a:gd name="T35" fmla="*/ 0 h 133"/>
                  <a:gd name="T36" fmla="*/ 11 w 698"/>
                  <a:gd name="T37" fmla="*/ 0 h 133"/>
                  <a:gd name="T38" fmla="*/ 10 w 698"/>
                  <a:gd name="T39" fmla="*/ 0 h 133"/>
                  <a:gd name="T40" fmla="*/ 11 w 698"/>
                  <a:gd name="T41" fmla="*/ 0 h 133"/>
                  <a:gd name="T42" fmla="*/ 10 w 698"/>
                  <a:gd name="T43" fmla="*/ 0 h 133"/>
                  <a:gd name="T44" fmla="*/ 11 w 698"/>
                  <a:gd name="T45" fmla="*/ 0 h 133"/>
                  <a:gd name="T46" fmla="*/ 11 w 698"/>
                  <a:gd name="T47" fmla="*/ 0 h 133"/>
                  <a:gd name="T48" fmla="*/ 11 w 698"/>
                  <a:gd name="T49" fmla="*/ 0 h 133"/>
                  <a:gd name="T50" fmla="*/ 11 w 698"/>
                  <a:gd name="T51" fmla="*/ 0 h 133"/>
                  <a:gd name="T52" fmla="*/ 11 w 698"/>
                  <a:gd name="T53" fmla="*/ 0 h 133"/>
                  <a:gd name="T54" fmla="*/ 11 w 698"/>
                  <a:gd name="T55" fmla="*/ 1 h 133"/>
                  <a:gd name="T56" fmla="*/ 11 w 698"/>
                  <a:gd name="T57" fmla="*/ 1 h 133"/>
                  <a:gd name="T58" fmla="*/ 11 w 698"/>
                  <a:gd name="T59" fmla="*/ 1 h 133"/>
                  <a:gd name="T60" fmla="*/ 11 w 698"/>
                  <a:gd name="T61" fmla="*/ 1 h 133"/>
                  <a:gd name="T62" fmla="*/ 7 w 698"/>
                  <a:gd name="T63" fmla="*/ 2 h 133"/>
                  <a:gd name="T64" fmla="*/ 1 w 698"/>
                  <a:gd name="T65" fmla="*/ 2 h 133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698"/>
                  <a:gd name="T100" fmla="*/ 0 h 133"/>
                  <a:gd name="T101" fmla="*/ 698 w 698"/>
                  <a:gd name="T102" fmla="*/ 133 h 133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698" h="133">
                    <a:moveTo>
                      <a:pt x="9" y="133"/>
                    </a:moveTo>
                    <a:lnTo>
                      <a:pt x="36" y="125"/>
                    </a:lnTo>
                    <a:lnTo>
                      <a:pt x="19" y="125"/>
                    </a:lnTo>
                    <a:lnTo>
                      <a:pt x="46" y="117"/>
                    </a:lnTo>
                    <a:lnTo>
                      <a:pt x="29" y="117"/>
                    </a:lnTo>
                    <a:lnTo>
                      <a:pt x="55" y="110"/>
                    </a:lnTo>
                    <a:lnTo>
                      <a:pt x="36" y="110"/>
                    </a:lnTo>
                    <a:lnTo>
                      <a:pt x="65" y="102"/>
                    </a:lnTo>
                    <a:lnTo>
                      <a:pt x="19" y="102"/>
                    </a:lnTo>
                    <a:lnTo>
                      <a:pt x="46" y="94"/>
                    </a:lnTo>
                    <a:lnTo>
                      <a:pt x="0" y="94"/>
                    </a:lnTo>
                    <a:lnTo>
                      <a:pt x="55" y="81"/>
                    </a:lnTo>
                    <a:lnTo>
                      <a:pt x="9" y="81"/>
                    </a:lnTo>
                    <a:lnTo>
                      <a:pt x="46" y="71"/>
                    </a:lnTo>
                    <a:lnTo>
                      <a:pt x="21" y="71"/>
                    </a:lnTo>
                    <a:lnTo>
                      <a:pt x="238" y="0"/>
                    </a:lnTo>
                    <a:lnTo>
                      <a:pt x="679" y="0"/>
                    </a:lnTo>
                    <a:lnTo>
                      <a:pt x="635" y="14"/>
                    </a:lnTo>
                    <a:lnTo>
                      <a:pt x="698" y="14"/>
                    </a:lnTo>
                    <a:lnTo>
                      <a:pt x="616" y="37"/>
                    </a:lnTo>
                    <a:lnTo>
                      <a:pt x="662" y="37"/>
                    </a:lnTo>
                    <a:lnTo>
                      <a:pt x="635" y="44"/>
                    </a:lnTo>
                    <a:lnTo>
                      <a:pt x="679" y="44"/>
                    </a:lnTo>
                    <a:lnTo>
                      <a:pt x="652" y="50"/>
                    </a:lnTo>
                    <a:lnTo>
                      <a:pt x="698" y="50"/>
                    </a:lnTo>
                    <a:lnTo>
                      <a:pt x="671" y="58"/>
                    </a:lnTo>
                    <a:lnTo>
                      <a:pt x="688" y="58"/>
                    </a:lnTo>
                    <a:lnTo>
                      <a:pt x="667" y="64"/>
                    </a:lnTo>
                    <a:lnTo>
                      <a:pt x="679" y="65"/>
                    </a:lnTo>
                    <a:lnTo>
                      <a:pt x="652" y="73"/>
                    </a:lnTo>
                    <a:lnTo>
                      <a:pt x="671" y="73"/>
                    </a:lnTo>
                    <a:lnTo>
                      <a:pt x="451" y="133"/>
                    </a:lnTo>
                    <a:lnTo>
                      <a:pt x="9" y="13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52" name="Freeform 326"/>
              <p:cNvSpPr>
                <a:spLocks/>
              </p:cNvSpPr>
              <p:nvPr/>
            </p:nvSpPr>
            <p:spPr bwMode="auto">
              <a:xfrm>
                <a:off x="4685" y="3274"/>
                <a:ext cx="349" cy="66"/>
              </a:xfrm>
              <a:custGeom>
                <a:avLst/>
                <a:gdLst>
                  <a:gd name="T0" fmla="*/ 1 w 698"/>
                  <a:gd name="T1" fmla="*/ 2 h 133"/>
                  <a:gd name="T2" fmla="*/ 1 w 698"/>
                  <a:gd name="T3" fmla="*/ 1 h 133"/>
                  <a:gd name="T4" fmla="*/ 1 w 698"/>
                  <a:gd name="T5" fmla="*/ 1 h 133"/>
                  <a:gd name="T6" fmla="*/ 1 w 698"/>
                  <a:gd name="T7" fmla="*/ 1 h 133"/>
                  <a:gd name="T8" fmla="*/ 1 w 698"/>
                  <a:gd name="T9" fmla="*/ 1 h 133"/>
                  <a:gd name="T10" fmla="*/ 1 w 698"/>
                  <a:gd name="T11" fmla="*/ 1 h 133"/>
                  <a:gd name="T12" fmla="*/ 1 w 698"/>
                  <a:gd name="T13" fmla="*/ 1 h 133"/>
                  <a:gd name="T14" fmla="*/ 1 w 698"/>
                  <a:gd name="T15" fmla="*/ 1 h 133"/>
                  <a:gd name="T16" fmla="*/ 1 w 698"/>
                  <a:gd name="T17" fmla="*/ 1 h 133"/>
                  <a:gd name="T18" fmla="*/ 1 w 698"/>
                  <a:gd name="T19" fmla="*/ 1 h 133"/>
                  <a:gd name="T20" fmla="*/ 0 w 698"/>
                  <a:gd name="T21" fmla="*/ 1 h 133"/>
                  <a:gd name="T22" fmla="*/ 1 w 698"/>
                  <a:gd name="T23" fmla="*/ 1 h 133"/>
                  <a:gd name="T24" fmla="*/ 1 w 698"/>
                  <a:gd name="T25" fmla="*/ 1 h 133"/>
                  <a:gd name="T26" fmla="*/ 1 w 698"/>
                  <a:gd name="T27" fmla="*/ 1 h 133"/>
                  <a:gd name="T28" fmla="*/ 1 w 698"/>
                  <a:gd name="T29" fmla="*/ 1 h 133"/>
                  <a:gd name="T30" fmla="*/ 3 w 698"/>
                  <a:gd name="T31" fmla="*/ 0 h 133"/>
                  <a:gd name="T32" fmla="*/ 11 w 698"/>
                  <a:gd name="T33" fmla="*/ 0 h 133"/>
                  <a:gd name="T34" fmla="*/ 10 w 698"/>
                  <a:gd name="T35" fmla="*/ 0 h 133"/>
                  <a:gd name="T36" fmla="*/ 11 w 698"/>
                  <a:gd name="T37" fmla="*/ 0 h 133"/>
                  <a:gd name="T38" fmla="*/ 10 w 698"/>
                  <a:gd name="T39" fmla="*/ 0 h 133"/>
                  <a:gd name="T40" fmla="*/ 11 w 698"/>
                  <a:gd name="T41" fmla="*/ 0 h 133"/>
                  <a:gd name="T42" fmla="*/ 10 w 698"/>
                  <a:gd name="T43" fmla="*/ 0 h 133"/>
                  <a:gd name="T44" fmla="*/ 11 w 698"/>
                  <a:gd name="T45" fmla="*/ 0 h 133"/>
                  <a:gd name="T46" fmla="*/ 11 w 698"/>
                  <a:gd name="T47" fmla="*/ 0 h 133"/>
                  <a:gd name="T48" fmla="*/ 11 w 698"/>
                  <a:gd name="T49" fmla="*/ 0 h 133"/>
                  <a:gd name="T50" fmla="*/ 11 w 698"/>
                  <a:gd name="T51" fmla="*/ 0 h 133"/>
                  <a:gd name="T52" fmla="*/ 11 w 698"/>
                  <a:gd name="T53" fmla="*/ 0 h 133"/>
                  <a:gd name="T54" fmla="*/ 11 w 698"/>
                  <a:gd name="T55" fmla="*/ 1 h 133"/>
                  <a:gd name="T56" fmla="*/ 11 w 698"/>
                  <a:gd name="T57" fmla="*/ 1 h 133"/>
                  <a:gd name="T58" fmla="*/ 11 w 698"/>
                  <a:gd name="T59" fmla="*/ 1 h 133"/>
                  <a:gd name="T60" fmla="*/ 11 w 698"/>
                  <a:gd name="T61" fmla="*/ 1 h 133"/>
                  <a:gd name="T62" fmla="*/ 7 w 698"/>
                  <a:gd name="T63" fmla="*/ 2 h 133"/>
                  <a:gd name="T64" fmla="*/ 1 w 698"/>
                  <a:gd name="T65" fmla="*/ 2 h 133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698"/>
                  <a:gd name="T100" fmla="*/ 0 h 133"/>
                  <a:gd name="T101" fmla="*/ 698 w 698"/>
                  <a:gd name="T102" fmla="*/ 133 h 133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698" h="133">
                    <a:moveTo>
                      <a:pt x="9" y="133"/>
                    </a:moveTo>
                    <a:lnTo>
                      <a:pt x="36" y="125"/>
                    </a:lnTo>
                    <a:lnTo>
                      <a:pt x="19" y="125"/>
                    </a:lnTo>
                    <a:lnTo>
                      <a:pt x="46" y="117"/>
                    </a:lnTo>
                    <a:lnTo>
                      <a:pt x="29" y="117"/>
                    </a:lnTo>
                    <a:lnTo>
                      <a:pt x="55" y="110"/>
                    </a:lnTo>
                    <a:lnTo>
                      <a:pt x="36" y="110"/>
                    </a:lnTo>
                    <a:lnTo>
                      <a:pt x="65" y="102"/>
                    </a:lnTo>
                    <a:lnTo>
                      <a:pt x="19" y="102"/>
                    </a:lnTo>
                    <a:lnTo>
                      <a:pt x="46" y="94"/>
                    </a:lnTo>
                    <a:lnTo>
                      <a:pt x="0" y="94"/>
                    </a:lnTo>
                    <a:lnTo>
                      <a:pt x="55" y="81"/>
                    </a:lnTo>
                    <a:lnTo>
                      <a:pt x="9" y="81"/>
                    </a:lnTo>
                    <a:lnTo>
                      <a:pt x="46" y="71"/>
                    </a:lnTo>
                    <a:lnTo>
                      <a:pt x="21" y="71"/>
                    </a:lnTo>
                    <a:lnTo>
                      <a:pt x="238" y="0"/>
                    </a:lnTo>
                    <a:lnTo>
                      <a:pt x="679" y="0"/>
                    </a:lnTo>
                    <a:lnTo>
                      <a:pt x="635" y="14"/>
                    </a:lnTo>
                    <a:lnTo>
                      <a:pt x="698" y="14"/>
                    </a:lnTo>
                    <a:lnTo>
                      <a:pt x="616" y="37"/>
                    </a:lnTo>
                    <a:lnTo>
                      <a:pt x="662" y="37"/>
                    </a:lnTo>
                    <a:lnTo>
                      <a:pt x="635" y="44"/>
                    </a:lnTo>
                    <a:lnTo>
                      <a:pt x="679" y="44"/>
                    </a:lnTo>
                    <a:lnTo>
                      <a:pt x="652" y="50"/>
                    </a:lnTo>
                    <a:lnTo>
                      <a:pt x="698" y="50"/>
                    </a:lnTo>
                    <a:lnTo>
                      <a:pt x="671" y="58"/>
                    </a:lnTo>
                    <a:lnTo>
                      <a:pt x="688" y="58"/>
                    </a:lnTo>
                    <a:lnTo>
                      <a:pt x="667" y="64"/>
                    </a:lnTo>
                    <a:lnTo>
                      <a:pt x="679" y="65"/>
                    </a:lnTo>
                    <a:lnTo>
                      <a:pt x="652" y="73"/>
                    </a:lnTo>
                    <a:lnTo>
                      <a:pt x="671" y="73"/>
                    </a:lnTo>
                    <a:lnTo>
                      <a:pt x="451" y="133"/>
                    </a:lnTo>
                    <a:lnTo>
                      <a:pt x="9" y="133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53" name="Freeform 327"/>
              <p:cNvSpPr>
                <a:spLocks/>
              </p:cNvSpPr>
              <p:nvPr/>
            </p:nvSpPr>
            <p:spPr bwMode="auto">
              <a:xfrm>
                <a:off x="4708" y="3281"/>
                <a:ext cx="294" cy="29"/>
              </a:xfrm>
              <a:custGeom>
                <a:avLst/>
                <a:gdLst>
                  <a:gd name="T0" fmla="*/ 0 w 589"/>
                  <a:gd name="T1" fmla="*/ 1 h 57"/>
                  <a:gd name="T2" fmla="*/ 5 w 589"/>
                  <a:gd name="T3" fmla="*/ 1 h 57"/>
                  <a:gd name="T4" fmla="*/ 9 w 589"/>
                  <a:gd name="T5" fmla="*/ 0 h 57"/>
                  <a:gd name="T6" fmla="*/ 0 60000 65536"/>
                  <a:gd name="T7" fmla="*/ 0 60000 65536"/>
                  <a:gd name="T8" fmla="*/ 0 60000 65536"/>
                  <a:gd name="T9" fmla="*/ 0 w 589"/>
                  <a:gd name="T10" fmla="*/ 0 h 57"/>
                  <a:gd name="T11" fmla="*/ 589 w 589"/>
                  <a:gd name="T12" fmla="*/ 57 h 5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89" h="57">
                    <a:moveTo>
                      <a:pt x="0" y="57"/>
                    </a:moveTo>
                    <a:lnTo>
                      <a:pt x="366" y="57"/>
                    </a:lnTo>
                    <a:lnTo>
                      <a:pt x="589" y="0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54" name="Freeform 328"/>
              <p:cNvSpPr>
                <a:spLocks/>
              </p:cNvSpPr>
              <p:nvPr/>
            </p:nvSpPr>
            <p:spPr bwMode="auto">
              <a:xfrm>
                <a:off x="4713" y="3292"/>
                <a:ext cx="280" cy="22"/>
              </a:xfrm>
              <a:custGeom>
                <a:avLst/>
                <a:gdLst>
                  <a:gd name="T0" fmla="*/ 0 w 561"/>
                  <a:gd name="T1" fmla="*/ 1 h 44"/>
                  <a:gd name="T2" fmla="*/ 6 w 561"/>
                  <a:gd name="T3" fmla="*/ 1 h 44"/>
                  <a:gd name="T4" fmla="*/ 8 w 561"/>
                  <a:gd name="T5" fmla="*/ 0 h 44"/>
                  <a:gd name="T6" fmla="*/ 0 60000 65536"/>
                  <a:gd name="T7" fmla="*/ 0 60000 65536"/>
                  <a:gd name="T8" fmla="*/ 0 60000 65536"/>
                  <a:gd name="T9" fmla="*/ 0 w 561"/>
                  <a:gd name="T10" fmla="*/ 0 h 44"/>
                  <a:gd name="T11" fmla="*/ 561 w 561"/>
                  <a:gd name="T12" fmla="*/ 44 h 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61" h="44">
                    <a:moveTo>
                      <a:pt x="0" y="44"/>
                    </a:moveTo>
                    <a:lnTo>
                      <a:pt x="396" y="44"/>
                    </a:lnTo>
                    <a:lnTo>
                      <a:pt x="561" y="0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55" name="Freeform 329"/>
              <p:cNvSpPr>
                <a:spLocks/>
              </p:cNvSpPr>
              <p:nvPr/>
            </p:nvSpPr>
            <p:spPr bwMode="auto">
              <a:xfrm>
                <a:off x="4708" y="3296"/>
                <a:ext cx="294" cy="25"/>
              </a:xfrm>
              <a:custGeom>
                <a:avLst/>
                <a:gdLst>
                  <a:gd name="T0" fmla="*/ 0 w 589"/>
                  <a:gd name="T1" fmla="*/ 1 h 50"/>
                  <a:gd name="T2" fmla="*/ 6 w 589"/>
                  <a:gd name="T3" fmla="*/ 1 h 50"/>
                  <a:gd name="T4" fmla="*/ 9 w 589"/>
                  <a:gd name="T5" fmla="*/ 0 h 50"/>
                  <a:gd name="T6" fmla="*/ 0 60000 65536"/>
                  <a:gd name="T7" fmla="*/ 0 60000 65536"/>
                  <a:gd name="T8" fmla="*/ 0 60000 65536"/>
                  <a:gd name="T9" fmla="*/ 0 w 589"/>
                  <a:gd name="T10" fmla="*/ 0 h 50"/>
                  <a:gd name="T11" fmla="*/ 589 w 589"/>
                  <a:gd name="T12" fmla="*/ 50 h 5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89" h="50">
                    <a:moveTo>
                      <a:pt x="0" y="50"/>
                    </a:moveTo>
                    <a:lnTo>
                      <a:pt x="395" y="50"/>
                    </a:lnTo>
                    <a:lnTo>
                      <a:pt x="589" y="0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56" name="Freeform 330"/>
              <p:cNvSpPr>
                <a:spLocks/>
              </p:cNvSpPr>
              <p:nvPr/>
            </p:nvSpPr>
            <p:spPr bwMode="auto">
              <a:xfrm>
                <a:off x="4713" y="3299"/>
                <a:ext cx="298" cy="26"/>
              </a:xfrm>
              <a:custGeom>
                <a:avLst/>
                <a:gdLst>
                  <a:gd name="T0" fmla="*/ 0 w 597"/>
                  <a:gd name="T1" fmla="*/ 1 h 52"/>
                  <a:gd name="T2" fmla="*/ 6 w 597"/>
                  <a:gd name="T3" fmla="*/ 1 h 52"/>
                  <a:gd name="T4" fmla="*/ 9 w 597"/>
                  <a:gd name="T5" fmla="*/ 0 h 52"/>
                  <a:gd name="T6" fmla="*/ 0 60000 65536"/>
                  <a:gd name="T7" fmla="*/ 0 60000 65536"/>
                  <a:gd name="T8" fmla="*/ 0 60000 65536"/>
                  <a:gd name="T9" fmla="*/ 0 w 597"/>
                  <a:gd name="T10" fmla="*/ 0 h 52"/>
                  <a:gd name="T11" fmla="*/ 597 w 597"/>
                  <a:gd name="T12" fmla="*/ 52 h 5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97" h="52">
                    <a:moveTo>
                      <a:pt x="0" y="52"/>
                    </a:moveTo>
                    <a:lnTo>
                      <a:pt x="401" y="52"/>
                    </a:lnTo>
                    <a:lnTo>
                      <a:pt x="597" y="0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57" name="Freeform 331"/>
              <p:cNvSpPr>
                <a:spLocks/>
              </p:cNvSpPr>
              <p:nvPr/>
            </p:nvSpPr>
            <p:spPr bwMode="auto">
              <a:xfrm>
                <a:off x="4713" y="3303"/>
                <a:ext cx="307" cy="26"/>
              </a:xfrm>
              <a:custGeom>
                <a:avLst/>
                <a:gdLst>
                  <a:gd name="T0" fmla="*/ 0 w 614"/>
                  <a:gd name="T1" fmla="*/ 1 h 52"/>
                  <a:gd name="T2" fmla="*/ 6 w 614"/>
                  <a:gd name="T3" fmla="*/ 1 h 52"/>
                  <a:gd name="T4" fmla="*/ 10 w 614"/>
                  <a:gd name="T5" fmla="*/ 0 h 52"/>
                  <a:gd name="T6" fmla="*/ 0 60000 65536"/>
                  <a:gd name="T7" fmla="*/ 0 60000 65536"/>
                  <a:gd name="T8" fmla="*/ 0 60000 65536"/>
                  <a:gd name="T9" fmla="*/ 0 w 614"/>
                  <a:gd name="T10" fmla="*/ 0 h 52"/>
                  <a:gd name="T11" fmla="*/ 614 w 614"/>
                  <a:gd name="T12" fmla="*/ 52 h 5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14" h="52">
                    <a:moveTo>
                      <a:pt x="0" y="52"/>
                    </a:moveTo>
                    <a:lnTo>
                      <a:pt x="422" y="52"/>
                    </a:lnTo>
                    <a:lnTo>
                      <a:pt x="614" y="0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58" name="Freeform 332"/>
              <p:cNvSpPr>
                <a:spLocks/>
              </p:cNvSpPr>
              <p:nvPr/>
            </p:nvSpPr>
            <p:spPr bwMode="auto">
              <a:xfrm>
                <a:off x="4708" y="3306"/>
                <a:ext cx="311" cy="27"/>
              </a:xfrm>
              <a:custGeom>
                <a:avLst/>
                <a:gdLst>
                  <a:gd name="T0" fmla="*/ 0 w 621"/>
                  <a:gd name="T1" fmla="*/ 1 h 53"/>
                  <a:gd name="T2" fmla="*/ 7 w 621"/>
                  <a:gd name="T3" fmla="*/ 1 h 53"/>
                  <a:gd name="T4" fmla="*/ 10 w 621"/>
                  <a:gd name="T5" fmla="*/ 0 h 53"/>
                  <a:gd name="T6" fmla="*/ 0 60000 65536"/>
                  <a:gd name="T7" fmla="*/ 0 60000 65536"/>
                  <a:gd name="T8" fmla="*/ 0 60000 65536"/>
                  <a:gd name="T9" fmla="*/ 0 w 621"/>
                  <a:gd name="T10" fmla="*/ 0 h 53"/>
                  <a:gd name="T11" fmla="*/ 621 w 621"/>
                  <a:gd name="T12" fmla="*/ 53 h 5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21" h="53">
                    <a:moveTo>
                      <a:pt x="0" y="53"/>
                    </a:moveTo>
                    <a:lnTo>
                      <a:pt x="422" y="53"/>
                    </a:lnTo>
                    <a:lnTo>
                      <a:pt x="621" y="0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59" name="Freeform 333"/>
              <p:cNvSpPr>
                <a:spLocks/>
              </p:cNvSpPr>
              <p:nvPr/>
            </p:nvSpPr>
            <p:spPr bwMode="auto">
              <a:xfrm>
                <a:off x="4703" y="3311"/>
                <a:ext cx="308" cy="25"/>
              </a:xfrm>
              <a:custGeom>
                <a:avLst/>
                <a:gdLst>
                  <a:gd name="T0" fmla="*/ 0 w 616"/>
                  <a:gd name="T1" fmla="*/ 0 h 52"/>
                  <a:gd name="T2" fmla="*/ 6 w 616"/>
                  <a:gd name="T3" fmla="*/ 0 h 52"/>
                  <a:gd name="T4" fmla="*/ 10 w 616"/>
                  <a:gd name="T5" fmla="*/ 0 h 52"/>
                  <a:gd name="T6" fmla="*/ 0 60000 65536"/>
                  <a:gd name="T7" fmla="*/ 0 60000 65536"/>
                  <a:gd name="T8" fmla="*/ 0 60000 65536"/>
                  <a:gd name="T9" fmla="*/ 0 w 616"/>
                  <a:gd name="T10" fmla="*/ 0 h 52"/>
                  <a:gd name="T11" fmla="*/ 616 w 616"/>
                  <a:gd name="T12" fmla="*/ 52 h 5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16" h="52">
                    <a:moveTo>
                      <a:pt x="0" y="52"/>
                    </a:moveTo>
                    <a:lnTo>
                      <a:pt x="424" y="52"/>
                    </a:lnTo>
                    <a:lnTo>
                      <a:pt x="616" y="0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60" name="Freeform 334"/>
              <p:cNvSpPr>
                <a:spLocks/>
              </p:cNvSpPr>
              <p:nvPr/>
            </p:nvSpPr>
            <p:spPr bwMode="auto">
              <a:xfrm>
                <a:off x="4685" y="3242"/>
                <a:ext cx="349" cy="66"/>
              </a:xfrm>
              <a:custGeom>
                <a:avLst/>
                <a:gdLst>
                  <a:gd name="T0" fmla="*/ 1 w 698"/>
                  <a:gd name="T1" fmla="*/ 2 h 132"/>
                  <a:gd name="T2" fmla="*/ 1 w 698"/>
                  <a:gd name="T3" fmla="*/ 2 h 132"/>
                  <a:gd name="T4" fmla="*/ 1 w 698"/>
                  <a:gd name="T5" fmla="*/ 2 h 132"/>
                  <a:gd name="T6" fmla="*/ 1 w 698"/>
                  <a:gd name="T7" fmla="*/ 2 h 132"/>
                  <a:gd name="T8" fmla="*/ 1 w 698"/>
                  <a:gd name="T9" fmla="*/ 2 h 132"/>
                  <a:gd name="T10" fmla="*/ 1 w 698"/>
                  <a:gd name="T11" fmla="*/ 1 h 132"/>
                  <a:gd name="T12" fmla="*/ 1 w 698"/>
                  <a:gd name="T13" fmla="*/ 1 h 132"/>
                  <a:gd name="T14" fmla="*/ 1 w 698"/>
                  <a:gd name="T15" fmla="*/ 1 h 132"/>
                  <a:gd name="T16" fmla="*/ 1 w 698"/>
                  <a:gd name="T17" fmla="*/ 1 h 132"/>
                  <a:gd name="T18" fmla="*/ 1 w 698"/>
                  <a:gd name="T19" fmla="*/ 1 h 132"/>
                  <a:gd name="T20" fmla="*/ 0 w 698"/>
                  <a:gd name="T21" fmla="*/ 1 h 132"/>
                  <a:gd name="T22" fmla="*/ 1 w 698"/>
                  <a:gd name="T23" fmla="*/ 1 h 132"/>
                  <a:gd name="T24" fmla="*/ 1 w 698"/>
                  <a:gd name="T25" fmla="*/ 1 h 132"/>
                  <a:gd name="T26" fmla="*/ 1 w 698"/>
                  <a:gd name="T27" fmla="*/ 1 h 132"/>
                  <a:gd name="T28" fmla="*/ 1 w 698"/>
                  <a:gd name="T29" fmla="*/ 1 h 132"/>
                  <a:gd name="T30" fmla="*/ 3 w 698"/>
                  <a:gd name="T31" fmla="*/ 0 h 132"/>
                  <a:gd name="T32" fmla="*/ 11 w 698"/>
                  <a:gd name="T33" fmla="*/ 0 h 132"/>
                  <a:gd name="T34" fmla="*/ 10 w 698"/>
                  <a:gd name="T35" fmla="*/ 1 h 132"/>
                  <a:gd name="T36" fmla="*/ 11 w 698"/>
                  <a:gd name="T37" fmla="*/ 1 h 132"/>
                  <a:gd name="T38" fmla="*/ 10 w 698"/>
                  <a:gd name="T39" fmla="*/ 1 h 132"/>
                  <a:gd name="T40" fmla="*/ 11 w 698"/>
                  <a:gd name="T41" fmla="*/ 1 h 132"/>
                  <a:gd name="T42" fmla="*/ 10 w 698"/>
                  <a:gd name="T43" fmla="*/ 1 h 132"/>
                  <a:gd name="T44" fmla="*/ 11 w 698"/>
                  <a:gd name="T45" fmla="*/ 1 h 132"/>
                  <a:gd name="T46" fmla="*/ 11 w 698"/>
                  <a:gd name="T47" fmla="*/ 1 h 132"/>
                  <a:gd name="T48" fmla="*/ 11 w 698"/>
                  <a:gd name="T49" fmla="*/ 1 h 132"/>
                  <a:gd name="T50" fmla="*/ 11 w 698"/>
                  <a:gd name="T51" fmla="*/ 1 h 132"/>
                  <a:gd name="T52" fmla="*/ 11 w 698"/>
                  <a:gd name="T53" fmla="*/ 1 h 132"/>
                  <a:gd name="T54" fmla="*/ 11 w 698"/>
                  <a:gd name="T55" fmla="*/ 1 h 132"/>
                  <a:gd name="T56" fmla="*/ 11 w 698"/>
                  <a:gd name="T57" fmla="*/ 1 h 132"/>
                  <a:gd name="T58" fmla="*/ 11 w 698"/>
                  <a:gd name="T59" fmla="*/ 1 h 132"/>
                  <a:gd name="T60" fmla="*/ 11 w 698"/>
                  <a:gd name="T61" fmla="*/ 1 h 132"/>
                  <a:gd name="T62" fmla="*/ 7 w 698"/>
                  <a:gd name="T63" fmla="*/ 2 h 132"/>
                  <a:gd name="T64" fmla="*/ 1 w 698"/>
                  <a:gd name="T65" fmla="*/ 2 h 13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698"/>
                  <a:gd name="T100" fmla="*/ 0 h 132"/>
                  <a:gd name="T101" fmla="*/ 698 w 698"/>
                  <a:gd name="T102" fmla="*/ 132 h 132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698" h="132">
                    <a:moveTo>
                      <a:pt x="9" y="132"/>
                    </a:moveTo>
                    <a:lnTo>
                      <a:pt x="36" y="125"/>
                    </a:lnTo>
                    <a:lnTo>
                      <a:pt x="19" y="125"/>
                    </a:lnTo>
                    <a:lnTo>
                      <a:pt x="46" y="117"/>
                    </a:lnTo>
                    <a:lnTo>
                      <a:pt x="29" y="117"/>
                    </a:lnTo>
                    <a:lnTo>
                      <a:pt x="55" y="109"/>
                    </a:lnTo>
                    <a:lnTo>
                      <a:pt x="36" y="109"/>
                    </a:lnTo>
                    <a:lnTo>
                      <a:pt x="65" y="102"/>
                    </a:lnTo>
                    <a:lnTo>
                      <a:pt x="19" y="102"/>
                    </a:lnTo>
                    <a:lnTo>
                      <a:pt x="46" y="94"/>
                    </a:lnTo>
                    <a:lnTo>
                      <a:pt x="0" y="94"/>
                    </a:lnTo>
                    <a:lnTo>
                      <a:pt x="55" y="81"/>
                    </a:lnTo>
                    <a:lnTo>
                      <a:pt x="9" y="81"/>
                    </a:lnTo>
                    <a:lnTo>
                      <a:pt x="46" y="71"/>
                    </a:lnTo>
                    <a:lnTo>
                      <a:pt x="21" y="71"/>
                    </a:lnTo>
                    <a:lnTo>
                      <a:pt x="238" y="0"/>
                    </a:lnTo>
                    <a:lnTo>
                      <a:pt x="679" y="0"/>
                    </a:lnTo>
                    <a:lnTo>
                      <a:pt x="635" y="13"/>
                    </a:lnTo>
                    <a:lnTo>
                      <a:pt x="698" y="13"/>
                    </a:lnTo>
                    <a:lnTo>
                      <a:pt x="616" y="35"/>
                    </a:lnTo>
                    <a:lnTo>
                      <a:pt x="662" y="35"/>
                    </a:lnTo>
                    <a:lnTo>
                      <a:pt x="635" y="42"/>
                    </a:lnTo>
                    <a:lnTo>
                      <a:pt x="679" y="42"/>
                    </a:lnTo>
                    <a:lnTo>
                      <a:pt x="652" y="50"/>
                    </a:lnTo>
                    <a:lnTo>
                      <a:pt x="698" y="50"/>
                    </a:lnTo>
                    <a:lnTo>
                      <a:pt x="671" y="58"/>
                    </a:lnTo>
                    <a:lnTo>
                      <a:pt x="688" y="58"/>
                    </a:lnTo>
                    <a:lnTo>
                      <a:pt x="667" y="63"/>
                    </a:lnTo>
                    <a:lnTo>
                      <a:pt x="679" y="65"/>
                    </a:lnTo>
                    <a:lnTo>
                      <a:pt x="652" y="73"/>
                    </a:lnTo>
                    <a:lnTo>
                      <a:pt x="671" y="73"/>
                    </a:lnTo>
                    <a:lnTo>
                      <a:pt x="451" y="132"/>
                    </a:lnTo>
                    <a:lnTo>
                      <a:pt x="9" y="13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61" name="Freeform 335"/>
              <p:cNvSpPr>
                <a:spLocks/>
              </p:cNvSpPr>
              <p:nvPr/>
            </p:nvSpPr>
            <p:spPr bwMode="auto">
              <a:xfrm>
                <a:off x="4685" y="3242"/>
                <a:ext cx="349" cy="66"/>
              </a:xfrm>
              <a:custGeom>
                <a:avLst/>
                <a:gdLst>
                  <a:gd name="T0" fmla="*/ 1 w 698"/>
                  <a:gd name="T1" fmla="*/ 2 h 132"/>
                  <a:gd name="T2" fmla="*/ 1 w 698"/>
                  <a:gd name="T3" fmla="*/ 2 h 132"/>
                  <a:gd name="T4" fmla="*/ 1 w 698"/>
                  <a:gd name="T5" fmla="*/ 2 h 132"/>
                  <a:gd name="T6" fmla="*/ 1 w 698"/>
                  <a:gd name="T7" fmla="*/ 2 h 132"/>
                  <a:gd name="T8" fmla="*/ 1 w 698"/>
                  <a:gd name="T9" fmla="*/ 2 h 132"/>
                  <a:gd name="T10" fmla="*/ 1 w 698"/>
                  <a:gd name="T11" fmla="*/ 1 h 132"/>
                  <a:gd name="T12" fmla="*/ 1 w 698"/>
                  <a:gd name="T13" fmla="*/ 1 h 132"/>
                  <a:gd name="T14" fmla="*/ 1 w 698"/>
                  <a:gd name="T15" fmla="*/ 1 h 132"/>
                  <a:gd name="T16" fmla="*/ 1 w 698"/>
                  <a:gd name="T17" fmla="*/ 1 h 132"/>
                  <a:gd name="T18" fmla="*/ 1 w 698"/>
                  <a:gd name="T19" fmla="*/ 1 h 132"/>
                  <a:gd name="T20" fmla="*/ 0 w 698"/>
                  <a:gd name="T21" fmla="*/ 1 h 132"/>
                  <a:gd name="T22" fmla="*/ 1 w 698"/>
                  <a:gd name="T23" fmla="*/ 1 h 132"/>
                  <a:gd name="T24" fmla="*/ 1 w 698"/>
                  <a:gd name="T25" fmla="*/ 1 h 132"/>
                  <a:gd name="T26" fmla="*/ 1 w 698"/>
                  <a:gd name="T27" fmla="*/ 1 h 132"/>
                  <a:gd name="T28" fmla="*/ 1 w 698"/>
                  <a:gd name="T29" fmla="*/ 1 h 132"/>
                  <a:gd name="T30" fmla="*/ 3 w 698"/>
                  <a:gd name="T31" fmla="*/ 0 h 132"/>
                  <a:gd name="T32" fmla="*/ 11 w 698"/>
                  <a:gd name="T33" fmla="*/ 0 h 132"/>
                  <a:gd name="T34" fmla="*/ 10 w 698"/>
                  <a:gd name="T35" fmla="*/ 1 h 132"/>
                  <a:gd name="T36" fmla="*/ 11 w 698"/>
                  <a:gd name="T37" fmla="*/ 1 h 132"/>
                  <a:gd name="T38" fmla="*/ 10 w 698"/>
                  <a:gd name="T39" fmla="*/ 1 h 132"/>
                  <a:gd name="T40" fmla="*/ 11 w 698"/>
                  <a:gd name="T41" fmla="*/ 1 h 132"/>
                  <a:gd name="T42" fmla="*/ 10 w 698"/>
                  <a:gd name="T43" fmla="*/ 1 h 132"/>
                  <a:gd name="T44" fmla="*/ 11 w 698"/>
                  <a:gd name="T45" fmla="*/ 1 h 132"/>
                  <a:gd name="T46" fmla="*/ 11 w 698"/>
                  <a:gd name="T47" fmla="*/ 1 h 132"/>
                  <a:gd name="T48" fmla="*/ 11 w 698"/>
                  <a:gd name="T49" fmla="*/ 1 h 132"/>
                  <a:gd name="T50" fmla="*/ 11 w 698"/>
                  <a:gd name="T51" fmla="*/ 1 h 132"/>
                  <a:gd name="T52" fmla="*/ 11 w 698"/>
                  <a:gd name="T53" fmla="*/ 1 h 132"/>
                  <a:gd name="T54" fmla="*/ 11 w 698"/>
                  <a:gd name="T55" fmla="*/ 1 h 132"/>
                  <a:gd name="T56" fmla="*/ 11 w 698"/>
                  <a:gd name="T57" fmla="*/ 1 h 132"/>
                  <a:gd name="T58" fmla="*/ 11 w 698"/>
                  <a:gd name="T59" fmla="*/ 1 h 132"/>
                  <a:gd name="T60" fmla="*/ 11 w 698"/>
                  <a:gd name="T61" fmla="*/ 1 h 132"/>
                  <a:gd name="T62" fmla="*/ 7 w 698"/>
                  <a:gd name="T63" fmla="*/ 2 h 132"/>
                  <a:gd name="T64" fmla="*/ 1 w 698"/>
                  <a:gd name="T65" fmla="*/ 2 h 13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698"/>
                  <a:gd name="T100" fmla="*/ 0 h 132"/>
                  <a:gd name="T101" fmla="*/ 698 w 698"/>
                  <a:gd name="T102" fmla="*/ 132 h 132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698" h="132">
                    <a:moveTo>
                      <a:pt x="9" y="132"/>
                    </a:moveTo>
                    <a:lnTo>
                      <a:pt x="36" y="125"/>
                    </a:lnTo>
                    <a:lnTo>
                      <a:pt x="19" y="125"/>
                    </a:lnTo>
                    <a:lnTo>
                      <a:pt x="46" y="117"/>
                    </a:lnTo>
                    <a:lnTo>
                      <a:pt x="29" y="117"/>
                    </a:lnTo>
                    <a:lnTo>
                      <a:pt x="55" y="109"/>
                    </a:lnTo>
                    <a:lnTo>
                      <a:pt x="36" y="109"/>
                    </a:lnTo>
                    <a:lnTo>
                      <a:pt x="65" y="102"/>
                    </a:lnTo>
                    <a:lnTo>
                      <a:pt x="19" y="102"/>
                    </a:lnTo>
                    <a:lnTo>
                      <a:pt x="46" y="94"/>
                    </a:lnTo>
                    <a:lnTo>
                      <a:pt x="0" y="94"/>
                    </a:lnTo>
                    <a:lnTo>
                      <a:pt x="55" y="81"/>
                    </a:lnTo>
                    <a:lnTo>
                      <a:pt x="9" y="81"/>
                    </a:lnTo>
                    <a:lnTo>
                      <a:pt x="46" y="71"/>
                    </a:lnTo>
                    <a:lnTo>
                      <a:pt x="21" y="71"/>
                    </a:lnTo>
                    <a:lnTo>
                      <a:pt x="238" y="0"/>
                    </a:lnTo>
                    <a:lnTo>
                      <a:pt x="679" y="0"/>
                    </a:lnTo>
                    <a:lnTo>
                      <a:pt x="635" y="13"/>
                    </a:lnTo>
                    <a:lnTo>
                      <a:pt x="698" y="13"/>
                    </a:lnTo>
                    <a:lnTo>
                      <a:pt x="616" y="35"/>
                    </a:lnTo>
                    <a:lnTo>
                      <a:pt x="662" y="35"/>
                    </a:lnTo>
                    <a:lnTo>
                      <a:pt x="635" y="42"/>
                    </a:lnTo>
                    <a:lnTo>
                      <a:pt x="679" y="42"/>
                    </a:lnTo>
                    <a:lnTo>
                      <a:pt x="652" y="50"/>
                    </a:lnTo>
                    <a:lnTo>
                      <a:pt x="698" y="50"/>
                    </a:lnTo>
                    <a:lnTo>
                      <a:pt x="671" y="58"/>
                    </a:lnTo>
                    <a:lnTo>
                      <a:pt x="688" y="58"/>
                    </a:lnTo>
                    <a:lnTo>
                      <a:pt x="667" y="63"/>
                    </a:lnTo>
                    <a:lnTo>
                      <a:pt x="679" y="65"/>
                    </a:lnTo>
                    <a:lnTo>
                      <a:pt x="652" y="73"/>
                    </a:lnTo>
                    <a:lnTo>
                      <a:pt x="671" y="73"/>
                    </a:lnTo>
                    <a:lnTo>
                      <a:pt x="451" y="132"/>
                    </a:lnTo>
                    <a:lnTo>
                      <a:pt x="9" y="132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62" name="Freeform 336"/>
              <p:cNvSpPr>
                <a:spLocks/>
              </p:cNvSpPr>
              <p:nvPr/>
            </p:nvSpPr>
            <p:spPr bwMode="auto">
              <a:xfrm>
                <a:off x="4708" y="3248"/>
                <a:ext cx="294" cy="29"/>
              </a:xfrm>
              <a:custGeom>
                <a:avLst/>
                <a:gdLst>
                  <a:gd name="T0" fmla="*/ 0 w 589"/>
                  <a:gd name="T1" fmla="*/ 1 h 58"/>
                  <a:gd name="T2" fmla="*/ 5 w 589"/>
                  <a:gd name="T3" fmla="*/ 1 h 58"/>
                  <a:gd name="T4" fmla="*/ 9 w 589"/>
                  <a:gd name="T5" fmla="*/ 0 h 58"/>
                  <a:gd name="T6" fmla="*/ 0 60000 65536"/>
                  <a:gd name="T7" fmla="*/ 0 60000 65536"/>
                  <a:gd name="T8" fmla="*/ 0 60000 65536"/>
                  <a:gd name="T9" fmla="*/ 0 w 589"/>
                  <a:gd name="T10" fmla="*/ 0 h 58"/>
                  <a:gd name="T11" fmla="*/ 589 w 589"/>
                  <a:gd name="T12" fmla="*/ 58 h 5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89" h="58">
                    <a:moveTo>
                      <a:pt x="0" y="58"/>
                    </a:moveTo>
                    <a:lnTo>
                      <a:pt x="366" y="58"/>
                    </a:lnTo>
                    <a:lnTo>
                      <a:pt x="589" y="0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63" name="Freeform 337"/>
              <p:cNvSpPr>
                <a:spLocks/>
              </p:cNvSpPr>
              <p:nvPr/>
            </p:nvSpPr>
            <p:spPr bwMode="auto">
              <a:xfrm>
                <a:off x="4713" y="3259"/>
                <a:ext cx="280" cy="23"/>
              </a:xfrm>
              <a:custGeom>
                <a:avLst/>
                <a:gdLst>
                  <a:gd name="T0" fmla="*/ 0 w 561"/>
                  <a:gd name="T1" fmla="*/ 1 h 46"/>
                  <a:gd name="T2" fmla="*/ 6 w 561"/>
                  <a:gd name="T3" fmla="*/ 1 h 46"/>
                  <a:gd name="T4" fmla="*/ 8 w 561"/>
                  <a:gd name="T5" fmla="*/ 0 h 46"/>
                  <a:gd name="T6" fmla="*/ 0 60000 65536"/>
                  <a:gd name="T7" fmla="*/ 0 60000 65536"/>
                  <a:gd name="T8" fmla="*/ 0 60000 65536"/>
                  <a:gd name="T9" fmla="*/ 0 w 561"/>
                  <a:gd name="T10" fmla="*/ 0 h 46"/>
                  <a:gd name="T11" fmla="*/ 561 w 561"/>
                  <a:gd name="T12" fmla="*/ 46 h 4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61" h="46">
                    <a:moveTo>
                      <a:pt x="0" y="46"/>
                    </a:moveTo>
                    <a:lnTo>
                      <a:pt x="396" y="46"/>
                    </a:lnTo>
                    <a:lnTo>
                      <a:pt x="561" y="0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64" name="Freeform 338"/>
              <p:cNvSpPr>
                <a:spLocks/>
              </p:cNvSpPr>
              <p:nvPr/>
            </p:nvSpPr>
            <p:spPr bwMode="auto">
              <a:xfrm>
                <a:off x="4708" y="3264"/>
                <a:ext cx="294" cy="25"/>
              </a:xfrm>
              <a:custGeom>
                <a:avLst/>
                <a:gdLst>
                  <a:gd name="T0" fmla="*/ 0 w 589"/>
                  <a:gd name="T1" fmla="*/ 1 h 50"/>
                  <a:gd name="T2" fmla="*/ 6 w 589"/>
                  <a:gd name="T3" fmla="*/ 1 h 50"/>
                  <a:gd name="T4" fmla="*/ 9 w 589"/>
                  <a:gd name="T5" fmla="*/ 0 h 50"/>
                  <a:gd name="T6" fmla="*/ 0 60000 65536"/>
                  <a:gd name="T7" fmla="*/ 0 60000 65536"/>
                  <a:gd name="T8" fmla="*/ 0 60000 65536"/>
                  <a:gd name="T9" fmla="*/ 0 w 589"/>
                  <a:gd name="T10" fmla="*/ 0 h 50"/>
                  <a:gd name="T11" fmla="*/ 589 w 589"/>
                  <a:gd name="T12" fmla="*/ 50 h 5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89" h="50">
                    <a:moveTo>
                      <a:pt x="0" y="50"/>
                    </a:moveTo>
                    <a:lnTo>
                      <a:pt x="395" y="50"/>
                    </a:lnTo>
                    <a:lnTo>
                      <a:pt x="589" y="0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65" name="Freeform 339"/>
              <p:cNvSpPr>
                <a:spLocks/>
              </p:cNvSpPr>
              <p:nvPr/>
            </p:nvSpPr>
            <p:spPr bwMode="auto">
              <a:xfrm>
                <a:off x="4713" y="3266"/>
                <a:ext cx="298" cy="26"/>
              </a:xfrm>
              <a:custGeom>
                <a:avLst/>
                <a:gdLst>
                  <a:gd name="T0" fmla="*/ 0 w 597"/>
                  <a:gd name="T1" fmla="*/ 1 h 52"/>
                  <a:gd name="T2" fmla="*/ 6 w 597"/>
                  <a:gd name="T3" fmla="*/ 1 h 52"/>
                  <a:gd name="T4" fmla="*/ 9 w 597"/>
                  <a:gd name="T5" fmla="*/ 0 h 52"/>
                  <a:gd name="T6" fmla="*/ 0 60000 65536"/>
                  <a:gd name="T7" fmla="*/ 0 60000 65536"/>
                  <a:gd name="T8" fmla="*/ 0 60000 65536"/>
                  <a:gd name="T9" fmla="*/ 0 w 597"/>
                  <a:gd name="T10" fmla="*/ 0 h 52"/>
                  <a:gd name="T11" fmla="*/ 597 w 597"/>
                  <a:gd name="T12" fmla="*/ 52 h 5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97" h="52">
                    <a:moveTo>
                      <a:pt x="0" y="52"/>
                    </a:moveTo>
                    <a:lnTo>
                      <a:pt x="401" y="52"/>
                    </a:lnTo>
                    <a:lnTo>
                      <a:pt x="597" y="0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66" name="Freeform 340"/>
              <p:cNvSpPr>
                <a:spLocks/>
              </p:cNvSpPr>
              <p:nvPr/>
            </p:nvSpPr>
            <p:spPr bwMode="auto">
              <a:xfrm>
                <a:off x="4713" y="3270"/>
                <a:ext cx="307" cy="26"/>
              </a:xfrm>
              <a:custGeom>
                <a:avLst/>
                <a:gdLst>
                  <a:gd name="T0" fmla="*/ 0 w 614"/>
                  <a:gd name="T1" fmla="*/ 1 h 51"/>
                  <a:gd name="T2" fmla="*/ 6 w 614"/>
                  <a:gd name="T3" fmla="*/ 1 h 51"/>
                  <a:gd name="T4" fmla="*/ 10 w 614"/>
                  <a:gd name="T5" fmla="*/ 0 h 51"/>
                  <a:gd name="T6" fmla="*/ 0 60000 65536"/>
                  <a:gd name="T7" fmla="*/ 0 60000 65536"/>
                  <a:gd name="T8" fmla="*/ 0 60000 65536"/>
                  <a:gd name="T9" fmla="*/ 0 w 614"/>
                  <a:gd name="T10" fmla="*/ 0 h 51"/>
                  <a:gd name="T11" fmla="*/ 614 w 614"/>
                  <a:gd name="T12" fmla="*/ 51 h 5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14" h="51">
                    <a:moveTo>
                      <a:pt x="0" y="51"/>
                    </a:moveTo>
                    <a:lnTo>
                      <a:pt x="422" y="51"/>
                    </a:lnTo>
                    <a:lnTo>
                      <a:pt x="614" y="0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67" name="Freeform 341"/>
              <p:cNvSpPr>
                <a:spLocks/>
              </p:cNvSpPr>
              <p:nvPr/>
            </p:nvSpPr>
            <p:spPr bwMode="auto">
              <a:xfrm>
                <a:off x="4708" y="3273"/>
                <a:ext cx="311" cy="27"/>
              </a:xfrm>
              <a:custGeom>
                <a:avLst/>
                <a:gdLst>
                  <a:gd name="T0" fmla="*/ 0 w 621"/>
                  <a:gd name="T1" fmla="*/ 1 h 54"/>
                  <a:gd name="T2" fmla="*/ 7 w 621"/>
                  <a:gd name="T3" fmla="*/ 1 h 54"/>
                  <a:gd name="T4" fmla="*/ 10 w 621"/>
                  <a:gd name="T5" fmla="*/ 0 h 54"/>
                  <a:gd name="T6" fmla="*/ 0 60000 65536"/>
                  <a:gd name="T7" fmla="*/ 0 60000 65536"/>
                  <a:gd name="T8" fmla="*/ 0 60000 65536"/>
                  <a:gd name="T9" fmla="*/ 0 w 621"/>
                  <a:gd name="T10" fmla="*/ 0 h 54"/>
                  <a:gd name="T11" fmla="*/ 621 w 621"/>
                  <a:gd name="T12" fmla="*/ 54 h 5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21" h="54">
                    <a:moveTo>
                      <a:pt x="0" y="54"/>
                    </a:moveTo>
                    <a:lnTo>
                      <a:pt x="422" y="54"/>
                    </a:lnTo>
                    <a:lnTo>
                      <a:pt x="621" y="0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68" name="Freeform 342"/>
              <p:cNvSpPr>
                <a:spLocks/>
              </p:cNvSpPr>
              <p:nvPr/>
            </p:nvSpPr>
            <p:spPr bwMode="auto">
              <a:xfrm>
                <a:off x="4703" y="3278"/>
                <a:ext cx="308" cy="26"/>
              </a:xfrm>
              <a:custGeom>
                <a:avLst/>
                <a:gdLst>
                  <a:gd name="T0" fmla="*/ 0 w 616"/>
                  <a:gd name="T1" fmla="*/ 1 h 52"/>
                  <a:gd name="T2" fmla="*/ 6 w 616"/>
                  <a:gd name="T3" fmla="*/ 1 h 52"/>
                  <a:gd name="T4" fmla="*/ 10 w 616"/>
                  <a:gd name="T5" fmla="*/ 0 h 52"/>
                  <a:gd name="T6" fmla="*/ 0 60000 65536"/>
                  <a:gd name="T7" fmla="*/ 0 60000 65536"/>
                  <a:gd name="T8" fmla="*/ 0 60000 65536"/>
                  <a:gd name="T9" fmla="*/ 0 w 616"/>
                  <a:gd name="T10" fmla="*/ 0 h 52"/>
                  <a:gd name="T11" fmla="*/ 616 w 616"/>
                  <a:gd name="T12" fmla="*/ 52 h 5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16" h="52">
                    <a:moveTo>
                      <a:pt x="0" y="52"/>
                    </a:moveTo>
                    <a:lnTo>
                      <a:pt x="424" y="52"/>
                    </a:lnTo>
                    <a:lnTo>
                      <a:pt x="616" y="0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69" name="Freeform 343"/>
              <p:cNvSpPr>
                <a:spLocks/>
              </p:cNvSpPr>
              <p:nvPr/>
            </p:nvSpPr>
            <p:spPr bwMode="auto">
              <a:xfrm>
                <a:off x="4685" y="3209"/>
                <a:ext cx="349" cy="65"/>
              </a:xfrm>
              <a:custGeom>
                <a:avLst/>
                <a:gdLst>
                  <a:gd name="T0" fmla="*/ 1 w 698"/>
                  <a:gd name="T1" fmla="*/ 2 h 130"/>
                  <a:gd name="T2" fmla="*/ 1 w 698"/>
                  <a:gd name="T3" fmla="*/ 2 h 130"/>
                  <a:gd name="T4" fmla="*/ 1 w 698"/>
                  <a:gd name="T5" fmla="*/ 2 h 130"/>
                  <a:gd name="T6" fmla="*/ 1 w 698"/>
                  <a:gd name="T7" fmla="*/ 2 h 130"/>
                  <a:gd name="T8" fmla="*/ 1 w 698"/>
                  <a:gd name="T9" fmla="*/ 2 h 130"/>
                  <a:gd name="T10" fmla="*/ 1 w 698"/>
                  <a:gd name="T11" fmla="*/ 1 h 130"/>
                  <a:gd name="T12" fmla="*/ 1 w 698"/>
                  <a:gd name="T13" fmla="*/ 1 h 130"/>
                  <a:gd name="T14" fmla="*/ 1 w 698"/>
                  <a:gd name="T15" fmla="*/ 1 h 130"/>
                  <a:gd name="T16" fmla="*/ 1 w 698"/>
                  <a:gd name="T17" fmla="*/ 1 h 130"/>
                  <a:gd name="T18" fmla="*/ 1 w 698"/>
                  <a:gd name="T19" fmla="*/ 1 h 130"/>
                  <a:gd name="T20" fmla="*/ 0 w 698"/>
                  <a:gd name="T21" fmla="*/ 1 h 130"/>
                  <a:gd name="T22" fmla="*/ 1 w 698"/>
                  <a:gd name="T23" fmla="*/ 1 h 130"/>
                  <a:gd name="T24" fmla="*/ 1 w 698"/>
                  <a:gd name="T25" fmla="*/ 1 h 130"/>
                  <a:gd name="T26" fmla="*/ 1 w 698"/>
                  <a:gd name="T27" fmla="*/ 1 h 130"/>
                  <a:gd name="T28" fmla="*/ 1 w 698"/>
                  <a:gd name="T29" fmla="*/ 1 h 130"/>
                  <a:gd name="T30" fmla="*/ 3 w 698"/>
                  <a:gd name="T31" fmla="*/ 0 h 130"/>
                  <a:gd name="T32" fmla="*/ 11 w 698"/>
                  <a:gd name="T33" fmla="*/ 0 h 130"/>
                  <a:gd name="T34" fmla="*/ 10 w 698"/>
                  <a:gd name="T35" fmla="*/ 1 h 130"/>
                  <a:gd name="T36" fmla="*/ 11 w 698"/>
                  <a:gd name="T37" fmla="*/ 1 h 130"/>
                  <a:gd name="T38" fmla="*/ 10 w 698"/>
                  <a:gd name="T39" fmla="*/ 1 h 130"/>
                  <a:gd name="T40" fmla="*/ 11 w 698"/>
                  <a:gd name="T41" fmla="*/ 1 h 130"/>
                  <a:gd name="T42" fmla="*/ 10 w 698"/>
                  <a:gd name="T43" fmla="*/ 1 h 130"/>
                  <a:gd name="T44" fmla="*/ 11 w 698"/>
                  <a:gd name="T45" fmla="*/ 1 h 130"/>
                  <a:gd name="T46" fmla="*/ 11 w 698"/>
                  <a:gd name="T47" fmla="*/ 1 h 130"/>
                  <a:gd name="T48" fmla="*/ 11 w 698"/>
                  <a:gd name="T49" fmla="*/ 1 h 130"/>
                  <a:gd name="T50" fmla="*/ 11 w 698"/>
                  <a:gd name="T51" fmla="*/ 1 h 130"/>
                  <a:gd name="T52" fmla="*/ 11 w 698"/>
                  <a:gd name="T53" fmla="*/ 1 h 130"/>
                  <a:gd name="T54" fmla="*/ 11 w 698"/>
                  <a:gd name="T55" fmla="*/ 1 h 130"/>
                  <a:gd name="T56" fmla="*/ 11 w 698"/>
                  <a:gd name="T57" fmla="*/ 1 h 130"/>
                  <a:gd name="T58" fmla="*/ 11 w 698"/>
                  <a:gd name="T59" fmla="*/ 1 h 130"/>
                  <a:gd name="T60" fmla="*/ 11 w 698"/>
                  <a:gd name="T61" fmla="*/ 1 h 130"/>
                  <a:gd name="T62" fmla="*/ 7 w 698"/>
                  <a:gd name="T63" fmla="*/ 2 h 130"/>
                  <a:gd name="T64" fmla="*/ 1 w 698"/>
                  <a:gd name="T65" fmla="*/ 2 h 130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698"/>
                  <a:gd name="T100" fmla="*/ 0 h 130"/>
                  <a:gd name="T101" fmla="*/ 698 w 698"/>
                  <a:gd name="T102" fmla="*/ 130 h 130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698" h="130">
                    <a:moveTo>
                      <a:pt x="9" y="130"/>
                    </a:moveTo>
                    <a:lnTo>
                      <a:pt x="36" y="123"/>
                    </a:lnTo>
                    <a:lnTo>
                      <a:pt x="19" y="125"/>
                    </a:lnTo>
                    <a:lnTo>
                      <a:pt x="46" y="115"/>
                    </a:lnTo>
                    <a:lnTo>
                      <a:pt x="29" y="115"/>
                    </a:lnTo>
                    <a:lnTo>
                      <a:pt x="55" y="109"/>
                    </a:lnTo>
                    <a:lnTo>
                      <a:pt x="36" y="109"/>
                    </a:lnTo>
                    <a:lnTo>
                      <a:pt x="65" y="101"/>
                    </a:lnTo>
                    <a:lnTo>
                      <a:pt x="19" y="101"/>
                    </a:lnTo>
                    <a:lnTo>
                      <a:pt x="46" y="94"/>
                    </a:lnTo>
                    <a:lnTo>
                      <a:pt x="0" y="94"/>
                    </a:lnTo>
                    <a:lnTo>
                      <a:pt x="55" y="78"/>
                    </a:lnTo>
                    <a:lnTo>
                      <a:pt x="9" y="78"/>
                    </a:lnTo>
                    <a:lnTo>
                      <a:pt x="46" y="71"/>
                    </a:lnTo>
                    <a:lnTo>
                      <a:pt x="21" y="71"/>
                    </a:lnTo>
                    <a:lnTo>
                      <a:pt x="238" y="0"/>
                    </a:lnTo>
                    <a:lnTo>
                      <a:pt x="679" y="0"/>
                    </a:lnTo>
                    <a:lnTo>
                      <a:pt x="635" y="11"/>
                    </a:lnTo>
                    <a:lnTo>
                      <a:pt x="698" y="11"/>
                    </a:lnTo>
                    <a:lnTo>
                      <a:pt x="616" y="34"/>
                    </a:lnTo>
                    <a:lnTo>
                      <a:pt x="662" y="34"/>
                    </a:lnTo>
                    <a:lnTo>
                      <a:pt x="635" y="42"/>
                    </a:lnTo>
                    <a:lnTo>
                      <a:pt x="679" y="42"/>
                    </a:lnTo>
                    <a:lnTo>
                      <a:pt x="652" y="50"/>
                    </a:lnTo>
                    <a:lnTo>
                      <a:pt x="698" y="50"/>
                    </a:lnTo>
                    <a:lnTo>
                      <a:pt x="671" y="57"/>
                    </a:lnTo>
                    <a:lnTo>
                      <a:pt x="688" y="57"/>
                    </a:lnTo>
                    <a:lnTo>
                      <a:pt x="667" y="63"/>
                    </a:lnTo>
                    <a:lnTo>
                      <a:pt x="679" y="65"/>
                    </a:lnTo>
                    <a:lnTo>
                      <a:pt x="652" y="71"/>
                    </a:lnTo>
                    <a:lnTo>
                      <a:pt x="671" y="71"/>
                    </a:lnTo>
                    <a:lnTo>
                      <a:pt x="451" y="130"/>
                    </a:lnTo>
                    <a:lnTo>
                      <a:pt x="9" y="13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70" name="Freeform 344"/>
              <p:cNvSpPr>
                <a:spLocks/>
              </p:cNvSpPr>
              <p:nvPr/>
            </p:nvSpPr>
            <p:spPr bwMode="auto">
              <a:xfrm>
                <a:off x="4685" y="3209"/>
                <a:ext cx="349" cy="65"/>
              </a:xfrm>
              <a:custGeom>
                <a:avLst/>
                <a:gdLst>
                  <a:gd name="T0" fmla="*/ 1 w 698"/>
                  <a:gd name="T1" fmla="*/ 2 h 130"/>
                  <a:gd name="T2" fmla="*/ 1 w 698"/>
                  <a:gd name="T3" fmla="*/ 2 h 130"/>
                  <a:gd name="T4" fmla="*/ 1 w 698"/>
                  <a:gd name="T5" fmla="*/ 2 h 130"/>
                  <a:gd name="T6" fmla="*/ 1 w 698"/>
                  <a:gd name="T7" fmla="*/ 2 h 130"/>
                  <a:gd name="T8" fmla="*/ 1 w 698"/>
                  <a:gd name="T9" fmla="*/ 2 h 130"/>
                  <a:gd name="T10" fmla="*/ 1 w 698"/>
                  <a:gd name="T11" fmla="*/ 1 h 130"/>
                  <a:gd name="T12" fmla="*/ 1 w 698"/>
                  <a:gd name="T13" fmla="*/ 1 h 130"/>
                  <a:gd name="T14" fmla="*/ 1 w 698"/>
                  <a:gd name="T15" fmla="*/ 1 h 130"/>
                  <a:gd name="T16" fmla="*/ 1 w 698"/>
                  <a:gd name="T17" fmla="*/ 1 h 130"/>
                  <a:gd name="T18" fmla="*/ 1 w 698"/>
                  <a:gd name="T19" fmla="*/ 1 h 130"/>
                  <a:gd name="T20" fmla="*/ 0 w 698"/>
                  <a:gd name="T21" fmla="*/ 1 h 130"/>
                  <a:gd name="T22" fmla="*/ 1 w 698"/>
                  <a:gd name="T23" fmla="*/ 1 h 130"/>
                  <a:gd name="T24" fmla="*/ 1 w 698"/>
                  <a:gd name="T25" fmla="*/ 1 h 130"/>
                  <a:gd name="T26" fmla="*/ 1 w 698"/>
                  <a:gd name="T27" fmla="*/ 1 h 130"/>
                  <a:gd name="T28" fmla="*/ 1 w 698"/>
                  <a:gd name="T29" fmla="*/ 1 h 130"/>
                  <a:gd name="T30" fmla="*/ 3 w 698"/>
                  <a:gd name="T31" fmla="*/ 0 h 130"/>
                  <a:gd name="T32" fmla="*/ 11 w 698"/>
                  <a:gd name="T33" fmla="*/ 0 h 130"/>
                  <a:gd name="T34" fmla="*/ 10 w 698"/>
                  <a:gd name="T35" fmla="*/ 1 h 130"/>
                  <a:gd name="T36" fmla="*/ 11 w 698"/>
                  <a:gd name="T37" fmla="*/ 1 h 130"/>
                  <a:gd name="T38" fmla="*/ 10 w 698"/>
                  <a:gd name="T39" fmla="*/ 1 h 130"/>
                  <a:gd name="T40" fmla="*/ 11 w 698"/>
                  <a:gd name="T41" fmla="*/ 1 h 130"/>
                  <a:gd name="T42" fmla="*/ 10 w 698"/>
                  <a:gd name="T43" fmla="*/ 1 h 130"/>
                  <a:gd name="T44" fmla="*/ 11 w 698"/>
                  <a:gd name="T45" fmla="*/ 1 h 130"/>
                  <a:gd name="T46" fmla="*/ 11 w 698"/>
                  <a:gd name="T47" fmla="*/ 1 h 130"/>
                  <a:gd name="T48" fmla="*/ 11 w 698"/>
                  <a:gd name="T49" fmla="*/ 1 h 130"/>
                  <a:gd name="T50" fmla="*/ 11 w 698"/>
                  <a:gd name="T51" fmla="*/ 1 h 130"/>
                  <a:gd name="T52" fmla="*/ 11 w 698"/>
                  <a:gd name="T53" fmla="*/ 1 h 130"/>
                  <a:gd name="T54" fmla="*/ 11 w 698"/>
                  <a:gd name="T55" fmla="*/ 1 h 130"/>
                  <a:gd name="T56" fmla="*/ 11 w 698"/>
                  <a:gd name="T57" fmla="*/ 1 h 130"/>
                  <a:gd name="T58" fmla="*/ 11 w 698"/>
                  <a:gd name="T59" fmla="*/ 1 h 130"/>
                  <a:gd name="T60" fmla="*/ 11 w 698"/>
                  <a:gd name="T61" fmla="*/ 1 h 130"/>
                  <a:gd name="T62" fmla="*/ 7 w 698"/>
                  <a:gd name="T63" fmla="*/ 2 h 130"/>
                  <a:gd name="T64" fmla="*/ 1 w 698"/>
                  <a:gd name="T65" fmla="*/ 2 h 130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698"/>
                  <a:gd name="T100" fmla="*/ 0 h 130"/>
                  <a:gd name="T101" fmla="*/ 698 w 698"/>
                  <a:gd name="T102" fmla="*/ 130 h 130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698" h="130">
                    <a:moveTo>
                      <a:pt x="9" y="130"/>
                    </a:moveTo>
                    <a:lnTo>
                      <a:pt x="36" y="123"/>
                    </a:lnTo>
                    <a:lnTo>
                      <a:pt x="19" y="125"/>
                    </a:lnTo>
                    <a:lnTo>
                      <a:pt x="46" y="115"/>
                    </a:lnTo>
                    <a:lnTo>
                      <a:pt x="29" y="115"/>
                    </a:lnTo>
                    <a:lnTo>
                      <a:pt x="55" y="109"/>
                    </a:lnTo>
                    <a:lnTo>
                      <a:pt x="36" y="109"/>
                    </a:lnTo>
                    <a:lnTo>
                      <a:pt x="65" y="101"/>
                    </a:lnTo>
                    <a:lnTo>
                      <a:pt x="19" y="101"/>
                    </a:lnTo>
                    <a:lnTo>
                      <a:pt x="46" y="94"/>
                    </a:lnTo>
                    <a:lnTo>
                      <a:pt x="0" y="94"/>
                    </a:lnTo>
                    <a:lnTo>
                      <a:pt x="55" y="78"/>
                    </a:lnTo>
                    <a:lnTo>
                      <a:pt x="9" y="78"/>
                    </a:lnTo>
                    <a:lnTo>
                      <a:pt x="46" y="71"/>
                    </a:lnTo>
                    <a:lnTo>
                      <a:pt x="21" y="71"/>
                    </a:lnTo>
                    <a:lnTo>
                      <a:pt x="238" y="0"/>
                    </a:lnTo>
                    <a:lnTo>
                      <a:pt x="679" y="0"/>
                    </a:lnTo>
                    <a:lnTo>
                      <a:pt x="635" y="11"/>
                    </a:lnTo>
                    <a:lnTo>
                      <a:pt x="698" y="11"/>
                    </a:lnTo>
                    <a:lnTo>
                      <a:pt x="616" y="34"/>
                    </a:lnTo>
                    <a:lnTo>
                      <a:pt x="662" y="34"/>
                    </a:lnTo>
                    <a:lnTo>
                      <a:pt x="635" y="42"/>
                    </a:lnTo>
                    <a:lnTo>
                      <a:pt x="679" y="42"/>
                    </a:lnTo>
                    <a:lnTo>
                      <a:pt x="652" y="50"/>
                    </a:lnTo>
                    <a:lnTo>
                      <a:pt x="698" y="50"/>
                    </a:lnTo>
                    <a:lnTo>
                      <a:pt x="671" y="57"/>
                    </a:lnTo>
                    <a:lnTo>
                      <a:pt x="688" y="57"/>
                    </a:lnTo>
                    <a:lnTo>
                      <a:pt x="667" y="63"/>
                    </a:lnTo>
                    <a:lnTo>
                      <a:pt x="679" y="65"/>
                    </a:lnTo>
                    <a:lnTo>
                      <a:pt x="652" y="71"/>
                    </a:lnTo>
                    <a:lnTo>
                      <a:pt x="671" y="71"/>
                    </a:lnTo>
                    <a:lnTo>
                      <a:pt x="451" y="130"/>
                    </a:lnTo>
                    <a:lnTo>
                      <a:pt x="9" y="130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71" name="Freeform 345"/>
              <p:cNvSpPr>
                <a:spLocks/>
              </p:cNvSpPr>
              <p:nvPr/>
            </p:nvSpPr>
            <p:spPr bwMode="auto">
              <a:xfrm>
                <a:off x="4708" y="3215"/>
                <a:ext cx="294" cy="29"/>
              </a:xfrm>
              <a:custGeom>
                <a:avLst/>
                <a:gdLst>
                  <a:gd name="T0" fmla="*/ 0 w 589"/>
                  <a:gd name="T1" fmla="*/ 0 h 60"/>
                  <a:gd name="T2" fmla="*/ 5 w 589"/>
                  <a:gd name="T3" fmla="*/ 0 h 60"/>
                  <a:gd name="T4" fmla="*/ 9 w 589"/>
                  <a:gd name="T5" fmla="*/ 0 h 60"/>
                  <a:gd name="T6" fmla="*/ 0 60000 65536"/>
                  <a:gd name="T7" fmla="*/ 0 60000 65536"/>
                  <a:gd name="T8" fmla="*/ 0 60000 65536"/>
                  <a:gd name="T9" fmla="*/ 0 w 589"/>
                  <a:gd name="T10" fmla="*/ 0 h 60"/>
                  <a:gd name="T11" fmla="*/ 589 w 589"/>
                  <a:gd name="T12" fmla="*/ 60 h 6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89" h="60">
                    <a:moveTo>
                      <a:pt x="0" y="60"/>
                    </a:moveTo>
                    <a:lnTo>
                      <a:pt x="366" y="60"/>
                    </a:lnTo>
                    <a:lnTo>
                      <a:pt x="589" y="0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72" name="Freeform 346"/>
              <p:cNvSpPr>
                <a:spLocks/>
              </p:cNvSpPr>
              <p:nvPr/>
            </p:nvSpPr>
            <p:spPr bwMode="auto">
              <a:xfrm>
                <a:off x="4713" y="3226"/>
                <a:ext cx="280" cy="22"/>
              </a:xfrm>
              <a:custGeom>
                <a:avLst/>
                <a:gdLst>
                  <a:gd name="T0" fmla="*/ 0 w 561"/>
                  <a:gd name="T1" fmla="*/ 1 h 44"/>
                  <a:gd name="T2" fmla="*/ 6 w 561"/>
                  <a:gd name="T3" fmla="*/ 1 h 44"/>
                  <a:gd name="T4" fmla="*/ 8 w 561"/>
                  <a:gd name="T5" fmla="*/ 0 h 44"/>
                  <a:gd name="T6" fmla="*/ 0 60000 65536"/>
                  <a:gd name="T7" fmla="*/ 0 60000 65536"/>
                  <a:gd name="T8" fmla="*/ 0 60000 65536"/>
                  <a:gd name="T9" fmla="*/ 0 w 561"/>
                  <a:gd name="T10" fmla="*/ 0 h 44"/>
                  <a:gd name="T11" fmla="*/ 561 w 561"/>
                  <a:gd name="T12" fmla="*/ 44 h 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61" h="44">
                    <a:moveTo>
                      <a:pt x="0" y="44"/>
                    </a:moveTo>
                    <a:lnTo>
                      <a:pt x="396" y="44"/>
                    </a:lnTo>
                    <a:lnTo>
                      <a:pt x="561" y="0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73" name="Freeform 347"/>
              <p:cNvSpPr>
                <a:spLocks/>
              </p:cNvSpPr>
              <p:nvPr/>
            </p:nvSpPr>
            <p:spPr bwMode="auto">
              <a:xfrm>
                <a:off x="4708" y="3230"/>
                <a:ext cx="294" cy="26"/>
              </a:xfrm>
              <a:custGeom>
                <a:avLst/>
                <a:gdLst>
                  <a:gd name="T0" fmla="*/ 0 w 589"/>
                  <a:gd name="T1" fmla="*/ 1 h 52"/>
                  <a:gd name="T2" fmla="*/ 6 w 589"/>
                  <a:gd name="T3" fmla="*/ 1 h 52"/>
                  <a:gd name="T4" fmla="*/ 9 w 589"/>
                  <a:gd name="T5" fmla="*/ 0 h 52"/>
                  <a:gd name="T6" fmla="*/ 0 60000 65536"/>
                  <a:gd name="T7" fmla="*/ 0 60000 65536"/>
                  <a:gd name="T8" fmla="*/ 0 60000 65536"/>
                  <a:gd name="T9" fmla="*/ 0 w 589"/>
                  <a:gd name="T10" fmla="*/ 0 h 52"/>
                  <a:gd name="T11" fmla="*/ 589 w 589"/>
                  <a:gd name="T12" fmla="*/ 52 h 5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89" h="52">
                    <a:moveTo>
                      <a:pt x="0" y="52"/>
                    </a:moveTo>
                    <a:lnTo>
                      <a:pt x="395" y="52"/>
                    </a:lnTo>
                    <a:lnTo>
                      <a:pt x="589" y="0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74" name="Freeform 348"/>
              <p:cNvSpPr>
                <a:spLocks/>
              </p:cNvSpPr>
              <p:nvPr/>
            </p:nvSpPr>
            <p:spPr bwMode="auto">
              <a:xfrm>
                <a:off x="4713" y="3234"/>
                <a:ext cx="298" cy="26"/>
              </a:xfrm>
              <a:custGeom>
                <a:avLst/>
                <a:gdLst>
                  <a:gd name="T0" fmla="*/ 0 w 597"/>
                  <a:gd name="T1" fmla="*/ 1 h 51"/>
                  <a:gd name="T2" fmla="*/ 6 w 597"/>
                  <a:gd name="T3" fmla="*/ 1 h 51"/>
                  <a:gd name="T4" fmla="*/ 9 w 597"/>
                  <a:gd name="T5" fmla="*/ 0 h 51"/>
                  <a:gd name="T6" fmla="*/ 0 60000 65536"/>
                  <a:gd name="T7" fmla="*/ 0 60000 65536"/>
                  <a:gd name="T8" fmla="*/ 0 60000 65536"/>
                  <a:gd name="T9" fmla="*/ 0 w 597"/>
                  <a:gd name="T10" fmla="*/ 0 h 51"/>
                  <a:gd name="T11" fmla="*/ 597 w 597"/>
                  <a:gd name="T12" fmla="*/ 51 h 5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97" h="51">
                    <a:moveTo>
                      <a:pt x="0" y="51"/>
                    </a:moveTo>
                    <a:lnTo>
                      <a:pt x="401" y="51"/>
                    </a:lnTo>
                    <a:lnTo>
                      <a:pt x="597" y="0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75" name="Freeform 349"/>
              <p:cNvSpPr>
                <a:spLocks/>
              </p:cNvSpPr>
              <p:nvPr/>
            </p:nvSpPr>
            <p:spPr bwMode="auto">
              <a:xfrm>
                <a:off x="4713" y="3238"/>
                <a:ext cx="307" cy="26"/>
              </a:xfrm>
              <a:custGeom>
                <a:avLst/>
                <a:gdLst>
                  <a:gd name="T0" fmla="*/ 0 w 614"/>
                  <a:gd name="T1" fmla="*/ 1 h 52"/>
                  <a:gd name="T2" fmla="*/ 6 w 614"/>
                  <a:gd name="T3" fmla="*/ 1 h 52"/>
                  <a:gd name="T4" fmla="*/ 10 w 614"/>
                  <a:gd name="T5" fmla="*/ 0 h 52"/>
                  <a:gd name="T6" fmla="*/ 0 60000 65536"/>
                  <a:gd name="T7" fmla="*/ 0 60000 65536"/>
                  <a:gd name="T8" fmla="*/ 0 60000 65536"/>
                  <a:gd name="T9" fmla="*/ 0 w 614"/>
                  <a:gd name="T10" fmla="*/ 0 h 52"/>
                  <a:gd name="T11" fmla="*/ 614 w 614"/>
                  <a:gd name="T12" fmla="*/ 52 h 5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14" h="52">
                    <a:moveTo>
                      <a:pt x="0" y="52"/>
                    </a:moveTo>
                    <a:lnTo>
                      <a:pt x="422" y="52"/>
                    </a:lnTo>
                    <a:lnTo>
                      <a:pt x="614" y="0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76" name="Freeform 350"/>
              <p:cNvSpPr>
                <a:spLocks/>
              </p:cNvSpPr>
              <p:nvPr/>
            </p:nvSpPr>
            <p:spPr bwMode="auto">
              <a:xfrm>
                <a:off x="4708" y="3241"/>
                <a:ext cx="311" cy="25"/>
              </a:xfrm>
              <a:custGeom>
                <a:avLst/>
                <a:gdLst>
                  <a:gd name="T0" fmla="*/ 0 w 621"/>
                  <a:gd name="T1" fmla="*/ 0 h 52"/>
                  <a:gd name="T2" fmla="*/ 7 w 621"/>
                  <a:gd name="T3" fmla="*/ 0 h 52"/>
                  <a:gd name="T4" fmla="*/ 10 w 621"/>
                  <a:gd name="T5" fmla="*/ 0 h 52"/>
                  <a:gd name="T6" fmla="*/ 0 60000 65536"/>
                  <a:gd name="T7" fmla="*/ 0 60000 65536"/>
                  <a:gd name="T8" fmla="*/ 0 60000 65536"/>
                  <a:gd name="T9" fmla="*/ 0 w 621"/>
                  <a:gd name="T10" fmla="*/ 0 h 52"/>
                  <a:gd name="T11" fmla="*/ 621 w 621"/>
                  <a:gd name="T12" fmla="*/ 52 h 5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21" h="52">
                    <a:moveTo>
                      <a:pt x="0" y="52"/>
                    </a:moveTo>
                    <a:lnTo>
                      <a:pt x="422" y="52"/>
                    </a:lnTo>
                    <a:lnTo>
                      <a:pt x="621" y="0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77" name="Freeform 351"/>
              <p:cNvSpPr>
                <a:spLocks/>
              </p:cNvSpPr>
              <p:nvPr/>
            </p:nvSpPr>
            <p:spPr bwMode="auto">
              <a:xfrm>
                <a:off x="4703" y="3244"/>
                <a:ext cx="308" cy="26"/>
              </a:xfrm>
              <a:custGeom>
                <a:avLst/>
                <a:gdLst>
                  <a:gd name="T0" fmla="*/ 0 w 616"/>
                  <a:gd name="T1" fmla="*/ 1 h 52"/>
                  <a:gd name="T2" fmla="*/ 6 w 616"/>
                  <a:gd name="T3" fmla="*/ 1 h 52"/>
                  <a:gd name="T4" fmla="*/ 10 w 616"/>
                  <a:gd name="T5" fmla="*/ 0 h 52"/>
                  <a:gd name="T6" fmla="*/ 0 60000 65536"/>
                  <a:gd name="T7" fmla="*/ 0 60000 65536"/>
                  <a:gd name="T8" fmla="*/ 0 60000 65536"/>
                  <a:gd name="T9" fmla="*/ 0 w 616"/>
                  <a:gd name="T10" fmla="*/ 0 h 52"/>
                  <a:gd name="T11" fmla="*/ 616 w 616"/>
                  <a:gd name="T12" fmla="*/ 52 h 5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16" h="52">
                    <a:moveTo>
                      <a:pt x="0" y="52"/>
                    </a:moveTo>
                    <a:lnTo>
                      <a:pt x="424" y="52"/>
                    </a:lnTo>
                    <a:lnTo>
                      <a:pt x="616" y="0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78" name="Freeform 352"/>
              <p:cNvSpPr>
                <a:spLocks/>
              </p:cNvSpPr>
              <p:nvPr/>
            </p:nvSpPr>
            <p:spPr bwMode="auto">
              <a:xfrm>
                <a:off x="4685" y="3176"/>
                <a:ext cx="349" cy="66"/>
              </a:xfrm>
              <a:custGeom>
                <a:avLst/>
                <a:gdLst>
                  <a:gd name="T0" fmla="*/ 1 w 698"/>
                  <a:gd name="T1" fmla="*/ 3 h 130"/>
                  <a:gd name="T2" fmla="*/ 1 w 698"/>
                  <a:gd name="T3" fmla="*/ 2 h 130"/>
                  <a:gd name="T4" fmla="*/ 1 w 698"/>
                  <a:gd name="T5" fmla="*/ 2 h 130"/>
                  <a:gd name="T6" fmla="*/ 1 w 698"/>
                  <a:gd name="T7" fmla="*/ 2 h 130"/>
                  <a:gd name="T8" fmla="*/ 1 w 698"/>
                  <a:gd name="T9" fmla="*/ 2 h 130"/>
                  <a:gd name="T10" fmla="*/ 1 w 698"/>
                  <a:gd name="T11" fmla="*/ 2 h 130"/>
                  <a:gd name="T12" fmla="*/ 1 w 698"/>
                  <a:gd name="T13" fmla="*/ 2 h 130"/>
                  <a:gd name="T14" fmla="*/ 1 w 698"/>
                  <a:gd name="T15" fmla="*/ 2 h 130"/>
                  <a:gd name="T16" fmla="*/ 1 w 698"/>
                  <a:gd name="T17" fmla="*/ 2 h 130"/>
                  <a:gd name="T18" fmla="*/ 1 w 698"/>
                  <a:gd name="T19" fmla="*/ 2 h 130"/>
                  <a:gd name="T20" fmla="*/ 0 w 698"/>
                  <a:gd name="T21" fmla="*/ 2 h 130"/>
                  <a:gd name="T22" fmla="*/ 1 w 698"/>
                  <a:gd name="T23" fmla="*/ 2 h 130"/>
                  <a:gd name="T24" fmla="*/ 1 w 698"/>
                  <a:gd name="T25" fmla="*/ 2 h 130"/>
                  <a:gd name="T26" fmla="*/ 1 w 698"/>
                  <a:gd name="T27" fmla="*/ 2 h 130"/>
                  <a:gd name="T28" fmla="*/ 1 w 698"/>
                  <a:gd name="T29" fmla="*/ 2 h 130"/>
                  <a:gd name="T30" fmla="*/ 3 w 698"/>
                  <a:gd name="T31" fmla="*/ 0 h 130"/>
                  <a:gd name="T32" fmla="*/ 11 w 698"/>
                  <a:gd name="T33" fmla="*/ 0 h 130"/>
                  <a:gd name="T34" fmla="*/ 10 w 698"/>
                  <a:gd name="T35" fmla="*/ 1 h 130"/>
                  <a:gd name="T36" fmla="*/ 11 w 698"/>
                  <a:gd name="T37" fmla="*/ 1 h 130"/>
                  <a:gd name="T38" fmla="*/ 10 w 698"/>
                  <a:gd name="T39" fmla="*/ 1 h 130"/>
                  <a:gd name="T40" fmla="*/ 11 w 698"/>
                  <a:gd name="T41" fmla="*/ 1 h 130"/>
                  <a:gd name="T42" fmla="*/ 10 w 698"/>
                  <a:gd name="T43" fmla="*/ 1 h 130"/>
                  <a:gd name="T44" fmla="*/ 11 w 698"/>
                  <a:gd name="T45" fmla="*/ 1 h 130"/>
                  <a:gd name="T46" fmla="*/ 11 w 698"/>
                  <a:gd name="T47" fmla="*/ 1 h 130"/>
                  <a:gd name="T48" fmla="*/ 11 w 698"/>
                  <a:gd name="T49" fmla="*/ 1 h 130"/>
                  <a:gd name="T50" fmla="*/ 11 w 698"/>
                  <a:gd name="T51" fmla="*/ 1 h 130"/>
                  <a:gd name="T52" fmla="*/ 11 w 698"/>
                  <a:gd name="T53" fmla="*/ 1 h 130"/>
                  <a:gd name="T54" fmla="*/ 11 w 698"/>
                  <a:gd name="T55" fmla="*/ 1 h 130"/>
                  <a:gd name="T56" fmla="*/ 11 w 698"/>
                  <a:gd name="T57" fmla="*/ 1 h 130"/>
                  <a:gd name="T58" fmla="*/ 11 w 698"/>
                  <a:gd name="T59" fmla="*/ 2 h 130"/>
                  <a:gd name="T60" fmla="*/ 11 w 698"/>
                  <a:gd name="T61" fmla="*/ 2 h 130"/>
                  <a:gd name="T62" fmla="*/ 7 w 698"/>
                  <a:gd name="T63" fmla="*/ 3 h 130"/>
                  <a:gd name="T64" fmla="*/ 1 w 698"/>
                  <a:gd name="T65" fmla="*/ 3 h 130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698"/>
                  <a:gd name="T100" fmla="*/ 0 h 130"/>
                  <a:gd name="T101" fmla="*/ 698 w 698"/>
                  <a:gd name="T102" fmla="*/ 130 h 130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698" h="130">
                    <a:moveTo>
                      <a:pt x="9" y="130"/>
                    </a:moveTo>
                    <a:lnTo>
                      <a:pt x="36" y="122"/>
                    </a:lnTo>
                    <a:lnTo>
                      <a:pt x="19" y="122"/>
                    </a:lnTo>
                    <a:lnTo>
                      <a:pt x="46" y="115"/>
                    </a:lnTo>
                    <a:lnTo>
                      <a:pt x="29" y="115"/>
                    </a:lnTo>
                    <a:lnTo>
                      <a:pt x="55" y="107"/>
                    </a:lnTo>
                    <a:lnTo>
                      <a:pt x="36" y="107"/>
                    </a:lnTo>
                    <a:lnTo>
                      <a:pt x="65" y="101"/>
                    </a:lnTo>
                    <a:lnTo>
                      <a:pt x="19" y="101"/>
                    </a:lnTo>
                    <a:lnTo>
                      <a:pt x="46" y="94"/>
                    </a:lnTo>
                    <a:lnTo>
                      <a:pt x="0" y="94"/>
                    </a:lnTo>
                    <a:lnTo>
                      <a:pt x="55" y="78"/>
                    </a:lnTo>
                    <a:lnTo>
                      <a:pt x="9" y="78"/>
                    </a:lnTo>
                    <a:lnTo>
                      <a:pt x="46" y="69"/>
                    </a:lnTo>
                    <a:lnTo>
                      <a:pt x="21" y="69"/>
                    </a:lnTo>
                    <a:lnTo>
                      <a:pt x="238" y="0"/>
                    </a:lnTo>
                    <a:lnTo>
                      <a:pt x="679" y="0"/>
                    </a:lnTo>
                    <a:lnTo>
                      <a:pt x="635" y="11"/>
                    </a:lnTo>
                    <a:lnTo>
                      <a:pt x="698" y="11"/>
                    </a:lnTo>
                    <a:lnTo>
                      <a:pt x="616" y="34"/>
                    </a:lnTo>
                    <a:lnTo>
                      <a:pt x="662" y="34"/>
                    </a:lnTo>
                    <a:lnTo>
                      <a:pt x="635" y="42"/>
                    </a:lnTo>
                    <a:lnTo>
                      <a:pt x="679" y="42"/>
                    </a:lnTo>
                    <a:lnTo>
                      <a:pt x="652" y="49"/>
                    </a:lnTo>
                    <a:lnTo>
                      <a:pt x="698" y="49"/>
                    </a:lnTo>
                    <a:lnTo>
                      <a:pt x="671" y="57"/>
                    </a:lnTo>
                    <a:lnTo>
                      <a:pt x="688" y="57"/>
                    </a:lnTo>
                    <a:lnTo>
                      <a:pt x="667" y="63"/>
                    </a:lnTo>
                    <a:lnTo>
                      <a:pt x="679" y="63"/>
                    </a:lnTo>
                    <a:lnTo>
                      <a:pt x="652" y="71"/>
                    </a:lnTo>
                    <a:lnTo>
                      <a:pt x="671" y="71"/>
                    </a:lnTo>
                    <a:lnTo>
                      <a:pt x="451" y="130"/>
                    </a:lnTo>
                    <a:lnTo>
                      <a:pt x="9" y="13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79" name="Freeform 353"/>
              <p:cNvSpPr>
                <a:spLocks/>
              </p:cNvSpPr>
              <p:nvPr/>
            </p:nvSpPr>
            <p:spPr bwMode="auto">
              <a:xfrm>
                <a:off x="4685" y="3176"/>
                <a:ext cx="349" cy="66"/>
              </a:xfrm>
              <a:custGeom>
                <a:avLst/>
                <a:gdLst>
                  <a:gd name="T0" fmla="*/ 1 w 698"/>
                  <a:gd name="T1" fmla="*/ 3 h 130"/>
                  <a:gd name="T2" fmla="*/ 1 w 698"/>
                  <a:gd name="T3" fmla="*/ 2 h 130"/>
                  <a:gd name="T4" fmla="*/ 1 w 698"/>
                  <a:gd name="T5" fmla="*/ 2 h 130"/>
                  <a:gd name="T6" fmla="*/ 1 w 698"/>
                  <a:gd name="T7" fmla="*/ 2 h 130"/>
                  <a:gd name="T8" fmla="*/ 1 w 698"/>
                  <a:gd name="T9" fmla="*/ 2 h 130"/>
                  <a:gd name="T10" fmla="*/ 1 w 698"/>
                  <a:gd name="T11" fmla="*/ 2 h 130"/>
                  <a:gd name="T12" fmla="*/ 1 w 698"/>
                  <a:gd name="T13" fmla="*/ 2 h 130"/>
                  <a:gd name="T14" fmla="*/ 1 w 698"/>
                  <a:gd name="T15" fmla="*/ 2 h 130"/>
                  <a:gd name="T16" fmla="*/ 1 w 698"/>
                  <a:gd name="T17" fmla="*/ 2 h 130"/>
                  <a:gd name="T18" fmla="*/ 1 w 698"/>
                  <a:gd name="T19" fmla="*/ 2 h 130"/>
                  <a:gd name="T20" fmla="*/ 0 w 698"/>
                  <a:gd name="T21" fmla="*/ 2 h 130"/>
                  <a:gd name="T22" fmla="*/ 1 w 698"/>
                  <a:gd name="T23" fmla="*/ 2 h 130"/>
                  <a:gd name="T24" fmla="*/ 1 w 698"/>
                  <a:gd name="T25" fmla="*/ 2 h 130"/>
                  <a:gd name="T26" fmla="*/ 1 w 698"/>
                  <a:gd name="T27" fmla="*/ 2 h 130"/>
                  <a:gd name="T28" fmla="*/ 1 w 698"/>
                  <a:gd name="T29" fmla="*/ 2 h 130"/>
                  <a:gd name="T30" fmla="*/ 3 w 698"/>
                  <a:gd name="T31" fmla="*/ 0 h 130"/>
                  <a:gd name="T32" fmla="*/ 11 w 698"/>
                  <a:gd name="T33" fmla="*/ 0 h 130"/>
                  <a:gd name="T34" fmla="*/ 10 w 698"/>
                  <a:gd name="T35" fmla="*/ 1 h 130"/>
                  <a:gd name="T36" fmla="*/ 11 w 698"/>
                  <a:gd name="T37" fmla="*/ 1 h 130"/>
                  <a:gd name="T38" fmla="*/ 10 w 698"/>
                  <a:gd name="T39" fmla="*/ 1 h 130"/>
                  <a:gd name="T40" fmla="*/ 11 w 698"/>
                  <a:gd name="T41" fmla="*/ 1 h 130"/>
                  <a:gd name="T42" fmla="*/ 10 w 698"/>
                  <a:gd name="T43" fmla="*/ 1 h 130"/>
                  <a:gd name="T44" fmla="*/ 11 w 698"/>
                  <a:gd name="T45" fmla="*/ 1 h 130"/>
                  <a:gd name="T46" fmla="*/ 11 w 698"/>
                  <a:gd name="T47" fmla="*/ 1 h 130"/>
                  <a:gd name="T48" fmla="*/ 11 w 698"/>
                  <a:gd name="T49" fmla="*/ 1 h 130"/>
                  <a:gd name="T50" fmla="*/ 11 w 698"/>
                  <a:gd name="T51" fmla="*/ 1 h 130"/>
                  <a:gd name="T52" fmla="*/ 11 w 698"/>
                  <a:gd name="T53" fmla="*/ 1 h 130"/>
                  <a:gd name="T54" fmla="*/ 11 w 698"/>
                  <a:gd name="T55" fmla="*/ 1 h 130"/>
                  <a:gd name="T56" fmla="*/ 11 w 698"/>
                  <a:gd name="T57" fmla="*/ 1 h 130"/>
                  <a:gd name="T58" fmla="*/ 11 w 698"/>
                  <a:gd name="T59" fmla="*/ 2 h 130"/>
                  <a:gd name="T60" fmla="*/ 11 w 698"/>
                  <a:gd name="T61" fmla="*/ 2 h 130"/>
                  <a:gd name="T62" fmla="*/ 7 w 698"/>
                  <a:gd name="T63" fmla="*/ 3 h 130"/>
                  <a:gd name="T64" fmla="*/ 1 w 698"/>
                  <a:gd name="T65" fmla="*/ 3 h 130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698"/>
                  <a:gd name="T100" fmla="*/ 0 h 130"/>
                  <a:gd name="T101" fmla="*/ 698 w 698"/>
                  <a:gd name="T102" fmla="*/ 130 h 130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698" h="130">
                    <a:moveTo>
                      <a:pt x="9" y="130"/>
                    </a:moveTo>
                    <a:lnTo>
                      <a:pt x="36" y="122"/>
                    </a:lnTo>
                    <a:lnTo>
                      <a:pt x="19" y="122"/>
                    </a:lnTo>
                    <a:lnTo>
                      <a:pt x="46" y="115"/>
                    </a:lnTo>
                    <a:lnTo>
                      <a:pt x="29" y="115"/>
                    </a:lnTo>
                    <a:lnTo>
                      <a:pt x="55" y="107"/>
                    </a:lnTo>
                    <a:lnTo>
                      <a:pt x="36" y="107"/>
                    </a:lnTo>
                    <a:lnTo>
                      <a:pt x="65" y="101"/>
                    </a:lnTo>
                    <a:lnTo>
                      <a:pt x="19" y="101"/>
                    </a:lnTo>
                    <a:lnTo>
                      <a:pt x="46" y="94"/>
                    </a:lnTo>
                    <a:lnTo>
                      <a:pt x="0" y="94"/>
                    </a:lnTo>
                    <a:lnTo>
                      <a:pt x="55" y="78"/>
                    </a:lnTo>
                    <a:lnTo>
                      <a:pt x="9" y="78"/>
                    </a:lnTo>
                    <a:lnTo>
                      <a:pt x="46" y="69"/>
                    </a:lnTo>
                    <a:lnTo>
                      <a:pt x="21" y="69"/>
                    </a:lnTo>
                    <a:lnTo>
                      <a:pt x="238" y="0"/>
                    </a:lnTo>
                    <a:lnTo>
                      <a:pt x="679" y="0"/>
                    </a:lnTo>
                    <a:lnTo>
                      <a:pt x="635" y="11"/>
                    </a:lnTo>
                    <a:lnTo>
                      <a:pt x="698" y="11"/>
                    </a:lnTo>
                    <a:lnTo>
                      <a:pt x="616" y="34"/>
                    </a:lnTo>
                    <a:lnTo>
                      <a:pt x="662" y="34"/>
                    </a:lnTo>
                    <a:lnTo>
                      <a:pt x="635" y="42"/>
                    </a:lnTo>
                    <a:lnTo>
                      <a:pt x="679" y="42"/>
                    </a:lnTo>
                    <a:lnTo>
                      <a:pt x="652" y="49"/>
                    </a:lnTo>
                    <a:lnTo>
                      <a:pt x="698" y="49"/>
                    </a:lnTo>
                    <a:lnTo>
                      <a:pt x="671" y="57"/>
                    </a:lnTo>
                    <a:lnTo>
                      <a:pt x="688" y="57"/>
                    </a:lnTo>
                    <a:lnTo>
                      <a:pt x="667" y="63"/>
                    </a:lnTo>
                    <a:lnTo>
                      <a:pt x="679" y="63"/>
                    </a:lnTo>
                    <a:lnTo>
                      <a:pt x="652" y="71"/>
                    </a:lnTo>
                    <a:lnTo>
                      <a:pt x="671" y="71"/>
                    </a:lnTo>
                    <a:lnTo>
                      <a:pt x="451" y="130"/>
                    </a:lnTo>
                    <a:lnTo>
                      <a:pt x="9" y="130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80" name="Freeform 354"/>
              <p:cNvSpPr>
                <a:spLocks/>
              </p:cNvSpPr>
              <p:nvPr/>
            </p:nvSpPr>
            <p:spPr bwMode="auto">
              <a:xfrm>
                <a:off x="4708" y="3182"/>
                <a:ext cx="294" cy="29"/>
              </a:xfrm>
              <a:custGeom>
                <a:avLst/>
                <a:gdLst>
                  <a:gd name="T0" fmla="*/ 0 w 589"/>
                  <a:gd name="T1" fmla="*/ 1 h 58"/>
                  <a:gd name="T2" fmla="*/ 5 w 589"/>
                  <a:gd name="T3" fmla="*/ 1 h 58"/>
                  <a:gd name="T4" fmla="*/ 9 w 589"/>
                  <a:gd name="T5" fmla="*/ 0 h 58"/>
                  <a:gd name="T6" fmla="*/ 0 60000 65536"/>
                  <a:gd name="T7" fmla="*/ 0 60000 65536"/>
                  <a:gd name="T8" fmla="*/ 0 60000 65536"/>
                  <a:gd name="T9" fmla="*/ 0 w 589"/>
                  <a:gd name="T10" fmla="*/ 0 h 58"/>
                  <a:gd name="T11" fmla="*/ 589 w 589"/>
                  <a:gd name="T12" fmla="*/ 58 h 5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89" h="58">
                    <a:moveTo>
                      <a:pt x="0" y="58"/>
                    </a:moveTo>
                    <a:lnTo>
                      <a:pt x="366" y="58"/>
                    </a:lnTo>
                    <a:lnTo>
                      <a:pt x="589" y="0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81" name="Freeform 355"/>
              <p:cNvSpPr>
                <a:spLocks/>
              </p:cNvSpPr>
              <p:nvPr/>
            </p:nvSpPr>
            <p:spPr bwMode="auto">
              <a:xfrm>
                <a:off x="4713" y="3194"/>
                <a:ext cx="280" cy="22"/>
              </a:xfrm>
              <a:custGeom>
                <a:avLst/>
                <a:gdLst>
                  <a:gd name="T0" fmla="*/ 0 w 561"/>
                  <a:gd name="T1" fmla="*/ 1 h 44"/>
                  <a:gd name="T2" fmla="*/ 6 w 561"/>
                  <a:gd name="T3" fmla="*/ 1 h 44"/>
                  <a:gd name="T4" fmla="*/ 8 w 561"/>
                  <a:gd name="T5" fmla="*/ 0 h 44"/>
                  <a:gd name="T6" fmla="*/ 0 60000 65536"/>
                  <a:gd name="T7" fmla="*/ 0 60000 65536"/>
                  <a:gd name="T8" fmla="*/ 0 60000 65536"/>
                  <a:gd name="T9" fmla="*/ 0 w 561"/>
                  <a:gd name="T10" fmla="*/ 0 h 44"/>
                  <a:gd name="T11" fmla="*/ 561 w 561"/>
                  <a:gd name="T12" fmla="*/ 44 h 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61" h="44">
                    <a:moveTo>
                      <a:pt x="0" y="44"/>
                    </a:moveTo>
                    <a:lnTo>
                      <a:pt x="396" y="44"/>
                    </a:lnTo>
                    <a:lnTo>
                      <a:pt x="561" y="0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82" name="Freeform 356"/>
              <p:cNvSpPr>
                <a:spLocks/>
              </p:cNvSpPr>
              <p:nvPr/>
            </p:nvSpPr>
            <p:spPr bwMode="auto">
              <a:xfrm>
                <a:off x="4708" y="3197"/>
                <a:ext cx="294" cy="26"/>
              </a:xfrm>
              <a:custGeom>
                <a:avLst/>
                <a:gdLst>
                  <a:gd name="T0" fmla="*/ 0 w 589"/>
                  <a:gd name="T1" fmla="*/ 1 h 52"/>
                  <a:gd name="T2" fmla="*/ 6 w 589"/>
                  <a:gd name="T3" fmla="*/ 1 h 52"/>
                  <a:gd name="T4" fmla="*/ 9 w 589"/>
                  <a:gd name="T5" fmla="*/ 0 h 52"/>
                  <a:gd name="T6" fmla="*/ 0 60000 65536"/>
                  <a:gd name="T7" fmla="*/ 0 60000 65536"/>
                  <a:gd name="T8" fmla="*/ 0 60000 65536"/>
                  <a:gd name="T9" fmla="*/ 0 w 589"/>
                  <a:gd name="T10" fmla="*/ 0 h 52"/>
                  <a:gd name="T11" fmla="*/ 589 w 589"/>
                  <a:gd name="T12" fmla="*/ 52 h 5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89" h="52">
                    <a:moveTo>
                      <a:pt x="0" y="52"/>
                    </a:moveTo>
                    <a:lnTo>
                      <a:pt x="395" y="52"/>
                    </a:lnTo>
                    <a:lnTo>
                      <a:pt x="589" y="0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83" name="Freeform 357"/>
              <p:cNvSpPr>
                <a:spLocks/>
              </p:cNvSpPr>
              <p:nvPr/>
            </p:nvSpPr>
            <p:spPr bwMode="auto">
              <a:xfrm>
                <a:off x="4713" y="3201"/>
                <a:ext cx="298" cy="26"/>
              </a:xfrm>
              <a:custGeom>
                <a:avLst/>
                <a:gdLst>
                  <a:gd name="T0" fmla="*/ 0 w 597"/>
                  <a:gd name="T1" fmla="*/ 1 h 52"/>
                  <a:gd name="T2" fmla="*/ 6 w 597"/>
                  <a:gd name="T3" fmla="*/ 1 h 52"/>
                  <a:gd name="T4" fmla="*/ 9 w 597"/>
                  <a:gd name="T5" fmla="*/ 0 h 52"/>
                  <a:gd name="T6" fmla="*/ 0 60000 65536"/>
                  <a:gd name="T7" fmla="*/ 0 60000 65536"/>
                  <a:gd name="T8" fmla="*/ 0 60000 65536"/>
                  <a:gd name="T9" fmla="*/ 0 w 597"/>
                  <a:gd name="T10" fmla="*/ 0 h 52"/>
                  <a:gd name="T11" fmla="*/ 597 w 597"/>
                  <a:gd name="T12" fmla="*/ 52 h 5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97" h="52">
                    <a:moveTo>
                      <a:pt x="0" y="52"/>
                    </a:moveTo>
                    <a:lnTo>
                      <a:pt x="401" y="52"/>
                    </a:lnTo>
                    <a:lnTo>
                      <a:pt x="597" y="0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84" name="Freeform 358"/>
              <p:cNvSpPr>
                <a:spLocks/>
              </p:cNvSpPr>
              <p:nvPr/>
            </p:nvSpPr>
            <p:spPr bwMode="auto">
              <a:xfrm>
                <a:off x="4713" y="3205"/>
                <a:ext cx="307" cy="26"/>
              </a:xfrm>
              <a:custGeom>
                <a:avLst/>
                <a:gdLst>
                  <a:gd name="T0" fmla="*/ 0 w 614"/>
                  <a:gd name="T1" fmla="*/ 1 h 52"/>
                  <a:gd name="T2" fmla="*/ 6 w 614"/>
                  <a:gd name="T3" fmla="*/ 1 h 52"/>
                  <a:gd name="T4" fmla="*/ 10 w 614"/>
                  <a:gd name="T5" fmla="*/ 0 h 52"/>
                  <a:gd name="T6" fmla="*/ 0 60000 65536"/>
                  <a:gd name="T7" fmla="*/ 0 60000 65536"/>
                  <a:gd name="T8" fmla="*/ 0 60000 65536"/>
                  <a:gd name="T9" fmla="*/ 0 w 614"/>
                  <a:gd name="T10" fmla="*/ 0 h 52"/>
                  <a:gd name="T11" fmla="*/ 614 w 614"/>
                  <a:gd name="T12" fmla="*/ 52 h 5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14" h="52">
                    <a:moveTo>
                      <a:pt x="0" y="52"/>
                    </a:moveTo>
                    <a:lnTo>
                      <a:pt x="422" y="52"/>
                    </a:lnTo>
                    <a:lnTo>
                      <a:pt x="614" y="0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85" name="Freeform 359"/>
              <p:cNvSpPr>
                <a:spLocks/>
              </p:cNvSpPr>
              <p:nvPr/>
            </p:nvSpPr>
            <p:spPr bwMode="auto">
              <a:xfrm>
                <a:off x="4708" y="3208"/>
                <a:ext cx="311" cy="26"/>
              </a:xfrm>
              <a:custGeom>
                <a:avLst/>
                <a:gdLst>
                  <a:gd name="T0" fmla="*/ 0 w 621"/>
                  <a:gd name="T1" fmla="*/ 1 h 52"/>
                  <a:gd name="T2" fmla="*/ 7 w 621"/>
                  <a:gd name="T3" fmla="*/ 1 h 52"/>
                  <a:gd name="T4" fmla="*/ 10 w 621"/>
                  <a:gd name="T5" fmla="*/ 0 h 52"/>
                  <a:gd name="T6" fmla="*/ 0 60000 65536"/>
                  <a:gd name="T7" fmla="*/ 0 60000 65536"/>
                  <a:gd name="T8" fmla="*/ 0 60000 65536"/>
                  <a:gd name="T9" fmla="*/ 0 w 621"/>
                  <a:gd name="T10" fmla="*/ 0 h 52"/>
                  <a:gd name="T11" fmla="*/ 621 w 621"/>
                  <a:gd name="T12" fmla="*/ 52 h 5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21" h="52">
                    <a:moveTo>
                      <a:pt x="0" y="52"/>
                    </a:moveTo>
                    <a:lnTo>
                      <a:pt x="422" y="52"/>
                    </a:lnTo>
                    <a:lnTo>
                      <a:pt x="621" y="0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86" name="Freeform 360"/>
              <p:cNvSpPr>
                <a:spLocks/>
              </p:cNvSpPr>
              <p:nvPr/>
            </p:nvSpPr>
            <p:spPr bwMode="auto">
              <a:xfrm>
                <a:off x="4703" y="3212"/>
                <a:ext cx="308" cy="26"/>
              </a:xfrm>
              <a:custGeom>
                <a:avLst/>
                <a:gdLst>
                  <a:gd name="T0" fmla="*/ 0 w 616"/>
                  <a:gd name="T1" fmla="*/ 1 h 51"/>
                  <a:gd name="T2" fmla="*/ 6 w 616"/>
                  <a:gd name="T3" fmla="*/ 1 h 51"/>
                  <a:gd name="T4" fmla="*/ 10 w 616"/>
                  <a:gd name="T5" fmla="*/ 0 h 51"/>
                  <a:gd name="T6" fmla="*/ 0 60000 65536"/>
                  <a:gd name="T7" fmla="*/ 0 60000 65536"/>
                  <a:gd name="T8" fmla="*/ 0 60000 65536"/>
                  <a:gd name="T9" fmla="*/ 0 w 616"/>
                  <a:gd name="T10" fmla="*/ 0 h 51"/>
                  <a:gd name="T11" fmla="*/ 616 w 616"/>
                  <a:gd name="T12" fmla="*/ 51 h 5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16" h="51">
                    <a:moveTo>
                      <a:pt x="0" y="51"/>
                    </a:moveTo>
                    <a:lnTo>
                      <a:pt x="424" y="51"/>
                    </a:lnTo>
                    <a:lnTo>
                      <a:pt x="616" y="0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87" name="Freeform 361"/>
              <p:cNvSpPr>
                <a:spLocks/>
              </p:cNvSpPr>
              <p:nvPr/>
            </p:nvSpPr>
            <p:spPr bwMode="auto">
              <a:xfrm>
                <a:off x="4685" y="3143"/>
                <a:ext cx="349" cy="66"/>
              </a:xfrm>
              <a:custGeom>
                <a:avLst/>
                <a:gdLst>
                  <a:gd name="T0" fmla="*/ 1 w 698"/>
                  <a:gd name="T1" fmla="*/ 2 h 133"/>
                  <a:gd name="T2" fmla="*/ 1 w 698"/>
                  <a:gd name="T3" fmla="*/ 1 h 133"/>
                  <a:gd name="T4" fmla="*/ 1 w 698"/>
                  <a:gd name="T5" fmla="*/ 1 h 133"/>
                  <a:gd name="T6" fmla="*/ 1 w 698"/>
                  <a:gd name="T7" fmla="*/ 1 h 133"/>
                  <a:gd name="T8" fmla="*/ 1 w 698"/>
                  <a:gd name="T9" fmla="*/ 1 h 133"/>
                  <a:gd name="T10" fmla="*/ 1 w 698"/>
                  <a:gd name="T11" fmla="*/ 1 h 133"/>
                  <a:gd name="T12" fmla="*/ 1 w 698"/>
                  <a:gd name="T13" fmla="*/ 1 h 133"/>
                  <a:gd name="T14" fmla="*/ 1 w 698"/>
                  <a:gd name="T15" fmla="*/ 1 h 133"/>
                  <a:gd name="T16" fmla="*/ 1 w 698"/>
                  <a:gd name="T17" fmla="*/ 1 h 133"/>
                  <a:gd name="T18" fmla="*/ 1 w 698"/>
                  <a:gd name="T19" fmla="*/ 1 h 133"/>
                  <a:gd name="T20" fmla="*/ 0 w 698"/>
                  <a:gd name="T21" fmla="*/ 1 h 133"/>
                  <a:gd name="T22" fmla="*/ 1 w 698"/>
                  <a:gd name="T23" fmla="*/ 1 h 133"/>
                  <a:gd name="T24" fmla="*/ 1 w 698"/>
                  <a:gd name="T25" fmla="*/ 1 h 133"/>
                  <a:gd name="T26" fmla="*/ 1 w 698"/>
                  <a:gd name="T27" fmla="*/ 1 h 133"/>
                  <a:gd name="T28" fmla="*/ 1 w 698"/>
                  <a:gd name="T29" fmla="*/ 1 h 133"/>
                  <a:gd name="T30" fmla="*/ 3 w 698"/>
                  <a:gd name="T31" fmla="*/ 0 h 133"/>
                  <a:gd name="T32" fmla="*/ 11 w 698"/>
                  <a:gd name="T33" fmla="*/ 0 h 133"/>
                  <a:gd name="T34" fmla="*/ 10 w 698"/>
                  <a:gd name="T35" fmla="*/ 0 h 133"/>
                  <a:gd name="T36" fmla="*/ 11 w 698"/>
                  <a:gd name="T37" fmla="*/ 0 h 133"/>
                  <a:gd name="T38" fmla="*/ 10 w 698"/>
                  <a:gd name="T39" fmla="*/ 0 h 133"/>
                  <a:gd name="T40" fmla="*/ 11 w 698"/>
                  <a:gd name="T41" fmla="*/ 0 h 133"/>
                  <a:gd name="T42" fmla="*/ 10 w 698"/>
                  <a:gd name="T43" fmla="*/ 0 h 133"/>
                  <a:gd name="T44" fmla="*/ 11 w 698"/>
                  <a:gd name="T45" fmla="*/ 0 h 133"/>
                  <a:gd name="T46" fmla="*/ 11 w 698"/>
                  <a:gd name="T47" fmla="*/ 0 h 133"/>
                  <a:gd name="T48" fmla="*/ 11 w 698"/>
                  <a:gd name="T49" fmla="*/ 0 h 133"/>
                  <a:gd name="T50" fmla="*/ 11 w 698"/>
                  <a:gd name="T51" fmla="*/ 0 h 133"/>
                  <a:gd name="T52" fmla="*/ 11 w 698"/>
                  <a:gd name="T53" fmla="*/ 0 h 133"/>
                  <a:gd name="T54" fmla="*/ 11 w 698"/>
                  <a:gd name="T55" fmla="*/ 1 h 133"/>
                  <a:gd name="T56" fmla="*/ 11 w 698"/>
                  <a:gd name="T57" fmla="*/ 1 h 133"/>
                  <a:gd name="T58" fmla="*/ 11 w 698"/>
                  <a:gd name="T59" fmla="*/ 1 h 133"/>
                  <a:gd name="T60" fmla="*/ 11 w 698"/>
                  <a:gd name="T61" fmla="*/ 1 h 133"/>
                  <a:gd name="T62" fmla="*/ 7 w 698"/>
                  <a:gd name="T63" fmla="*/ 2 h 133"/>
                  <a:gd name="T64" fmla="*/ 1 w 698"/>
                  <a:gd name="T65" fmla="*/ 2 h 133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698"/>
                  <a:gd name="T100" fmla="*/ 0 h 133"/>
                  <a:gd name="T101" fmla="*/ 698 w 698"/>
                  <a:gd name="T102" fmla="*/ 133 h 133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698" h="133">
                    <a:moveTo>
                      <a:pt x="9" y="133"/>
                    </a:moveTo>
                    <a:lnTo>
                      <a:pt x="36" y="125"/>
                    </a:lnTo>
                    <a:lnTo>
                      <a:pt x="19" y="125"/>
                    </a:lnTo>
                    <a:lnTo>
                      <a:pt x="46" y="117"/>
                    </a:lnTo>
                    <a:lnTo>
                      <a:pt x="29" y="117"/>
                    </a:lnTo>
                    <a:lnTo>
                      <a:pt x="55" y="110"/>
                    </a:lnTo>
                    <a:lnTo>
                      <a:pt x="36" y="110"/>
                    </a:lnTo>
                    <a:lnTo>
                      <a:pt x="65" y="104"/>
                    </a:lnTo>
                    <a:lnTo>
                      <a:pt x="19" y="104"/>
                    </a:lnTo>
                    <a:lnTo>
                      <a:pt x="46" y="96"/>
                    </a:lnTo>
                    <a:lnTo>
                      <a:pt x="0" y="96"/>
                    </a:lnTo>
                    <a:lnTo>
                      <a:pt x="55" y="81"/>
                    </a:lnTo>
                    <a:lnTo>
                      <a:pt x="9" y="81"/>
                    </a:lnTo>
                    <a:lnTo>
                      <a:pt x="46" y="71"/>
                    </a:lnTo>
                    <a:lnTo>
                      <a:pt x="21" y="71"/>
                    </a:lnTo>
                    <a:lnTo>
                      <a:pt x="238" y="0"/>
                    </a:lnTo>
                    <a:lnTo>
                      <a:pt x="679" y="0"/>
                    </a:lnTo>
                    <a:lnTo>
                      <a:pt x="635" y="14"/>
                    </a:lnTo>
                    <a:lnTo>
                      <a:pt x="698" y="14"/>
                    </a:lnTo>
                    <a:lnTo>
                      <a:pt x="616" y="37"/>
                    </a:lnTo>
                    <a:lnTo>
                      <a:pt x="662" y="37"/>
                    </a:lnTo>
                    <a:lnTo>
                      <a:pt x="635" y="45"/>
                    </a:lnTo>
                    <a:lnTo>
                      <a:pt x="679" y="45"/>
                    </a:lnTo>
                    <a:lnTo>
                      <a:pt x="652" y="50"/>
                    </a:lnTo>
                    <a:lnTo>
                      <a:pt x="698" y="50"/>
                    </a:lnTo>
                    <a:lnTo>
                      <a:pt x="671" y="58"/>
                    </a:lnTo>
                    <a:lnTo>
                      <a:pt x="688" y="58"/>
                    </a:lnTo>
                    <a:lnTo>
                      <a:pt x="667" y="66"/>
                    </a:lnTo>
                    <a:lnTo>
                      <a:pt x="679" y="66"/>
                    </a:lnTo>
                    <a:lnTo>
                      <a:pt x="652" y="73"/>
                    </a:lnTo>
                    <a:lnTo>
                      <a:pt x="671" y="73"/>
                    </a:lnTo>
                    <a:lnTo>
                      <a:pt x="451" y="133"/>
                    </a:lnTo>
                    <a:lnTo>
                      <a:pt x="9" y="13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88" name="Freeform 362"/>
              <p:cNvSpPr>
                <a:spLocks/>
              </p:cNvSpPr>
              <p:nvPr/>
            </p:nvSpPr>
            <p:spPr bwMode="auto">
              <a:xfrm>
                <a:off x="4685" y="3143"/>
                <a:ext cx="349" cy="66"/>
              </a:xfrm>
              <a:custGeom>
                <a:avLst/>
                <a:gdLst>
                  <a:gd name="T0" fmla="*/ 1 w 698"/>
                  <a:gd name="T1" fmla="*/ 2 h 133"/>
                  <a:gd name="T2" fmla="*/ 1 w 698"/>
                  <a:gd name="T3" fmla="*/ 1 h 133"/>
                  <a:gd name="T4" fmla="*/ 1 w 698"/>
                  <a:gd name="T5" fmla="*/ 1 h 133"/>
                  <a:gd name="T6" fmla="*/ 1 w 698"/>
                  <a:gd name="T7" fmla="*/ 1 h 133"/>
                  <a:gd name="T8" fmla="*/ 1 w 698"/>
                  <a:gd name="T9" fmla="*/ 1 h 133"/>
                  <a:gd name="T10" fmla="*/ 1 w 698"/>
                  <a:gd name="T11" fmla="*/ 1 h 133"/>
                  <a:gd name="T12" fmla="*/ 1 w 698"/>
                  <a:gd name="T13" fmla="*/ 1 h 133"/>
                  <a:gd name="T14" fmla="*/ 1 w 698"/>
                  <a:gd name="T15" fmla="*/ 1 h 133"/>
                  <a:gd name="T16" fmla="*/ 1 w 698"/>
                  <a:gd name="T17" fmla="*/ 1 h 133"/>
                  <a:gd name="T18" fmla="*/ 1 w 698"/>
                  <a:gd name="T19" fmla="*/ 1 h 133"/>
                  <a:gd name="T20" fmla="*/ 0 w 698"/>
                  <a:gd name="T21" fmla="*/ 1 h 133"/>
                  <a:gd name="T22" fmla="*/ 1 w 698"/>
                  <a:gd name="T23" fmla="*/ 1 h 133"/>
                  <a:gd name="T24" fmla="*/ 1 w 698"/>
                  <a:gd name="T25" fmla="*/ 1 h 133"/>
                  <a:gd name="T26" fmla="*/ 1 w 698"/>
                  <a:gd name="T27" fmla="*/ 1 h 133"/>
                  <a:gd name="T28" fmla="*/ 1 w 698"/>
                  <a:gd name="T29" fmla="*/ 1 h 133"/>
                  <a:gd name="T30" fmla="*/ 3 w 698"/>
                  <a:gd name="T31" fmla="*/ 0 h 133"/>
                  <a:gd name="T32" fmla="*/ 11 w 698"/>
                  <a:gd name="T33" fmla="*/ 0 h 133"/>
                  <a:gd name="T34" fmla="*/ 10 w 698"/>
                  <a:gd name="T35" fmla="*/ 0 h 133"/>
                  <a:gd name="T36" fmla="*/ 11 w 698"/>
                  <a:gd name="T37" fmla="*/ 0 h 133"/>
                  <a:gd name="T38" fmla="*/ 10 w 698"/>
                  <a:gd name="T39" fmla="*/ 0 h 133"/>
                  <a:gd name="T40" fmla="*/ 11 w 698"/>
                  <a:gd name="T41" fmla="*/ 0 h 133"/>
                  <a:gd name="T42" fmla="*/ 10 w 698"/>
                  <a:gd name="T43" fmla="*/ 0 h 133"/>
                  <a:gd name="T44" fmla="*/ 11 w 698"/>
                  <a:gd name="T45" fmla="*/ 0 h 133"/>
                  <a:gd name="T46" fmla="*/ 11 w 698"/>
                  <a:gd name="T47" fmla="*/ 0 h 133"/>
                  <a:gd name="T48" fmla="*/ 11 w 698"/>
                  <a:gd name="T49" fmla="*/ 0 h 133"/>
                  <a:gd name="T50" fmla="*/ 11 w 698"/>
                  <a:gd name="T51" fmla="*/ 0 h 133"/>
                  <a:gd name="T52" fmla="*/ 11 w 698"/>
                  <a:gd name="T53" fmla="*/ 0 h 133"/>
                  <a:gd name="T54" fmla="*/ 11 w 698"/>
                  <a:gd name="T55" fmla="*/ 1 h 133"/>
                  <a:gd name="T56" fmla="*/ 11 w 698"/>
                  <a:gd name="T57" fmla="*/ 1 h 133"/>
                  <a:gd name="T58" fmla="*/ 11 w 698"/>
                  <a:gd name="T59" fmla="*/ 1 h 133"/>
                  <a:gd name="T60" fmla="*/ 11 w 698"/>
                  <a:gd name="T61" fmla="*/ 1 h 133"/>
                  <a:gd name="T62" fmla="*/ 7 w 698"/>
                  <a:gd name="T63" fmla="*/ 2 h 133"/>
                  <a:gd name="T64" fmla="*/ 1 w 698"/>
                  <a:gd name="T65" fmla="*/ 2 h 133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698"/>
                  <a:gd name="T100" fmla="*/ 0 h 133"/>
                  <a:gd name="T101" fmla="*/ 698 w 698"/>
                  <a:gd name="T102" fmla="*/ 133 h 133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698" h="133">
                    <a:moveTo>
                      <a:pt x="9" y="133"/>
                    </a:moveTo>
                    <a:lnTo>
                      <a:pt x="36" y="125"/>
                    </a:lnTo>
                    <a:lnTo>
                      <a:pt x="19" y="125"/>
                    </a:lnTo>
                    <a:lnTo>
                      <a:pt x="46" y="117"/>
                    </a:lnTo>
                    <a:lnTo>
                      <a:pt x="29" y="117"/>
                    </a:lnTo>
                    <a:lnTo>
                      <a:pt x="55" y="110"/>
                    </a:lnTo>
                    <a:lnTo>
                      <a:pt x="36" y="110"/>
                    </a:lnTo>
                    <a:lnTo>
                      <a:pt x="65" y="104"/>
                    </a:lnTo>
                    <a:lnTo>
                      <a:pt x="19" y="104"/>
                    </a:lnTo>
                    <a:lnTo>
                      <a:pt x="46" y="96"/>
                    </a:lnTo>
                    <a:lnTo>
                      <a:pt x="0" y="96"/>
                    </a:lnTo>
                    <a:lnTo>
                      <a:pt x="55" y="81"/>
                    </a:lnTo>
                    <a:lnTo>
                      <a:pt x="9" y="81"/>
                    </a:lnTo>
                    <a:lnTo>
                      <a:pt x="46" y="71"/>
                    </a:lnTo>
                    <a:lnTo>
                      <a:pt x="21" y="71"/>
                    </a:lnTo>
                    <a:lnTo>
                      <a:pt x="238" y="0"/>
                    </a:lnTo>
                    <a:lnTo>
                      <a:pt x="679" y="0"/>
                    </a:lnTo>
                    <a:lnTo>
                      <a:pt x="635" y="14"/>
                    </a:lnTo>
                    <a:lnTo>
                      <a:pt x="698" y="14"/>
                    </a:lnTo>
                    <a:lnTo>
                      <a:pt x="616" y="37"/>
                    </a:lnTo>
                    <a:lnTo>
                      <a:pt x="662" y="37"/>
                    </a:lnTo>
                    <a:lnTo>
                      <a:pt x="635" y="45"/>
                    </a:lnTo>
                    <a:lnTo>
                      <a:pt x="679" y="45"/>
                    </a:lnTo>
                    <a:lnTo>
                      <a:pt x="652" y="50"/>
                    </a:lnTo>
                    <a:lnTo>
                      <a:pt x="698" y="50"/>
                    </a:lnTo>
                    <a:lnTo>
                      <a:pt x="671" y="58"/>
                    </a:lnTo>
                    <a:lnTo>
                      <a:pt x="688" y="58"/>
                    </a:lnTo>
                    <a:lnTo>
                      <a:pt x="667" y="66"/>
                    </a:lnTo>
                    <a:lnTo>
                      <a:pt x="679" y="66"/>
                    </a:lnTo>
                    <a:lnTo>
                      <a:pt x="652" y="73"/>
                    </a:lnTo>
                    <a:lnTo>
                      <a:pt x="671" y="73"/>
                    </a:lnTo>
                    <a:lnTo>
                      <a:pt x="451" y="133"/>
                    </a:lnTo>
                    <a:lnTo>
                      <a:pt x="9" y="133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89" name="Freeform 363"/>
              <p:cNvSpPr>
                <a:spLocks/>
              </p:cNvSpPr>
              <p:nvPr/>
            </p:nvSpPr>
            <p:spPr bwMode="auto">
              <a:xfrm>
                <a:off x="4708" y="3149"/>
                <a:ext cx="294" cy="29"/>
              </a:xfrm>
              <a:custGeom>
                <a:avLst/>
                <a:gdLst>
                  <a:gd name="T0" fmla="*/ 0 w 589"/>
                  <a:gd name="T1" fmla="*/ 1 h 57"/>
                  <a:gd name="T2" fmla="*/ 5 w 589"/>
                  <a:gd name="T3" fmla="*/ 1 h 57"/>
                  <a:gd name="T4" fmla="*/ 9 w 589"/>
                  <a:gd name="T5" fmla="*/ 0 h 57"/>
                  <a:gd name="T6" fmla="*/ 0 60000 65536"/>
                  <a:gd name="T7" fmla="*/ 0 60000 65536"/>
                  <a:gd name="T8" fmla="*/ 0 60000 65536"/>
                  <a:gd name="T9" fmla="*/ 0 w 589"/>
                  <a:gd name="T10" fmla="*/ 0 h 57"/>
                  <a:gd name="T11" fmla="*/ 589 w 589"/>
                  <a:gd name="T12" fmla="*/ 57 h 5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89" h="57">
                    <a:moveTo>
                      <a:pt x="0" y="57"/>
                    </a:moveTo>
                    <a:lnTo>
                      <a:pt x="366" y="57"/>
                    </a:lnTo>
                    <a:lnTo>
                      <a:pt x="589" y="0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90" name="Freeform 364"/>
              <p:cNvSpPr>
                <a:spLocks/>
              </p:cNvSpPr>
              <p:nvPr/>
            </p:nvSpPr>
            <p:spPr bwMode="auto">
              <a:xfrm>
                <a:off x="4713" y="3161"/>
                <a:ext cx="280" cy="22"/>
              </a:xfrm>
              <a:custGeom>
                <a:avLst/>
                <a:gdLst>
                  <a:gd name="T0" fmla="*/ 0 w 561"/>
                  <a:gd name="T1" fmla="*/ 1 h 44"/>
                  <a:gd name="T2" fmla="*/ 6 w 561"/>
                  <a:gd name="T3" fmla="*/ 1 h 44"/>
                  <a:gd name="T4" fmla="*/ 8 w 561"/>
                  <a:gd name="T5" fmla="*/ 0 h 44"/>
                  <a:gd name="T6" fmla="*/ 0 60000 65536"/>
                  <a:gd name="T7" fmla="*/ 0 60000 65536"/>
                  <a:gd name="T8" fmla="*/ 0 60000 65536"/>
                  <a:gd name="T9" fmla="*/ 0 w 561"/>
                  <a:gd name="T10" fmla="*/ 0 h 44"/>
                  <a:gd name="T11" fmla="*/ 561 w 561"/>
                  <a:gd name="T12" fmla="*/ 44 h 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61" h="44">
                    <a:moveTo>
                      <a:pt x="0" y="44"/>
                    </a:moveTo>
                    <a:lnTo>
                      <a:pt x="396" y="44"/>
                    </a:lnTo>
                    <a:lnTo>
                      <a:pt x="561" y="0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91" name="Freeform 365"/>
              <p:cNvSpPr>
                <a:spLocks/>
              </p:cNvSpPr>
              <p:nvPr/>
            </p:nvSpPr>
            <p:spPr bwMode="auto">
              <a:xfrm>
                <a:off x="4708" y="3165"/>
                <a:ext cx="294" cy="26"/>
              </a:xfrm>
              <a:custGeom>
                <a:avLst/>
                <a:gdLst>
                  <a:gd name="T0" fmla="*/ 0 w 589"/>
                  <a:gd name="T1" fmla="*/ 1 h 51"/>
                  <a:gd name="T2" fmla="*/ 6 w 589"/>
                  <a:gd name="T3" fmla="*/ 1 h 51"/>
                  <a:gd name="T4" fmla="*/ 9 w 589"/>
                  <a:gd name="T5" fmla="*/ 0 h 51"/>
                  <a:gd name="T6" fmla="*/ 0 60000 65536"/>
                  <a:gd name="T7" fmla="*/ 0 60000 65536"/>
                  <a:gd name="T8" fmla="*/ 0 60000 65536"/>
                  <a:gd name="T9" fmla="*/ 0 w 589"/>
                  <a:gd name="T10" fmla="*/ 0 h 51"/>
                  <a:gd name="T11" fmla="*/ 589 w 589"/>
                  <a:gd name="T12" fmla="*/ 51 h 5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89" h="51">
                    <a:moveTo>
                      <a:pt x="0" y="51"/>
                    </a:moveTo>
                    <a:lnTo>
                      <a:pt x="395" y="51"/>
                    </a:lnTo>
                    <a:lnTo>
                      <a:pt x="589" y="0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92" name="Freeform 366"/>
              <p:cNvSpPr>
                <a:spLocks/>
              </p:cNvSpPr>
              <p:nvPr/>
            </p:nvSpPr>
            <p:spPr bwMode="auto">
              <a:xfrm>
                <a:off x="4713" y="3169"/>
                <a:ext cx="298" cy="26"/>
              </a:xfrm>
              <a:custGeom>
                <a:avLst/>
                <a:gdLst>
                  <a:gd name="T0" fmla="*/ 0 w 597"/>
                  <a:gd name="T1" fmla="*/ 1 h 52"/>
                  <a:gd name="T2" fmla="*/ 6 w 597"/>
                  <a:gd name="T3" fmla="*/ 1 h 52"/>
                  <a:gd name="T4" fmla="*/ 9 w 597"/>
                  <a:gd name="T5" fmla="*/ 0 h 52"/>
                  <a:gd name="T6" fmla="*/ 0 60000 65536"/>
                  <a:gd name="T7" fmla="*/ 0 60000 65536"/>
                  <a:gd name="T8" fmla="*/ 0 60000 65536"/>
                  <a:gd name="T9" fmla="*/ 0 w 597"/>
                  <a:gd name="T10" fmla="*/ 0 h 52"/>
                  <a:gd name="T11" fmla="*/ 597 w 597"/>
                  <a:gd name="T12" fmla="*/ 52 h 5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97" h="52">
                    <a:moveTo>
                      <a:pt x="0" y="52"/>
                    </a:moveTo>
                    <a:lnTo>
                      <a:pt x="401" y="52"/>
                    </a:lnTo>
                    <a:lnTo>
                      <a:pt x="597" y="0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93" name="Freeform 367"/>
              <p:cNvSpPr>
                <a:spLocks/>
              </p:cNvSpPr>
              <p:nvPr/>
            </p:nvSpPr>
            <p:spPr bwMode="auto">
              <a:xfrm>
                <a:off x="4713" y="3172"/>
                <a:ext cx="307" cy="25"/>
              </a:xfrm>
              <a:custGeom>
                <a:avLst/>
                <a:gdLst>
                  <a:gd name="T0" fmla="*/ 0 w 614"/>
                  <a:gd name="T1" fmla="*/ 0 h 52"/>
                  <a:gd name="T2" fmla="*/ 6 w 614"/>
                  <a:gd name="T3" fmla="*/ 0 h 52"/>
                  <a:gd name="T4" fmla="*/ 10 w 614"/>
                  <a:gd name="T5" fmla="*/ 0 h 52"/>
                  <a:gd name="T6" fmla="*/ 0 60000 65536"/>
                  <a:gd name="T7" fmla="*/ 0 60000 65536"/>
                  <a:gd name="T8" fmla="*/ 0 60000 65536"/>
                  <a:gd name="T9" fmla="*/ 0 w 614"/>
                  <a:gd name="T10" fmla="*/ 0 h 52"/>
                  <a:gd name="T11" fmla="*/ 614 w 614"/>
                  <a:gd name="T12" fmla="*/ 52 h 5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14" h="52">
                    <a:moveTo>
                      <a:pt x="0" y="52"/>
                    </a:moveTo>
                    <a:lnTo>
                      <a:pt x="422" y="52"/>
                    </a:lnTo>
                    <a:lnTo>
                      <a:pt x="614" y="0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94" name="Freeform 368"/>
              <p:cNvSpPr>
                <a:spLocks/>
              </p:cNvSpPr>
              <p:nvPr/>
            </p:nvSpPr>
            <p:spPr bwMode="auto">
              <a:xfrm>
                <a:off x="4708" y="3175"/>
                <a:ext cx="311" cy="26"/>
              </a:xfrm>
              <a:custGeom>
                <a:avLst/>
                <a:gdLst>
                  <a:gd name="T0" fmla="*/ 0 w 621"/>
                  <a:gd name="T1" fmla="*/ 1 h 51"/>
                  <a:gd name="T2" fmla="*/ 7 w 621"/>
                  <a:gd name="T3" fmla="*/ 1 h 51"/>
                  <a:gd name="T4" fmla="*/ 10 w 621"/>
                  <a:gd name="T5" fmla="*/ 0 h 51"/>
                  <a:gd name="T6" fmla="*/ 0 60000 65536"/>
                  <a:gd name="T7" fmla="*/ 0 60000 65536"/>
                  <a:gd name="T8" fmla="*/ 0 60000 65536"/>
                  <a:gd name="T9" fmla="*/ 0 w 621"/>
                  <a:gd name="T10" fmla="*/ 0 h 51"/>
                  <a:gd name="T11" fmla="*/ 621 w 621"/>
                  <a:gd name="T12" fmla="*/ 51 h 5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21" h="51">
                    <a:moveTo>
                      <a:pt x="0" y="51"/>
                    </a:moveTo>
                    <a:lnTo>
                      <a:pt x="422" y="51"/>
                    </a:lnTo>
                    <a:lnTo>
                      <a:pt x="621" y="0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95" name="Freeform 369"/>
              <p:cNvSpPr>
                <a:spLocks/>
              </p:cNvSpPr>
              <p:nvPr/>
            </p:nvSpPr>
            <p:spPr bwMode="auto">
              <a:xfrm>
                <a:off x="4703" y="3179"/>
                <a:ext cx="308" cy="26"/>
              </a:xfrm>
              <a:custGeom>
                <a:avLst/>
                <a:gdLst>
                  <a:gd name="T0" fmla="*/ 0 w 616"/>
                  <a:gd name="T1" fmla="*/ 1 h 52"/>
                  <a:gd name="T2" fmla="*/ 6 w 616"/>
                  <a:gd name="T3" fmla="*/ 1 h 52"/>
                  <a:gd name="T4" fmla="*/ 10 w 616"/>
                  <a:gd name="T5" fmla="*/ 0 h 52"/>
                  <a:gd name="T6" fmla="*/ 0 60000 65536"/>
                  <a:gd name="T7" fmla="*/ 0 60000 65536"/>
                  <a:gd name="T8" fmla="*/ 0 60000 65536"/>
                  <a:gd name="T9" fmla="*/ 0 w 616"/>
                  <a:gd name="T10" fmla="*/ 0 h 52"/>
                  <a:gd name="T11" fmla="*/ 616 w 616"/>
                  <a:gd name="T12" fmla="*/ 52 h 5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16" h="52">
                    <a:moveTo>
                      <a:pt x="0" y="52"/>
                    </a:moveTo>
                    <a:lnTo>
                      <a:pt x="424" y="52"/>
                    </a:lnTo>
                    <a:lnTo>
                      <a:pt x="616" y="0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96" name="Freeform 370"/>
              <p:cNvSpPr>
                <a:spLocks/>
              </p:cNvSpPr>
              <p:nvPr/>
            </p:nvSpPr>
            <p:spPr bwMode="auto">
              <a:xfrm>
                <a:off x="4617" y="3087"/>
                <a:ext cx="32" cy="43"/>
              </a:xfrm>
              <a:custGeom>
                <a:avLst/>
                <a:gdLst>
                  <a:gd name="T0" fmla="*/ 0 w 65"/>
                  <a:gd name="T1" fmla="*/ 1 h 87"/>
                  <a:gd name="T2" fmla="*/ 1 w 65"/>
                  <a:gd name="T3" fmla="*/ 1 h 87"/>
                  <a:gd name="T4" fmla="*/ 1 w 65"/>
                  <a:gd name="T5" fmla="*/ 0 h 87"/>
                  <a:gd name="T6" fmla="*/ 0 w 65"/>
                  <a:gd name="T7" fmla="*/ 0 h 87"/>
                  <a:gd name="T8" fmla="*/ 0 w 65"/>
                  <a:gd name="T9" fmla="*/ 0 h 87"/>
                  <a:gd name="T10" fmla="*/ 0 w 65"/>
                  <a:gd name="T11" fmla="*/ 0 h 87"/>
                  <a:gd name="T12" fmla="*/ 0 w 65"/>
                  <a:gd name="T13" fmla="*/ 1 h 87"/>
                  <a:gd name="T14" fmla="*/ 0 w 65"/>
                  <a:gd name="T15" fmla="*/ 1 h 87"/>
                  <a:gd name="T16" fmla="*/ 0 w 65"/>
                  <a:gd name="T17" fmla="*/ 1 h 8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5"/>
                  <a:gd name="T28" fmla="*/ 0 h 87"/>
                  <a:gd name="T29" fmla="*/ 65 w 65"/>
                  <a:gd name="T30" fmla="*/ 87 h 8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5" h="87">
                    <a:moveTo>
                      <a:pt x="9" y="87"/>
                    </a:moveTo>
                    <a:lnTo>
                      <a:pt x="65" y="87"/>
                    </a:lnTo>
                    <a:lnTo>
                      <a:pt x="65" y="0"/>
                    </a:lnTo>
                    <a:lnTo>
                      <a:pt x="9" y="0"/>
                    </a:lnTo>
                    <a:lnTo>
                      <a:pt x="2" y="2"/>
                    </a:lnTo>
                    <a:lnTo>
                      <a:pt x="0" y="10"/>
                    </a:lnTo>
                    <a:lnTo>
                      <a:pt x="0" y="75"/>
                    </a:lnTo>
                    <a:lnTo>
                      <a:pt x="2" y="83"/>
                    </a:lnTo>
                    <a:lnTo>
                      <a:pt x="9" y="87"/>
                    </a:lnTo>
                    <a:close/>
                  </a:path>
                </a:pathLst>
              </a:custGeom>
              <a:blipFill dpi="0" rotWithShape="0">
                <a:blip cstate="print"/>
                <a:srcRect/>
                <a:tile tx="0" ty="0" sx="100000" sy="100000" flip="none" algn="tl"/>
              </a:blip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97" name="Rectangle 371"/>
              <p:cNvSpPr>
                <a:spLocks noChangeArrowheads="1"/>
              </p:cNvSpPr>
              <p:nvPr/>
            </p:nvSpPr>
            <p:spPr bwMode="auto">
              <a:xfrm>
                <a:off x="4649" y="3087"/>
                <a:ext cx="32" cy="43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98" name="Rectangle 372"/>
              <p:cNvSpPr>
                <a:spLocks noChangeArrowheads="1"/>
              </p:cNvSpPr>
              <p:nvPr/>
            </p:nvSpPr>
            <p:spPr bwMode="auto">
              <a:xfrm>
                <a:off x="4681" y="3087"/>
                <a:ext cx="105" cy="43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99" name="Line 373"/>
              <p:cNvSpPr>
                <a:spLocks noChangeShapeType="1"/>
              </p:cNvSpPr>
              <p:nvPr/>
            </p:nvSpPr>
            <p:spPr bwMode="auto">
              <a:xfrm flipH="1">
                <a:off x="4681" y="3125"/>
                <a:ext cx="105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00" name="Line 374"/>
              <p:cNvSpPr>
                <a:spLocks noChangeShapeType="1"/>
              </p:cNvSpPr>
              <p:nvPr/>
            </p:nvSpPr>
            <p:spPr bwMode="auto">
              <a:xfrm flipH="1">
                <a:off x="4681" y="3114"/>
                <a:ext cx="105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01" name="Line 375"/>
              <p:cNvSpPr>
                <a:spLocks noChangeShapeType="1"/>
              </p:cNvSpPr>
              <p:nvPr/>
            </p:nvSpPr>
            <p:spPr bwMode="auto">
              <a:xfrm flipH="1">
                <a:off x="4681" y="3103"/>
                <a:ext cx="105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02" name="Line 376"/>
              <p:cNvSpPr>
                <a:spLocks noChangeShapeType="1"/>
              </p:cNvSpPr>
              <p:nvPr/>
            </p:nvSpPr>
            <p:spPr bwMode="auto">
              <a:xfrm flipH="1">
                <a:off x="4681" y="3092"/>
                <a:ext cx="105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03" name="Rectangle 377"/>
              <p:cNvSpPr>
                <a:spLocks noChangeArrowheads="1"/>
              </p:cNvSpPr>
              <p:nvPr/>
            </p:nvSpPr>
            <p:spPr bwMode="auto">
              <a:xfrm>
                <a:off x="4681" y="3087"/>
                <a:ext cx="105" cy="43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04" name="Freeform 378"/>
              <p:cNvSpPr>
                <a:spLocks/>
              </p:cNvSpPr>
              <p:nvPr/>
            </p:nvSpPr>
            <p:spPr bwMode="auto">
              <a:xfrm>
                <a:off x="4779" y="3087"/>
                <a:ext cx="89" cy="43"/>
              </a:xfrm>
              <a:custGeom>
                <a:avLst/>
                <a:gdLst>
                  <a:gd name="T0" fmla="*/ 1 w 178"/>
                  <a:gd name="T1" fmla="*/ 0 h 87"/>
                  <a:gd name="T2" fmla="*/ 3 w 178"/>
                  <a:gd name="T3" fmla="*/ 0 h 87"/>
                  <a:gd name="T4" fmla="*/ 1 w 178"/>
                  <a:gd name="T5" fmla="*/ 1 h 87"/>
                  <a:gd name="T6" fmla="*/ 0 w 178"/>
                  <a:gd name="T7" fmla="*/ 1 h 87"/>
                  <a:gd name="T8" fmla="*/ 0 w 178"/>
                  <a:gd name="T9" fmla="*/ 1 h 87"/>
                  <a:gd name="T10" fmla="*/ 1 w 178"/>
                  <a:gd name="T11" fmla="*/ 1 h 87"/>
                  <a:gd name="T12" fmla="*/ 1 w 178"/>
                  <a:gd name="T13" fmla="*/ 0 h 87"/>
                  <a:gd name="T14" fmla="*/ 1 w 178"/>
                  <a:gd name="T15" fmla="*/ 0 h 87"/>
                  <a:gd name="T16" fmla="*/ 1 w 178"/>
                  <a:gd name="T17" fmla="*/ 0 h 87"/>
                  <a:gd name="T18" fmla="*/ 1 w 178"/>
                  <a:gd name="T19" fmla="*/ 0 h 87"/>
                  <a:gd name="T20" fmla="*/ 1 w 178"/>
                  <a:gd name="T21" fmla="*/ 0 h 87"/>
                  <a:gd name="T22" fmla="*/ 1 w 178"/>
                  <a:gd name="T23" fmla="*/ 0 h 87"/>
                  <a:gd name="T24" fmla="*/ 1 w 178"/>
                  <a:gd name="T25" fmla="*/ 0 h 87"/>
                  <a:gd name="T26" fmla="*/ 1 w 178"/>
                  <a:gd name="T27" fmla="*/ 0 h 87"/>
                  <a:gd name="T28" fmla="*/ 1 w 178"/>
                  <a:gd name="T29" fmla="*/ 0 h 87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78"/>
                  <a:gd name="T46" fmla="*/ 0 h 87"/>
                  <a:gd name="T47" fmla="*/ 178 w 178"/>
                  <a:gd name="T48" fmla="*/ 87 h 87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78" h="87">
                    <a:moveTo>
                      <a:pt x="6" y="0"/>
                    </a:moveTo>
                    <a:lnTo>
                      <a:pt x="178" y="42"/>
                    </a:lnTo>
                    <a:lnTo>
                      <a:pt x="6" y="87"/>
                    </a:lnTo>
                    <a:lnTo>
                      <a:pt x="0" y="79"/>
                    </a:lnTo>
                    <a:lnTo>
                      <a:pt x="0" y="71"/>
                    </a:lnTo>
                    <a:lnTo>
                      <a:pt x="6" y="64"/>
                    </a:lnTo>
                    <a:lnTo>
                      <a:pt x="2" y="58"/>
                    </a:lnTo>
                    <a:lnTo>
                      <a:pt x="2" y="50"/>
                    </a:lnTo>
                    <a:lnTo>
                      <a:pt x="6" y="42"/>
                    </a:lnTo>
                    <a:lnTo>
                      <a:pt x="2" y="37"/>
                    </a:lnTo>
                    <a:lnTo>
                      <a:pt x="2" y="27"/>
                    </a:lnTo>
                    <a:lnTo>
                      <a:pt x="6" y="21"/>
                    </a:lnTo>
                    <a:lnTo>
                      <a:pt x="2" y="14"/>
                    </a:lnTo>
                    <a:lnTo>
                      <a:pt x="2" y="6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808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05" name="Freeform 379"/>
              <p:cNvSpPr>
                <a:spLocks/>
              </p:cNvSpPr>
              <p:nvPr/>
            </p:nvSpPr>
            <p:spPr bwMode="auto">
              <a:xfrm>
                <a:off x="4847" y="3103"/>
                <a:ext cx="21" cy="11"/>
              </a:xfrm>
              <a:custGeom>
                <a:avLst/>
                <a:gdLst>
                  <a:gd name="T0" fmla="*/ 0 w 42"/>
                  <a:gd name="T1" fmla="*/ 0 h 21"/>
                  <a:gd name="T2" fmla="*/ 0 w 42"/>
                  <a:gd name="T3" fmla="*/ 1 h 21"/>
                  <a:gd name="T4" fmla="*/ 1 w 42"/>
                  <a:gd name="T5" fmla="*/ 1 h 21"/>
                  <a:gd name="T6" fmla="*/ 0 w 42"/>
                  <a:gd name="T7" fmla="*/ 0 h 2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2"/>
                  <a:gd name="T13" fmla="*/ 0 h 21"/>
                  <a:gd name="T14" fmla="*/ 42 w 42"/>
                  <a:gd name="T15" fmla="*/ 21 h 2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2" h="21">
                    <a:moveTo>
                      <a:pt x="0" y="0"/>
                    </a:moveTo>
                    <a:lnTo>
                      <a:pt x="0" y="21"/>
                    </a:lnTo>
                    <a:lnTo>
                      <a:pt x="42" y="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06" name="Line 380"/>
              <p:cNvSpPr>
                <a:spLocks noChangeShapeType="1"/>
              </p:cNvSpPr>
              <p:nvPr/>
            </p:nvSpPr>
            <p:spPr bwMode="auto">
              <a:xfrm>
                <a:off x="3984" y="3216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E1249-74C7-48C7-AE5E-70175C83D1C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sz="3600" dirty="0"/>
              <a:t>Activity 1: Driver’s License Exam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en-US" sz="2800" dirty="0"/>
              <a:t>Redesign the driver’s licensure exam</a:t>
            </a:r>
          </a:p>
          <a:p>
            <a:r>
              <a:rPr lang="en-US" sz="2800" dirty="0"/>
              <a:t>Write down several claims you would like to make about people who receive a driver’s license</a:t>
            </a:r>
          </a:p>
          <a:p>
            <a:r>
              <a:rPr lang="en-US" sz="2800" dirty="0"/>
              <a:t>Group your claims into several proficiency variables related to the driver’s test</a:t>
            </a:r>
          </a:p>
          <a:p>
            <a:r>
              <a:rPr lang="en-US" sz="2800" dirty="0"/>
              <a:t>Do the claims hold for high, medium or low values of those variables?</a:t>
            </a:r>
          </a:p>
          <a:p>
            <a:r>
              <a:rPr lang="en-US" sz="2800" dirty="0"/>
              <a:t>Use </a:t>
            </a:r>
            <a:r>
              <a:rPr lang="en-US" sz="2800" dirty="0" err="1"/>
              <a:t>Netica</a:t>
            </a:r>
            <a:r>
              <a:rPr lang="en-US" sz="2800" dirty="0"/>
              <a:t> as a drawing tool and add your variables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00D22-DF46-40DC-B24F-8C8F14A47BC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7069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762000"/>
          </a:xfrm>
        </p:spPr>
        <p:txBody>
          <a:bodyPr/>
          <a:lstStyle/>
          <a:p>
            <a:r>
              <a:rPr lang="en-US" sz="3600" dirty="0"/>
              <a:t>Activity 1 (</a:t>
            </a:r>
            <a:r>
              <a:rPr lang="en-US" sz="3600" dirty="0" err="1"/>
              <a:t>cont</a:t>
            </a:r>
            <a:r>
              <a:rPr lang="en-US" sz="3600" dirty="0"/>
              <a:t>)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772400" cy="5029200"/>
          </a:xfrm>
        </p:spPr>
        <p:txBody>
          <a:bodyPr/>
          <a:lstStyle/>
          <a:p>
            <a:r>
              <a:rPr lang="en-US" sz="2800" dirty="0"/>
              <a:t>List a bunch of activities that you may want prospective drivers to do in their exam</a:t>
            </a:r>
          </a:p>
          <a:p>
            <a:r>
              <a:rPr lang="en-US" sz="2800" dirty="0"/>
              <a:t>What is environment of the task</a:t>
            </a:r>
          </a:p>
          <a:p>
            <a:r>
              <a:rPr lang="en-US" sz="2800" dirty="0"/>
              <a:t>What are </a:t>
            </a:r>
            <a:r>
              <a:rPr lang="en-US" sz="2800" dirty="0" err="1"/>
              <a:t>manipulable</a:t>
            </a:r>
            <a:r>
              <a:rPr lang="en-US" sz="2800" dirty="0"/>
              <a:t> features of the task?</a:t>
            </a:r>
          </a:p>
          <a:p>
            <a:r>
              <a:rPr lang="en-US" sz="2800" dirty="0"/>
              <a:t>Pick one of the tasks you created and build an evidence model for it.</a:t>
            </a:r>
          </a:p>
          <a:p>
            <a:r>
              <a:rPr lang="en-US" sz="2800" dirty="0"/>
              <a:t>What are some observable outcomes? their possible values?</a:t>
            </a:r>
          </a:p>
          <a:p>
            <a:r>
              <a:rPr lang="en-US" sz="2800" dirty="0"/>
              <a:t>Which proficiencies do they measure?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00D22-DF46-40DC-B24F-8C8F14A47BC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914400"/>
          </a:xfrm>
        </p:spPr>
        <p:txBody>
          <a:bodyPr/>
          <a:lstStyle/>
          <a:p>
            <a:r>
              <a:rPr lang="en-US" sz="3600" dirty="0"/>
              <a:t>Activity 1 (</a:t>
            </a:r>
            <a:r>
              <a:rPr lang="en-US" sz="3600" dirty="0" err="1"/>
              <a:t>cont</a:t>
            </a:r>
            <a:r>
              <a:rPr lang="en-US" sz="3600" dirty="0"/>
              <a:t>)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r>
              <a:rPr lang="en-US" dirty="0"/>
              <a:t>Think a bit about putting this driver’s test together</a:t>
            </a:r>
          </a:p>
          <a:p>
            <a:r>
              <a:rPr lang="en-US" dirty="0"/>
              <a:t>How many tasks do we need of what types?</a:t>
            </a:r>
          </a:p>
          <a:p>
            <a:r>
              <a:rPr lang="en-US" dirty="0"/>
              <a:t>How much time will be spent in written tests?  On the road?  In simulators?</a:t>
            </a:r>
          </a:p>
          <a:p>
            <a:r>
              <a:rPr lang="en-US" dirty="0"/>
              <a:t>How do we verify the identity of applicants?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00D22-DF46-40DC-B24F-8C8F14A47BC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838200"/>
          </a:xfrm>
        </p:spPr>
        <p:txBody>
          <a:bodyPr/>
          <a:lstStyle/>
          <a:p>
            <a:pPr eaLnBrk="1" hangingPunct="1"/>
            <a:r>
              <a:rPr lang="en-US" sz="3600" dirty="0"/>
              <a:t>ECD </a:t>
            </a:r>
            <a:r>
              <a:rPr lang="en-US" sz="3600" dirty="0">
                <a:sym typeface="Wingdings 3" pitchFamily="18" charset="2"/>
              </a:rPr>
              <a:t></a:t>
            </a:r>
            <a:r>
              <a:rPr lang="en-US" sz="3600" dirty="0"/>
              <a:t> Bayes Nets</a:t>
            </a:r>
          </a:p>
        </p:txBody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/>
              <a:t>Represent Qualitative ECD argument with a graph (Domain Modeling) (Session I)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Turn graphical structure into probability distribution over proficiency variables and observable outcomes (Bayes net; Session I)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Perform inference (scoring) using that Bayes net (Session II)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Express probabilities in terms of unknown parameters -- learn parameters (Session III)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Refine model based on how well it fits data (Session IV)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00D22-DF46-40DC-B24F-8C8F14A47BC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dirty="0"/>
              <a:t>Cup and Cap notation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r>
                  <a:rPr lang="en-US" dirty="0"/>
                  <a:t>In probability theory, events are sets (sets of balls in the urn).</a:t>
                </a:r>
              </a:p>
              <a:p>
                <a:r>
                  <a:rPr lang="en-US" dirty="0"/>
                  <a:t>Let </a:t>
                </a:r>
                <a:r>
                  <a:rPr lang="en-US" i="1" dirty="0"/>
                  <a:t>A</a:t>
                </a:r>
                <a:r>
                  <a:rPr lang="en-US" dirty="0"/>
                  <a:t> and </a:t>
                </a:r>
                <a:r>
                  <a:rPr lang="en-US" i="1" dirty="0"/>
                  <a:t>B</a:t>
                </a:r>
                <a:r>
                  <a:rPr lang="en-US" dirty="0"/>
                  <a:t> be two events</a:t>
                </a:r>
              </a:p>
              <a:p>
                <a:r>
                  <a:rPr lang="en-US" dirty="0"/>
                  <a:t>Either </a:t>
                </a:r>
                <a:r>
                  <a:rPr lang="en-US" i="1" dirty="0"/>
                  <a:t>A or B</a:t>
                </a:r>
                <a:r>
                  <a:rPr lang="en-US" dirty="0"/>
                  <a:t> occurs</a:t>
                </a:r>
              </a:p>
              <a:p>
                <a:pPr lvl="1"/>
                <a:r>
                  <a:rPr lang="en-US" dirty="0"/>
                  <a:t>Corresponds to </a:t>
                </a:r>
                <a:r>
                  <a:rPr lang="en-US" i="1" dirty="0"/>
                  <a:t>union</a:t>
                </a:r>
                <a:r>
                  <a:rPr lang="en-US" dirty="0"/>
                  <a:t> of sets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</a:rPr>
                      <m:t>∪</m:t>
                    </m:r>
                    <m:r>
                      <a:rPr lang="en-US" b="0" i="1" smtClean="0">
                        <a:latin typeface="Cambria Math"/>
                      </a:rPr>
                      <m:t>𝐵</m:t>
                    </m:r>
                  </m:oMath>
                </a14:m>
                <a:endParaRPr lang="en-US" b="0" dirty="0"/>
              </a:p>
              <a:p>
                <a:r>
                  <a:rPr lang="en-US" dirty="0"/>
                  <a:t>Both </a:t>
                </a:r>
                <a:r>
                  <a:rPr lang="en-US" i="1" dirty="0"/>
                  <a:t>A and B</a:t>
                </a:r>
                <a:r>
                  <a:rPr lang="en-US" dirty="0"/>
                  <a:t> occur</a:t>
                </a:r>
              </a:p>
              <a:p>
                <a:pPr lvl="1"/>
                <a:r>
                  <a:rPr lang="en-US" dirty="0"/>
                  <a:t>Corresponds to </a:t>
                </a:r>
                <a:r>
                  <a:rPr lang="en-US" i="1" dirty="0"/>
                  <a:t>intersection </a:t>
                </a:r>
                <a:r>
                  <a:rPr lang="en-US" dirty="0"/>
                  <a:t>of sets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</a:rPr>
                      <m:t>∩</m:t>
                    </m:r>
                    <m:r>
                      <a:rPr lang="en-US" b="0" i="1" smtClean="0">
                        <a:latin typeface="Cambria Math"/>
                      </a:rPr>
                      <m:t>𝐵</m:t>
                    </m:r>
                  </m:oMath>
                </a14:m>
                <a:endParaRPr lang="en-US" b="0" dirty="0"/>
              </a:p>
              <a:p>
                <a:pPr lvl="1"/>
                <a:r>
                  <a:rPr lang="en-US" dirty="0"/>
                  <a:t>Sometimes </a:t>
                </a:r>
                <a:r>
                  <a:rPr lang="en-US" i="1" dirty="0" err="1"/>
                  <a:t>Pr</a:t>
                </a:r>
                <a:r>
                  <a:rPr lang="en-US" i="1" dirty="0"/>
                  <a:t>(A,B)</a:t>
                </a:r>
              </a:p>
              <a:p>
                <a:r>
                  <a:rPr lang="en-US" i="1" dirty="0"/>
                  <a:t>Not A</a:t>
                </a:r>
                <a:r>
                  <a:rPr lang="en-US" dirty="0"/>
                  <a:t> – the balls in the urn that are not in event </a:t>
                </a:r>
                <a:r>
                  <a:rPr lang="en-US" i="1" dirty="0"/>
                  <a:t>A</a:t>
                </a:r>
                <a:endParaRPr lang="en-US" dirty="0"/>
              </a:p>
              <a:p>
                <a:pPr lvl="1"/>
                <a:r>
                  <a:rPr lang="en-US" dirty="0"/>
                  <a:t>¬</a:t>
                </a:r>
                <a:r>
                  <a:rPr lang="en-US" i="1" dirty="0"/>
                  <a:t>A</a:t>
                </a:r>
              </a:p>
              <a:p>
                <a:pPr lvl="1"/>
                <a:r>
                  <a:rPr lang="en-US" i="1" dirty="0" err="1"/>
                  <a:t>Pr</a:t>
                </a:r>
                <a:r>
                  <a:rPr lang="en-US" i="1" dirty="0"/>
                  <a:t>(</a:t>
                </a:r>
                <a:r>
                  <a:rPr lang="en-US" dirty="0"/>
                  <a:t>¬</a:t>
                </a:r>
                <a:r>
                  <a:rPr lang="en-US" i="1" dirty="0"/>
                  <a:t>A) = 1-Pr(A)</a:t>
                </a:r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63" t="-25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00D22-DF46-40DC-B24F-8C8F14A47BC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9636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Conditional Probability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276600"/>
            <a:ext cx="7772400" cy="2819400"/>
          </a:xfrm>
        </p:spPr>
        <p:txBody>
          <a:bodyPr/>
          <a:lstStyle/>
          <a:p>
            <a:pPr eaLnBrk="1" hangingPunct="1"/>
            <a:r>
              <a:rPr lang="en-US"/>
              <a:t>Definition</a:t>
            </a:r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Law of Total Probability</a:t>
            </a:r>
          </a:p>
        </p:txBody>
      </p:sp>
      <p:sp>
        <p:nvSpPr>
          <p:cNvPr id="8198" name="Rectangle 4"/>
          <p:cNvSpPr>
            <a:spLocks noChangeArrowheads="1"/>
          </p:cNvSpPr>
          <p:nvPr/>
        </p:nvSpPr>
        <p:spPr bwMode="auto">
          <a:xfrm>
            <a:off x="914400" y="1447800"/>
            <a:ext cx="4038600" cy="167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Rectangle 5"/>
          <p:cNvSpPr>
            <a:spLocks noChangeArrowheads="1"/>
          </p:cNvSpPr>
          <p:nvPr/>
        </p:nvSpPr>
        <p:spPr bwMode="auto">
          <a:xfrm>
            <a:off x="2743200" y="1447800"/>
            <a:ext cx="2209800" cy="16764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Oval 6"/>
          <p:cNvSpPr>
            <a:spLocks noChangeArrowheads="1"/>
          </p:cNvSpPr>
          <p:nvPr/>
        </p:nvSpPr>
        <p:spPr bwMode="auto">
          <a:xfrm>
            <a:off x="1981200" y="1981200"/>
            <a:ext cx="1143000" cy="914400"/>
          </a:xfrm>
          <a:prstGeom prst="ellipse">
            <a:avLst/>
          </a:prstGeom>
          <a:solidFill>
            <a:srgbClr val="FF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Line 7"/>
          <p:cNvSpPr>
            <a:spLocks noChangeShapeType="1"/>
          </p:cNvSpPr>
          <p:nvPr/>
        </p:nvSpPr>
        <p:spPr bwMode="auto">
          <a:xfrm>
            <a:off x="2743200" y="17526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Text Box 8"/>
          <p:cNvSpPr txBox="1">
            <a:spLocks noChangeArrowheads="1"/>
          </p:cNvSpPr>
          <p:nvPr/>
        </p:nvSpPr>
        <p:spPr bwMode="auto">
          <a:xfrm>
            <a:off x="1066800" y="1676400"/>
            <a:ext cx="45720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H</a:t>
            </a:r>
          </a:p>
        </p:txBody>
      </p:sp>
      <p:sp>
        <p:nvSpPr>
          <p:cNvPr id="8203" name="Text Box 9"/>
          <p:cNvSpPr txBox="1">
            <a:spLocks noChangeArrowheads="1"/>
          </p:cNvSpPr>
          <p:nvPr/>
        </p:nvSpPr>
        <p:spPr bwMode="auto">
          <a:xfrm>
            <a:off x="3810000" y="19812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</a:t>
            </a:r>
            <a:r>
              <a:rPr lang="en-US"/>
              <a:t> H</a:t>
            </a:r>
          </a:p>
        </p:txBody>
      </p:sp>
      <p:sp>
        <p:nvSpPr>
          <p:cNvPr id="8204" name="Text Box 10"/>
          <p:cNvSpPr txBox="1">
            <a:spLocks noChangeArrowheads="1"/>
          </p:cNvSpPr>
          <p:nvPr/>
        </p:nvSpPr>
        <p:spPr bwMode="auto">
          <a:xfrm>
            <a:off x="2286000" y="2362200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E</a:t>
            </a:r>
          </a:p>
        </p:txBody>
      </p:sp>
      <p:pic>
        <p:nvPicPr>
          <p:cNvPr id="8205" name="Picture 14" descr="latex-image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638800"/>
            <a:ext cx="76073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6" name="Picture 15" descr="latex-image-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962400"/>
            <a:ext cx="382270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00D22-DF46-40DC-B24F-8C8F14A47BC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6872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Bayes Theorem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67200"/>
            <a:ext cx="7772400" cy="1828800"/>
          </a:xfrm>
        </p:spPr>
        <p:txBody>
          <a:bodyPr/>
          <a:lstStyle/>
          <a:p>
            <a:pPr eaLnBrk="1" hangingPunct="1"/>
            <a:r>
              <a:rPr lang="en-US"/>
              <a:t>Prior</a:t>
            </a:r>
          </a:p>
          <a:p>
            <a:pPr eaLnBrk="1" hangingPunct="1"/>
            <a:r>
              <a:rPr lang="en-US"/>
              <a:t>Likelihood</a:t>
            </a:r>
          </a:p>
          <a:p>
            <a:pPr eaLnBrk="1" hangingPunct="1"/>
            <a:r>
              <a:rPr lang="en-US"/>
              <a:t>Posterior</a:t>
            </a:r>
          </a:p>
        </p:txBody>
      </p:sp>
      <p:pic>
        <p:nvPicPr>
          <p:cNvPr id="9222" name="Picture 4" descr="latex-image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447800"/>
            <a:ext cx="8650288" cy="195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5" descr="latex-image-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4343400"/>
            <a:ext cx="10414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4" name="Picture 6" descr="latex-image-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4953000"/>
            <a:ext cx="14478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5" name="Picture 7" descr="latex-image-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5562600"/>
            <a:ext cx="14478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00D22-DF46-40DC-B24F-8C8F14A47BC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518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2"/>
          <p:cNvSpPr txBox="1">
            <a:spLocks noChangeArrowheads="1"/>
          </p:cNvSpPr>
          <p:nvPr/>
        </p:nvSpPr>
        <p:spPr bwMode="auto">
          <a:xfrm>
            <a:off x="641927" y="1098550"/>
            <a:ext cx="8153400" cy="5644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34950" indent="-2349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30000"/>
              </a:spcBef>
              <a:spcAft>
                <a:spcPct val="30000"/>
              </a:spcAft>
            </a:pPr>
            <a:r>
              <a:rPr lang="en-US" sz="2200" b="1" u="sng" dirty="0">
                <a:latin typeface="Arial" charset="0"/>
                <a:ea typeface="MS Song" pitchFamily="49" charset="-122"/>
              </a:rPr>
              <a:t>SESSION</a:t>
            </a:r>
            <a:r>
              <a:rPr lang="en-US" sz="2200" b="1" dirty="0">
                <a:latin typeface="Arial" charset="0"/>
                <a:ea typeface="MS Song" pitchFamily="49" charset="-122"/>
              </a:rPr>
              <a:t>		</a:t>
            </a:r>
            <a:r>
              <a:rPr lang="en-US" sz="2200" b="1" u="sng" dirty="0">
                <a:latin typeface="Arial" charset="0"/>
                <a:ea typeface="MS Song" pitchFamily="49" charset="-122"/>
              </a:rPr>
              <a:t>TOPIC</a:t>
            </a:r>
            <a:r>
              <a:rPr lang="en-US" sz="2200" b="1" dirty="0">
                <a:latin typeface="Arial" charset="0"/>
                <a:ea typeface="MS Song" pitchFamily="49" charset="-122"/>
              </a:rPr>
              <a:t>			</a:t>
            </a:r>
            <a:r>
              <a:rPr lang="en-US" sz="2200" b="1" u="sng" dirty="0">
                <a:latin typeface="Arial" charset="0"/>
                <a:ea typeface="MS Song" pitchFamily="49" charset="-122"/>
              </a:rPr>
              <a:t>PRESENTERS</a:t>
            </a:r>
          </a:p>
          <a:p>
            <a:pPr eaLnBrk="1" hangingPunct="1">
              <a:spcBef>
                <a:spcPct val="30000"/>
              </a:spcBef>
              <a:spcAft>
                <a:spcPct val="30000"/>
              </a:spcAft>
            </a:pPr>
            <a:r>
              <a:rPr lang="en-US" sz="2200" b="1" dirty="0">
                <a:latin typeface="Arial" charset="0"/>
                <a:ea typeface="MS Song" pitchFamily="49" charset="-122"/>
              </a:rPr>
              <a:t>Session 1</a:t>
            </a:r>
            <a:r>
              <a:rPr lang="en-US" sz="2200" dirty="0">
                <a:latin typeface="Arial" charset="0"/>
                <a:ea typeface="MS Song" pitchFamily="49" charset="-122"/>
              </a:rPr>
              <a:t>:   Evidence Centered Design 	Diego Zapata                       	         Bayesian Networks	</a:t>
            </a:r>
            <a:br>
              <a:rPr lang="en-US" sz="2200" dirty="0">
                <a:latin typeface="Arial" charset="0"/>
                <a:ea typeface="MS Song" pitchFamily="49" charset="-122"/>
              </a:rPr>
            </a:br>
            <a:r>
              <a:rPr lang="en-US" sz="2200" dirty="0">
                <a:latin typeface="Arial" charset="0"/>
                <a:ea typeface="MS Song" pitchFamily="49" charset="-122"/>
              </a:rPr>
              <a:t> 				</a:t>
            </a:r>
          </a:p>
          <a:p>
            <a:pPr eaLnBrk="1" hangingPunct="1">
              <a:spcBef>
                <a:spcPct val="30000"/>
              </a:spcBef>
              <a:spcAft>
                <a:spcPct val="30000"/>
              </a:spcAft>
            </a:pPr>
            <a:r>
              <a:rPr lang="en-US" sz="2200" b="1" dirty="0">
                <a:latin typeface="Arial" charset="0"/>
                <a:ea typeface="MS Song" pitchFamily="49" charset="-122"/>
              </a:rPr>
              <a:t>Session 2</a:t>
            </a:r>
            <a:r>
              <a:rPr lang="en-US" sz="2200" dirty="0">
                <a:latin typeface="Arial" charset="0"/>
                <a:ea typeface="MS Song" pitchFamily="49" charset="-122"/>
              </a:rPr>
              <a:t>:   Bayes Net Applications 	           	Duanli Yan &amp;                        	         ACED: ECD in Action 	 	Russell Almond</a:t>
            </a:r>
            <a:br>
              <a:rPr lang="en-US" sz="2200" dirty="0">
                <a:latin typeface="Arial" charset="0"/>
                <a:ea typeface="MS Song" pitchFamily="49" charset="-122"/>
              </a:rPr>
            </a:br>
            <a:r>
              <a:rPr lang="en-US" sz="2200" dirty="0">
                <a:latin typeface="Arial" charset="0"/>
                <a:ea typeface="MS Song" pitchFamily="49" charset="-122"/>
              </a:rPr>
              <a:t>	         	       		</a:t>
            </a:r>
          </a:p>
          <a:p>
            <a:pPr eaLnBrk="1" hangingPunct="1">
              <a:spcBef>
                <a:spcPct val="30000"/>
              </a:spcBef>
              <a:spcAft>
                <a:spcPct val="30000"/>
              </a:spcAft>
            </a:pPr>
            <a:r>
              <a:rPr lang="en-US" sz="2200" b="1" dirty="0">
                <a:latin typeface="Arial" charset="0"/>
                <a:ea typeface="MS Song" pitchFamily="49" charset="-122"/>
              </a:rPr>
              <a:t>Session 3</a:t>
            </a:r>
            <a:r>
              <a:rPr lang="en-US" sz="2200" dirty="0">
                <a:latin typeface="Arial" charset="0"/>
                <a:ea typeface="MS Song" pitchFamily="49" charset="-122"/>
              </a:rPr>
              <a:t>:   Refining Bayes Nets with 	Russell Almond &amp; </a:t>
            </a:r>
            <a:br>
              <a:rPr lang="en-US" sz="2200" dirty="0">
                <a:latin typeface="Arial" charset="0"/>
                <a:ea typeface="MS Song" pitchFamily="49" charset="-122"/>
              </a:rPr>
            </a:br>
            <a:r>
              <a:rPr lang="en-US" sz="2200" dirty="0">
                <a:latin typeface="Arial" charset="0"/>
                <a:ea typeface="MS Song" pitchFamily="49" charset="-122"/>
              </a:rPr>
              <a:t>	         Data 				Duanli Yan</a:t>
            </a:r>
          </a:p>
          <a:p>
            <a:pPr eaLnBrk="1" hangingPunct="1">
              <a:spcBef>
                <a:spcPct val="30000"/>
              </a:spcBef>
              <a:spcAft>
                <a:spcPct val="30000"/>
              </a:spcAft>
            </a:pPr>
            <a:r>
              <a:rPr lang="en-US" sz="2200" b="1" dirty="0">
                <a:latin typeface="Arial" charset="0"/>
                <a:ea typeface="MS Song" pitchFamily="49" charset="-122"/>
              </a:rPr>
              <a:t>Session 4</a:t>
            </a:r>
            <a:r>
              <a:rPr lang="en-US" sz="2200" dirty="0">
                <a:latin typeface="Arial" charset="0"/>
                <a:ea typeface="MS Song" pitchFamily="49" charset="-122"/>
              </a:rPr>
              <a:t>:   Bayes Nets with R 		Duanli Yan &amp; 		 				            Russell Almond 		</a:t>
            </a:r>
            <a:br>
              <a:rPr lang="en-US" sz="2200" dirty="0">
                <a:latin typeface="Arial" charset="0"/>
                <a:ea typeface="MS Song" pitchFamily="49" charset="-122"/>
              </a:rPr>
            </a:br>
            <a:r>
              <a:rPr lang="en-US" sz="2200" dirty="0">
                <a:latin typeface="Arial" charset="0"/>
                <a:ea typeface="MS Song" pitchFamily="49" charset="-122"/>
              </a:rPr>
              <a:t>					       			          	   	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64876" imgH="164876" progId="Equation.DSMT4">
                  <p:embed/>
                </p:oleObj>
              </mc:Choice>
              <mc:Fallback>
                <p:oleObj name="Equation" r:id="rId3" imgW="164876" imgH="164876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609600" y="457200"/>
            <a:ext cx="7543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3600" b="1" dirty="0"/>
              <a:t>Agenda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533400" y="1447800"/>
            <a:ext cx="7924800" cy="914400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B3FD57-55A9-4453-973C-47D8C4AD892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Independence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038600"/>
            <a:ext cx="7772400" cy="2209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/>
          </a:p>
          <a:p>
            <a:pPr eaLnBrk="1" hangingPunct="1">
              <a:lnSpc>
                <a:spcPct val="90000"/>
              </a:lnSpc>
            </a:pPr>
            <a:endParaRPr lang="en-US"/>
          </a:p>
          <a:p>
            <a:pPr eaLnBrk="1" hangingPunct="1">
              <a:lnSpc>
                <a:spcPct val="90000"/>
              </a:lnSpc>
            </a:pPr>
            <a:endParaRPr lang="en-US"/>
          </a:p>
          <a:p>
            <a:pPr eaLnBrk="1" hangingPunct="1">
              <a:lnSpc>
                <a:spcPct val="90000"/>
              </a:lnSpc>
            </a:pPr>
            <a:r>
              <a:rPr lang="en-US"/>
              <a:t>A provides no information about B</a:t>
            </a:r>
          </a:p>
        </p:txBody>
      </p:sp>
      <p:sp>
        <p:nvSpPr>
          <p:cNvPr id="11270" name="Rectangle 4"/>
          <p:cNvSpPr>
            <a:spLocks noChangeArrowheads="1"/>
          </p:cNvSpPr>
          <p:nvPr/>
        </p:nvSpPr>
        <p:spPr bwMode="auto">
          <a:xfrm>
            <a:off x="914400" y="1447800"/>
            <a:ext cx="4038600" cy="167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Rectangle 5"/>
          <p:cNvSpPr>
            <a:spLocks noChangeArrowheads="1"/>
          </p:cNvSpPr>
          <p:nvPr/>
        </p:nvSpPr>
        <p:spPr bwMode="auto">
          <a:xfrm>
            <a:off x="2743200" y="1447800"/>
            <a:ext cx="2209800" cy="16764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Oval 6"/>
          <p:cNvSpPr>
            <a:spLocks noChangeArrowheads="1"/>
          </p:cNvSpPr>
          <p:nvPr/>
        </p:nvSpPr>
        <p:spPr bwMode="auto">
          <a:xfrm>
            <a:off x="2209800" y="1828800"/>
            <a:ext cx="1066800" cy="914400"/>
          </a:xfrm>
          <a:prstGeom prst="ellipse">
            <a:avLst/>
          </a:prstGeom>
          <a:solidFill>
            <a:srgbClr val="FF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Line 7"/>
          <p:cNvSpPr>
            <a:spLocks noChangeShapeType="1"/>
          </p:cNvSpPr>
          <p:nvPr/>
        </p:nvSpPr>
        <p:spPr bwMode="auto">
          <a:xfrm>
            <a:off x="2743200" y="17526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Text Box 8"/>
          <p:cNvSpPr txBox="1">
            <a:spLocks noChangeArrowheads="1"/>
          </p:cNvSpPr>
          <p:nvPr/>
        </p:nvSpPr>
        <p:spPr bwMode="auto">
          <a:xfrm>
            <a:off x="1066800" y="1676400"/>
            <a:ext cx="45720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</a:p>
        </p:txBody>
      </p:sp>
      <p:sp>
        <p:nvSpPr>
          <p:cNvPr id="11275" name="Text Box 9"/>
          <p:cNvSpPr txBox="1">
            <a:spLocks noChangeArrowheads="1"/>
          </p:cNvSpPr>
          <p:nvPr/>
        </p:nvSpPr>
        <p:spPr bwMode="auto">
          <a:xfrm>
            <a:off x="3810000" y="19812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</a:t>
            </a:r>
            <a:r>
              <a:rPr lang="en-US"/>
              <a:t> A</a:t>
            </a:r>
          </a:p>
        </p:txBody>
      </p:sp>
      <p:sp>
        <p:nvSpPr>
          <p:cNvPr id="11276" name="Text Box 10"/>
          <p:cNvSpPr txBox="1">
            <a:spLocks noChangeArrowheads="1"/>
          </p:cNvSpPr>
          <p:nvPr/>
        </p:nvSpPr>
        <p:spPr bwMode="auto">
          <a:xfrm>
            <a:off x="2362200" y="2133600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B</a:t>
            </a:r>
          </a:p>
        </p:txBody>
      </p:sp>
      <p:pic>
        <p:nvPicPr>
          <p:cNvPr id="11277" name="Picture 14" descr="latex-image-1.pd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" y="3479800"/>
            <a:ext cx="8293100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00D22-DF46-40DC-B24F-8C8F14A47BC0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1132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153400" cy="1143000"/>
          </a:xfrm>
        </p:spPr>
        <p:txBody>
          <a:bodyPr/>
          <a:lstStyle/>
          <a:p>
            <a:pPr eaLnBrk="1" hangingPunct="1"/>
            <a:r>
              <a:rPr lang="en-US"/>
              <a:t>Accident Proneness (Feller, 1968)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/>
              <a:t>Driving Skill:  5/6 Normal, 1/6 Accident Prone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/>
              <a:t>Probability of an accident in a given year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/>
              <a:t>1/100 for Normal drivers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/>
              <a:t>1/10 for Accident prone drivers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/>
              <a:t>Accidents happen independently in each year</a:t>
            </a:r>
          </a:p>
          <a:p>
            <a:pPr eaLnBrk="1" hangingPunct="1">
              <a:lnSpc>
                <a:spcPct val="90000"/>
              </a:lnSpc>
            </a:pPr>
            <a:r>
              <a:rPr lang="en-US" sz="2800"/>
              <a:t>What is the probability a randomly chosen driver will have an accident in Year 1?</a:t>
            </a:r>
          </a:p>
          <a:p>
            <a:pPr eaLnBrk="1" hangingPunct="1">
              <a:lnSpc>
                <a:spcPct val="90000"/>
              </a:lnSpc>
            </a:pPr>
            <a:r>
              <a:rPr lang="en-US" sz="2800"/>
              <a:t>Given a driver had an accident in Year 1, what is probability of accident in Year 2?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00D22-DF46-40DC-B24F-8C8F14A47BC0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9330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/>
              <a:t>Accident Proneness (cont)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What is the probability a randomly chosen driver will have an accident in Year 1?  Year 2?</a:t>
            </a:r>
          </a:p>
          <a:p>
            <a:pPr>
              <a:buFontTx/>
              <a:buNone/>
            </a:pPr>
            <a:endParaRPr lang="en-US" sz="2800"/>
          </a:p>
          <a:p>
            <a:endParaRPr lang="en-US" sz="2800"/>
          </a:p>
          <a:p>
            <a:endParaRPr lang="en-US" sz="2800"/>
          </a:p>
          <a:p>
            <a:endParaRPr lang="en-US"/>
          </a:p>
        </p:txBody>
      </p:sp>
      <p:pic>
        <p:nvPicPr>
          <p:cNvPr id="13318" name="Picture 7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150" y="3560763"/>
            <a:ext cx="678180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00D22-DF46-40DC-B24F-8C8F14A47BC0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7780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/>
              <a:t>Accident Proneness (cont)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Given a driver had an accident in Year 1, what is probability of accident in Year 2?</a:t>
            </a:r>
          </a:p>
          <a:p>
            <a:endParaRPr lang="en-US"/>
          </a:p>
        </p:txBody>
      </p:sp>
      <p:pic>
        <p:nvPicPr>
          <p:cNvPr id="14342" name="Picture 6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201988"/>
            <a:ext cx="8515350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00D22-DF46-40DC-B24F-8C8F14A47BC0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6564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Conditional Independence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3276600"/>
            <a:ext cx="7772400" cy="2819400"/>
          </a:xfrm>
        </p:spPr>
        <p:txBody>
          <a:bodyPr/>
          <a:lstStyle/>
          <a:p>
            <a:pPr eaLnBrk="1" hangingPunct="1"/>
            <a:r>
              <a:rPr lang="en-US" sz="2800"/>
              <a:t>Years are </a:t>
            </a:r>
            <a:r>
              <a:rPr lang="en-US" sz="2800" i="1"/>
              <a:t>conditionally independent </a:t>
            </a:r>
            <a:r>
              <a:rPr lang="en-US" sz="2800"/>
              <a:t>given driving skill</a:t>
            </a:r>
          </a:p>
          <a:p>
            <a:pPr eaLnBrk="1" hangingPunct="1"/>
            <a:endParaRPr lang="en-US" sz="2800"/>
          </a:p>
          <a:p>
            <a:pPr eaLnBrk="1" hangingPunct="1"/>
            <a:r>
              <a:rPr lang="en-US" sz="2800"/>
              <a:t>Years are </a:t>
            </a:r>
            <a:r>
              <a:rPr lang="en-US" sz="2800" i="1"/>
              <a:t>marginally dependent</a:t>
            </a:r>
            <a:endParaRPr lang="en-US" sz="2800"/>
          </a:p>
          <a:p>
            <a:pPr eaLnBrk="1" hangingPunct="1"/>
            <a:r>
              <a:rPr lang="en-US" sz="2800"/>
              <a:t>Separation in graph tells the story</a:t>
            </a:r>
          </a:p>
        </p:txBody>
      </p:sp>
      <p:pic>
        <p:nvPicPr>
          <p:cNvPr id="15366" name="Picture 5" descr="BaSpuriou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828800"/>
            <a:ext cx="3594100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Picture 6" descr="latex-image-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114800"/>
            <a:ext cx="47752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fld id="{CA77C492-AA2E-43B6-B457-67ADF830B928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3229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Competing Explanations</a:t>
            </a:r>
          </a:p>
        </p:txBody>
      </p:sp>
      <p:sp>
        <p:nvSpPr>
          <p:cNvPr id="24581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2895600"/>
            <a:ext cx="7772400" cy="3352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/>
              <a:t>Skill 1 and Skill 2 are (a priori) independent in population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Task X requires both skills (conjunctive model)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Answer the following questions: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What is posterior after learning X=False, and </a:t>
            </a:r>
            <a:r>
              <a:rPr lang="en-US" sz="2400" dirty="0">
                <a:latin typeface="Symbol" pitchFamily="18" charset="2"/>
                <a:sym typeface="Symbol" pitchFamily="18" charset="2"/>
              </a:rPr>
              <a:t></a:t>
            </a:r>
            <a:r>
              <a:rPr lang="en-US" sz="2400" baseline="-25000" dirty="0">
                <a:latin typeface="Symbol" pitchFamily="18" charset="2"/>
                <a:sym typeface="Symbol" pitchFamily="18" charset="2"/>
              </a:rPr>
              <a:t></a:t>
            </a:r>
            <a:r>
              <a:rPr lang="en-US" sz="2400" dirty="0"/>
              <a:t>=High?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What is posterior after learning X=False, and </a:t>
            </a:r>
            <a:r>
              <a:rPr lang="en-US" sz="2400" dirty="0">
                <a:latin typeface="Symbol" pitchFamily="18" charset="2"/>
                <a:sym typeface="Symbol" pitchFamily="18" charset="2"/>
              </a:rPr>
              <a:t></a:t>
            </a:r>
            <a:r>
              <a:rPr lang="en-US" sz="2400" baseline="-25000" dirty="0">
                <a:latin typeface="Symbol" pitchFamily="18" charset="2"/>
                <a:sym typeface="Symbol" pitchFamily="18" charset="2"/>
              </a:rPr>
              <a:t></a:t>
            </a:r>
            <a:r>
              <a:rPr lang="en-US" sz="2400" dirty="0"/>
              <a:t>=High?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What is true of joint posterior of </a:t>
            </a:r>
            <a:r>
              <a:rPr lang="en-US" sz="2400" dirty="0">
                <a:latin typeface="Symbol" pitchFamily="18" charset="2"/>
                <a:sym typeface="Symbol" pitchFamily="18" charset="2"/>
              </a:rPr>
              <a:t></a:t>
            </a:r>
            <a:r>
              <a:rPr lang="en-US" sz="2400" baseline="-25000" dirty="0">
                <a:latin typeface="Symbol" pitchFamily="18" charset="2"/>
                <a:sym typeface="Symbol" pitchFamily="18" charset="2"/>
              </a:rPr>
              <a:t></a:t>
            </a:r>
            <a:r>
              <a:rPr lang="en-US" sz="2400" dirty="0"/>
              <a:t> and </a:t>
            </a:r>
            <a:r>
              <a:rPr lang="en-US" sz="2400" dirty="0">
                <a:latin typeface="Symbol" pitchFamily="18" charset="2"/>
                <a:sym typeface="Symbol" pitchFamily="18" charset="2"/>
              </a:rPr>
              <a:t></a:t>
            </a:r>
            <a:r>
              <a:rPr lang="en-US" sz="2400" baseline="-25000" dirty="0">
                <a:latin typeface="Symbol" pitchFamily="18" charset="2"/>
                <a:sym typeface="Symbol" pitchFamily="18" charset="2"/>
              </a:rPr>
              <a:t></a:t>
            </a:r>
            <a:r>
              <a:rPr lang="en-US" sz="2400" dirty="0"/>
              <a:t>after learning X=False?</a:t>
            </a:r>
          </a:p>
        </p:txBody>
      </p:sp>
      <p:pic>
        <p:nvPicPr>
          <p:cNvPr id="24582" name="Picture 5" descr="BaCompete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81200" y="1295400"/>
            <a:ext cx="3657600" cy="1476375"/>
          </a:xfr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fld id="{CA77C492-AA2E-43B6-B457-67ADF830B928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7044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D-Separation</a:t>
            </a:r>
          </a:p>
        </p:txBody>
      </p:sp>
      <p:sp>
        <p:nvSpPr>
          <p:cNvPr id="25605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3200400"/>
            <a:ext cx="7772400" cy="2895600"/>
          </a:xfrm>
        </p:spPr>
        <p:txBody>
          <a:bodyPr/>
          <a:lstStyle/>
          <a:p>
            <a:pPr eaLnBrk="1" hangingPunct="1"/>
            <a:r>
              <a:rPr lang="en-US" sz="2400"/>
              <a:t>For </a:t>
            </a:r>
            <a:r>
              <a:rPr lang="en-US" sz="2400">
                <a:sym typeface="Wingdings" pitchFamily="2" charset="2"/>
              </a:rPr>
              <a:t>, , and  edges conditioning on middle variables renders outer variables independent</a:t>
            </a:r>
          </a:p>
          <a:p>
            <a:pPr eaLnBrk="1" hangingPunct="1"/>
            <a:r>
              <a:rPr lang="en-US" sz="2400">
                <a:sym typeface="Wingdings" pitchFamily="2" charset="2"/>
              </a:rPr>
              <a:t>For  (collider) edges, if middle variable (or descendent is known) then variables are dependent</a:t>
            </a:r>
          </a:p>
          <a:p>
            <a:pPr eaLnBrk="1" hangingPunct="1"/>
            <a:r>
              <a:rPr lang="en-US" sz="2400">
                <a:sym typeface="Wingdings" pitchFamily="2" charset="2"/>
              </a:rPr>
              <a:t>A path is </a:t>
            </a:r>
            <a:r>
              <a:rPr lang="en-US" sz="2400" i="1">
                <a:sym typeface="Wingdings" pitchFamily="2" charset="2"/>
              </a:rPr>
              <a:t>active</a:t>
            </a:r>
            <a:r>
              <a:rPr lang="en-US" sz="2400">
                <a:sym typeface="Wingdings" pitchFamily="2" charset="2"/>
              </a:rPr>
              <a:t> if collider with middle node observed, or non-collider with middle node unobserved</a:t>
            </a:r>
          </a:p>
        </p:txBody>
      </p:sp>
      <p:pic>
        <p:nvPicPr>
          <p:cNvPr id="25606" name="Picture 5" descr="GrD-separation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1219200"/>
            <a:ext cx="7410450" cy="1981200"/>
          </a:xfr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fld id="{CA77C492-AA2E-43B6-B457-67ADF830B928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219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D-Separation Exercise</a:t>
            </a:r>
          </a:p>
        </p:txBody>
      </p:sp>
      <p:sp>
        <p:nvSpPr>
          <p:cNvPr id="26629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3429000"/>
            <a:ext cx="7772400" cy="2667000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</a:pPr>
            <a:r>
              <a:rPr lang="en-US" sz="2400"/>
              <a:t>Are </a:t>
            </a:r>
            <a:r>
              <a:rPr lang="en-US" sz="2400" i="1"/>
              <a:t>A</a:t>
            </a:r>
            <a:r>
              <a:rPr lang="en-US" sz="2400"/>
              <a:t> and </a:t>
            </a:r>
            <a:r>
              <a:rPr lang="en-US" sz="2400" i="1"/>
              <a:t>C</a:t>
            </a:r>
            <a:r>
              <a:rPr lang="en-US" sz="2400"/>
              <a:t> independent if</a:t>
            </a:r>
          </a:p>
          <a:p>
            <a:pPr marL="838200" lvl="1" indent="-381000" eaLnBrk="1" hangingPunct="1">
              <a:lnSpc>
                <a:spcPct val="90000"/>
              </a:lnSpc>
              <a:buFontTx/>
              <a:buAutoNum type="arabicPeriod"/>
            </a:pPr>
            <a:r>
              <a:rPr lang="en-US" sz="2000"/>
              <a:t>We have observed no other variables?</a:t>
            </a:r>
          </a:p>
          <a:p>
            <a:pPr marL="1257300" lvl="2" indent="-342900" eaLnBrk="1" hangingPunct="1">
              <a:lnSpc>
                <a:spcPct val="90000"/>
              </a:lnSpc>
            </a:pPr>
            <a:r>
              <a:rPr lang="en-US" sz="1800"/>
              <a:t>What could we condition on to make </a:t>
            </a:r>
            <a:r>
              <a:rPr lang="en-US" sz="1800" i="1"/>
              <a:t>A</a:t>
            </a:r>
            <a:r>
              <a:rPr lang="en-US" sz="1800"/>
              <a:t> and </a:t>
            </a:r>
            <a:r>
              <a:rPr lang="en-US" sz="1800" i="1"/>
              <a:t>C</a:t>
            </a:r>
            <a:r>
              <a:rPr lang="en-US" sz="1800"/>
              <a:t> independent?</a:t>
            </a:r>
          </a:p>
          <a:p>
            <a:pPr marL="838200" lvl="1" indent="-381000" eaLnBrk="1" hangingPunct="1">
              <a:lnSpc>
                <a:spcPct val="90000"/>
              </a:lnSpc>
              <a:buFontTx/>
              <a:buAutoNum type="arabicPeriod"/>
            </a:pPr>
            <a:r>
              <a:rPr lang="en-US" sz="2000"/>
              <a:t>We have observed </a:t>
            </a:r>
            <a:r>
              <a:rPr lang="en-US" sz="2000" i="1"/>
              <a:t>F</a:t>
            </a:r>
            <a:r>
              <a:rPr lang="en-US" sz="2000"/>
              <a:t> and </a:t>
            </a:r>
            <a:r>
              <a:rPr lang="en-US" sz="2000" i="1"/>
              <a:t>H?</a:t>
            </a:r>
            <a:endParaRPr lang="en-US" sz="2000"/>
          </a:p>
          <a:p>
            <a:pPr marL="1257300" lvl="2" indent="-342900" eaLnBrk="1" hangingPunct="1">
              <a:lnSpc>
                <a:spcPct val="90000"/>
              </a:lnSpc>
            </a:pPr>
            <a:r>
              <a:rPr lang="en-US" sz="1800"/>
              <a:t>What else could we condition on to make </a:t>
            </a:r>
            <a:r>
              <a:rPr lang="en-US" sz="1800" i="1"/>
              <a:t>A</a:t>
            </a:r>
            <a:r>
              <a:rPr lang="en-US" sz="1800"/>
              <a:t> and </a:t>
            </a:r>
            <a:r>
              <a:rPr lang="en-US" sz="1800" i="1"/>
              <a:t>C</a:t>
            </a:r>
            <a:r>
              <a:rPr lang="en-US" sz="1800"/>
              <a:t> independent?</a:t>
            </a:r>
          </a:p>
          <a:p>
            <a:pPr marL="838200" lvl="1" indent="-381000" eaLnBrk="1" hangingPunct="1">
              <a:lnSpc>
                <a:spcPct val="90000"/>
              </a:lnSpc>
              <a:buFontTx/>
              <a:buAutoNum type="arabicPeriod"/>
            </a:pPr>
            <a:r>
              <a:rPr lang="en-US" sz="2000"/>
              <a:t>We have observed </a:t>
            </a:r>
            <a:r>
              <a:rPr lang="en-US" sz="2000" i="1"/>
              <a:t>G</a:t>
            </a:r>
            <a:r>
              <a:rPr lang="en-US" sz="2000"/>
              <a:t>?</a:t>
            </a:r>
          </a:p>
          <a:p>
            <a:pPr marL="1257300" lvl="2" indent="-342900" eaLnBrk="1" hangingPunct="1">
              <a:lnSpc>
                <a:spcPct val="90000"/>
              </a:lnSpc>
            </a:pPr>
            <a:r>
              <a:rPr lang="en-US" sz="1800"/>
              <a:t>What else could we condition on to make </a:t>
            </a:r>
            <a:r>
              <a:rPr lang="en-US" sz="1800" i="1"/>
              <a:t>A</a:t>
            </a:r>
            <a:r>
              <a:rPr lang="en-US" sz="1800"/>
              <a:t> and </a:t>
            </a:r>
            <a:r>
              <a:rPr lang="en-US" sz="1800" i="1"/>
              <a:t>C</a:t>
            </a:r>
            <a:r>
              <a:rPr lang="en-US" sz="1800"/>
              <a:t> independent?</a:t>
            </a:r>
          </a:p>
          <a:p>
            <a:pPr marL="1257300" lvl="2" indent="-342900" eaLnBrk="1" hangingPunct="1">
              <a:lnSpc>
                <a:spcPct val="90000"/>
              </a:lnSpc>
              <a:buFontTx/>
              <a:buNone/>
            </a:pPr>
            <a:endParaRPr lang="en-US" sz="1800"/>
          </a:p>
        </p:txBody>
      </p:sp>
      <p:pic>
        <p:nvPicPr>
          <p:cNvPr id="26630" name="Picture 5" descr="GrDSepEx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0" y="1295400"/>
            <a:ext cx="2752725" cy="1981200"/>
          </a:xfr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fld id="{CA77C492-AA2E-43B6-B457-67ADF830B928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6961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pPr algn="l" eaLnBrk="1" hangingPunct="1">
              <a:spcAft>
                <a:spcPts val="600"/>
              </a:spcAft>
            </a:pPr>
            <a:r>
              <a:rPr lang="en-US" sz="3600" dirty="0"/>
              <a:t>Building Up Complex Networks</a:t>
            </a:r>
          </a:p>
        </p:txBody>
      </p:sp>
      <p:sp>
        <p:nvSpPr>
          <p:cNvPr id="30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382000" cy="4114800"/>
          </a:xfrm>
        </p:spPr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en-US" sz="2200">
                <a:latin typeface="Arial" charset="0"/>
              </a:rPr>
              <a:t>Recursive representation of probability distributions:</a:t>
            </a:r>
          </a:p>
          <a:p>
            <a:pPr eaLnBrk="1" hangingPunct="1">
              <a:spcAft>
                <a:spcPts val="600"/>
              </a:spcAft>
            </a:pPr>
            <a:endParaRPr lang="en-US" sz="2200">
              <a:latin typeface="Arial" charset="0"/>
            </a:endParaRPr>
          </a:p>
          <a:p>
            <a:pPr eaLnBrk="1" hangingPunct="1">
              <a:spcAft>
                <a:spcPts val="600"/>
              </a:spcAft>
            </a:pPr>
            <a:endParaRPr lang="en-US" sz="2400"/>
          </a:p>
          <a:p>
            <a:pPr eaLnBrk="1" hangingPunct="1">
              <a:spcAft>
                <a:spcPts val="600"/>
              </a:spcAft>
            </a:pPr>
            <a:endParaRPr lang="en-US" sz="2400"/>
          </a:p>
          <a:p>
            <a:pPr eaLnBrk="1" hangingPunct="1">
              <a:spcAft>
                <a:spcPts val="600"/>
              </a:spcAft>
            </a:pPr>
            <a:r>
              <a:rPr lang="en-US" sz="2200">
                <a:latin typeface="Arial" charset="0"/>
              </a:rPr>
              <a:t>All orderings are equally correct, but some are more beneficial because they capitalize on causal, dependence, time-order, or theoretical relationships that we posit:</a:t>
            </a:r>
            <a:br>
              <a:rPr lang="en-US" sz="2200">
                <a:latin typeface="Arial" charset="0"/>
              </a:rPr>
            </a:br>
            <a:br>
              <a:rPr lang="en-US" sz="2200">
                <a:latin typeface="Arial" charset="0"/>
              </a:rPr>
            </a:br>
            <a:r>
              <a:rPr lang="en-US" sz="2200">
                <a:latin typeface="Arial" charset="0"/>
              </a:rPr>
              <a:t>Terms simplify when there is conditional independence –</a:t>
            </a:r>
          </a:p>
          <a:p>
            <a:pPr eaLnBrk="1" hangingPunct="1">
              <a:lnSpc>
                <a:spcPct val="40000"/>
              </a:lnSpc>
              <a:spcAft>
                <a:spcPts val="600"/>
              </a:spcAft>
              <a:buFont typeface="Zapf Dingbats" pitchFamily="1" charset="2"/>
              <a:buNone/>
            </a:pPr>
            <a:r>
              <a:rPr lang="en-US" sz="2200">
                <a:latin typeface="Arial" charset="0"/>
              </a:rPr>
              <a:t>	in ed measurement, due to unobservable student variables.</a:t>
            </a:r>
            <a:r>
              <a:rPr lang="en-US" sz="2200"/>
              <a:t> </a:t>
            </a: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381000" y="2362200"/>
          <a:ext cx="8229600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419600" imgH="215900" progId="Equation.3">
                  <p:embed/>
                </p:oleObj>
              </mc:Choice>
              <mc:Fallback>
                <p:oleObj name="Equation" r:id="rId3" imgW="4419600" imgH="215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362200"/>
                        <a:ext cx="8229600" cy="39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692150" y="2876550"/>
          <a:ext cx="4891088" cy="72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984500" imgH="444500" progId="Equation.DSMT4">
                  <p:embed/>
                </p:oleObj>
              </mc:Choice>
              <mc:Fallback>
                <p:oleObj name="Equation" r:id="rId5" imgW="2984500" imgH="444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150" y="2876550"/>
                        <a:ext cx="4891088" cy="728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00D22-DF46-40DC-B24F-8C8F14A47BC0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8210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pPr algn="l" eaLnBrk="1" hangingPunct="1">
              <a:spcAft>
                <a:spcPts val="600"/>
              </a:spcAft>
            </a:pPr>
            <a:r>
              <a:rPr lang="en-US" sz="3600" dirty="0"/>
              <a:t>Building Up Complex Networks, cont.</a:t>
            </a:r>
          </a:p>
        </p:txBody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382000" cy="1219200"/>
          </a:xfrm>
        </p:spPr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en-US" sz="2600">
                <a:latin typeface="Arial" charset="0"/>
              </a:rPr>
              <a:t>For example, in IRT, item responses are conditionally independent given </a:t>
            </a:r>
            <a:r>
              <a:rPr lang="en-US" sz="2600">
                <a:latin typeface="Symbol" pitchFamily="18" charset="2"/>
              </a:rPr>
              <a:t>q</a:t>
            </a:r>
            <a:r>
              <a:rPr lang="en-US" sz="2600">
                <a:latin typeface="Arial" charset="0"/>
              </a:rPr>
              <a:t>:</a:t>
            </a:r>
          </a:p>
          <a:p>
            <a:pPr eaLnBrk="1" hangingPunct="1">
              <a:spcAft>
                <a:spcPts val="600"/>
              </a:spcAft>
            </a:pPr>
            <a:endParaRPr lang="en-US" sz="2600">
              <a:latin typeface="Arial" charset="0"/>
            </a:endParaRPr>
          </a:p>
          <a:p>
            <a:pPr eaLnBrk="1" hangingPunct="1">
              <a:spcAft>
                <a:spcPts val="600"/>
              </a:spcAft>
            </a:pPr>
            <a:endParaRPr lang="en-US" sz="2800"/>
          </a:p>
          <a:p>
            <a:pPr eaLnBrk="1" hangingPunct="1">
              <a:spcAft>
                <a:spcPts val="600"/>
              </a:spcAft>
            </a:pPr>
            <a:endParaRPr lang="en-US" sz="2800"/>
          </a:p>
          <a:p>
            <a:pPr eaLnBrk="1" hangingPunct="1">
              <a:spcAft>
                <a:spcPts val="600"/>
              </a:spcAft>
            </a:pPr>
            <a:endParaRPr lang="en-US" sz="260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152400" y="2600325"/>
          <a:ext cx="8839200" cy="1281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864100" imgH="711200" progId="Equation.DSMT4">
                  <p:embed/>
                </p:oleObj>
              </mc:Choice>
              <mc:Fallback>
                <p:oleObj name="Equation" r:id="rId3" imgW="4864100" imgH="71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600325"/>
                        <a:ext cx="8839200" cy="1281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228600" y="4225925"/>
          <a:ext cx="2514600" cy="84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320227" imgH="444307" progId="Equation.DSMT4">
                  <p:embed/>
                </p:oleObj>
              </mc:Choice>
              <mc:Fallback>
                <p:oleObj name="Equation" r:id="rId5" imgW="1320227" imgH="44430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4225925"/>
                        <a:ext cx="2514600" cy="846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00D22-DF46-40DC-B24F-8C8F14A47BC0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291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dirty="0"/>
              <a:t>The Interplay of Design and Statistical Modeling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/>
              <a:t>Statistical models must be selected/tailored according to the needs of the assessment</a:t>
            </a:r>
          </a:p>
          <a:p>
            <a:pPr eaLnBrk="1" hangingPunct="1"/>
            <a:r>
              <a:rPr lang="en-US" sz="2800" dirty="0"/>
              <a:t>Such selection and adaptation is only meaningful in the larger context of the assessment design</a:t>
            </a:r>
          </a:p>
          <a:p>
            <a:pPr eaLnBrk="1" hangingPunct="1"/>
            <a:r>
              <a:rPr lang="en-US" sz="2800" dirty="0"/>
              <a:t>Understanding the discipline of assessment design is a necessary prerequisite for statistical modeling</a:t>
            </a:r>
          </a:p>
          <a:p>
            <a:pPr eaLnBrk="1" hangingPunct="1"/>
            <a:r>
              <a:rPr lang="en-US" sz="2800" dirty="0"/>
              <a:t>Evidence Centered Design is an assessment design framework with general applicability and utility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00D22-DF46-40DC-B24F-8C8F14A47BC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Bayes net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048000"/>
            <a:ext cx="7772400" cy="3048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/>
              <a:t>One factor for each node in graph in recursive representation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/>
              <a:t>This factor is conditioned on parents in graph</a:t>
            </a:r>
          </a:p>
          <a:p>
            <a:pPr eaLnBrk="1" hangingPunct="1">
              <a:lnSpc>
                <a:spcPct val="90000"/>
              </a:lnSpc>
            </a:pPr>
            <a:r>
              <a:rPr lang="en-US" sz="2800"/>
              <a:t>“Prior” nodes have no parents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i="1"/>
              <a:t>p(A)p(B)p(C|A,B)p(D|C)p(E|C)p(F|D,E) = p(A,B,C,D,E,F)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/>
              <a:t>Digraph must be acyclic</a:t>
            </a:r>
          </a:p>
        </p:txBody>
      </p:sp>
      <p:pic>
        <p:nvPicPr>
          <p:cNvPr id="27654" name="Picture 4" descr="GrabcdefDigrap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219200"/>
            <a:ext cx="567690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00D22-DF46-40DC-B24F-8C8F14A47BC0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50055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762000"/>
          </a:xfrm>
        </p:spPr>
        <p:txBody>
          <a:bodyPr/>
          <a:lstStyle/>
          <a:p>
            <a:r>
              <a:rPr lang="en-US" sz="3600" dirty="0"/>
              <a:t>Activity 2: Build a Bayes Net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772400" cy="5029200"/>
          </a:xfrm>
        </p:spPr>
        <p:txBody>
          <a:bodyPr/>
          <a:lstStyle/>
          <a:p>
            <a:r>
              <a:rPr lang="en-US" sz="2800" dirty="0"/>
              <a:t>Pick one of the tasks you created and build an a Bayes net in </a:t>
            </a:r>
            <a:r>
              <a:rPr lang="en-US" sz="2800" dirty="0" err="1"/>
              <a:t>Netica</a:t>
            </a:r>
            <a:r>
              <a:rPr lang="en-US" sz="2800" dirty="0"/>
              <a:t>:</a:t>
            </a:r>
          </a:p>
          <a:p>
            <a:r>
              <a:rPr lang="en-US" sz="2800" dirty="0"/>
              <a:t>Proficiency variables, their possible values</a:t>
            </a:r>
          </a:p>
          <a:p>
            <a:r>
              <a:rPr lang="en-US" sz="2800" dirty="0"/>
              <a:t>Observable variables, their possible values</a:t>
            </a:r>
          </a:p>
          <a:p>
            <a:r>
              <a:rPr lang="en-US" sz="2800" dirty="0"/>
              <a:t>Conditional probabilities between Proficiency variables and Observable variables</a:t>
            </a:r>
          </a:p>
          <a:p>
            <a:r>
              <a:rPr lang="en-US" sz="2800" dirty="0"/>
              <a:t>Add your observables to the proficiency model you made in </a:t>
            </a:r>
            <a:r>
              <a:rPr lang="en-US" sz="2800" dirty="0" err="1"/>
              <a:t>Netica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00D22-DF46-40DC-B24F-8C8F14A47BC0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001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Test Design</a:t>
            </a:r>
            <a:endParaRPr lang="en-US" dirty="0"/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905000"/>
            <a:ext cx="6629400" cy="144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/>
              <a:t>Stakeholders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Requirements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Purpose of the test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Intended population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Prospective Score Report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Evidence-Centered Design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Claims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Validity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Specifications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00D22-DF46-40DC-B24F-8C8F14A47BC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6629400" cy="558800"/>
          </a:xfrm>
        </p:spPr>
        <p:txBody>
          <a:bodyPr/>
          <a:lstStyle/>
          <a:p>
            <a:pPr eaLnBrk="1" hangingPunct="1"/>
            <a:r>
              <a:rPr lang="en-US" sz="4000"/>
              <a:t>Evidence Centered Design</a:t>
            </a:r>
          </a:p>
        </p:txBody>
      </p:sp>
      <p:sp>
        <p:nvSpPr>
          <p:cNvPr id="33796" name="Text Box 3"/>
          <p:cNvSpPr txBox="1">
            <a:spLocks noChangeArrowheads="1"/>
          </p:cNvSpPr>
          <p:nvPr/>
        </p:nvSpPr>
        <p:spPr bwMode="auto">
          <a:xfrm>
            <a:off x="685800" y="1066800"/>
            <a:ext cx="81534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34950" indent="-2349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566738" indent="-217488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buClr>
                <a:schemeClr val="folHlink"/>
              </a:buClr>
              <a:buFont typeface="Wingdings" pitchFamily="2" charset="2"/>
              <a:buChar char="§"/>
            </a:pPr>
            <a:r>
              <a:rPr lang="en-US" sz="2200">
                <a:latin typeface="Arial" charset="0"/>
                <a:cs typeface="Times New Roman" pitchFamily="18" charset="0"/>
              </a:rPr>
              <a:t>Evidence Centered Design (ECD) provides a mechanism for </a:t>
            </a:r>
          </a:p>
          <a:p>
            <a:pPr lvl="1" eaLnBrk="1" hangingPunct="1">
              <a:spcBef>
                <a:spcPct val="25000"/>
              </a:spcBef>
              <a:buClr>
                <a:schemeClr val="hlink"/>
              </a:buClr>
              <a:buSzPct val="90000"/>
              <a:buFont typeface="Wingdings" pitchFamily="2" charset="2"/>
              <a:buChar char="§"/>
            </a:pPr>
            <a:r>
              <a:rPr lang="en-US" sz="2000" b="1">
                <a:latin typeface="Arial" charset="0"/>
                <a:cs typeface="Times New Roman" pitchFamily="18" charset="0"/>
              </a:rPr>
              <a:t>Capturing and documenting</a:t>
            </a:r>
            <a:r>
              <a:rPr lang="en-US" sz="2000">
                <a:latin typeface="Arial" charset="0"/>
                <a:cs typeface="Times New Roman" pitchFamily="18" charset="0"/>
              </a:rPr>
              <a:t> </a:t>
            </a:r>
            <a:r>
              <a:rPr lang="en-US" sz="2000" b="1">
                <a:latin typeface="Arial" charset="0"/>
                <a:cs typeface="Times New Roman" pitchFamily="18" charset="0"/>
              </a:rPr>
              <a:t>information</a:t>
            </a:r>
            <a:r>
              <a:rPr lang="en-US" sz="2000">
                <a:latin typeface="Arial" charset="0"/>
                <a:cs typeface="Times New Roman" pitchFamily="18" charset="0"/>
              </a:rPr>
              <a:t> about the structure and strength of evidentiary relationships.</a:t>
            </a:r>
          </a:p>
          <a:p>
            <a:pPr lvl="1" eaLnBrk="1" hangingPunct="1">
              <a:spcBef>
                <a:spcPct val="25000"/>
              </a:spcBef>
              <a:buClr>
                <a:schemeClr val="hlink"/>
              </a:buClr>
              <a:buSzPct val="90000"/>
              <a:buFont typeface="Wingdings" pitchFamily="2" charset="2"/>
              <a:buChar char="§"/>
            </a:pPr>
            <a:r>
              <a:rPr lang="en-US" sz="2000" b="1">
                <a:latin typeface="Arial" charset="0"/>
                <a:cs typeface="Times New Roman" pitchFamily="18" charset="0"/>
              </a:rPr>
              <a:t>Coordinating the work</a:t>
            </a:r>
            <a:r>
              <a:rPr lang="en-US" sz="2000">
                <a:latin typeface="Arial" charset="0"/>
                <a:cs typeface="Times New Roman" pitchFamily="18" charset="0"/>
              </a:rPr>
              <a:t> of test developers in authoring tasks and psychometricians in calibrating the measurement model.</a:t>
            </a:r>
          </a:p>
          <a:p>
            <a:pPr lvl="1" eaLnBrk="1" hangingPunct="1">
              <a:spcBef>
                <a:spcPct val="25000"/>
              </a:spcBef>
              <a:buClr>
                <a:schemeClr val="hlink"/>
              </a:buClr>
              <a:buSzPct val="90000"/>
              <a:buFont typeface="Wingdings" pitchFamily="2" charset="2"/>
              <a:buChar char="§"/>
            </a:pPr>
            <a:r>
              <a:rPr lang="en-US" sz="2000" b="1">
                <a:latin typeface="Arial" charset="0"/>
                <a:cs typeface="Times New Roman" pitchFamily="18" charset="0"/>
              </a:rPr>
              <a:t>Documenting the scientific information</a:t>
            </a:r>
            <a:r>
              <a:rPr lang="en-US" sz="2000">
                <a:latin typeface="Arial" charset="0"/>
                <a:cs typeface="Times New Roman" pitchFamily="18" charset="0"/>
              </a:rPr>
              <a:t> that provides the foundation for the assessment and its validity.</a:t>
            </a:r>
          </a:p>
        </p:txBody>
      </p:sp>
      <p:pic>
        <p:nvPicPr>
          <p:cNvPr id="33797" name="Picture 4" descr="pe01561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733800"/>
            <a:ext cx="3560763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E1249-74C7-48C7-AE5E-70175C83D1C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609600"/>
            <a:ext cx="6629400" cy="558800"/>
          </a:xfrm>
        </p:spPr>
        <p:txBody>
          <a:bodyPr/>
          <a:lstStyle/>
          <a:p>
            <a:pPr eaLnBrk="1" hangingPunct="1"/>
            <a:r>
              <a:rPr lang="en-US" sz="4000"/>
              <a:t>Evidence Centered Design</a:t>
            </a:r>
          </a:p>
        </p:txBody>
      </p:sp>
      <p:sp>
        <p:nvSpPr>
          <p:cNvPr id="34820" name="Text Box 3"/>
          <p:cNvSpPr txBox="1">
            <a:spLocks noChangeArrowheads="1"/>
          </p:cNvSpPr>
          <p:nvPr/>
        </p:nvSpPr>
        <p:spPr bwMode="auto">
          <a:xfrm>
            <a:off x="1066800" y="1524000"/>
            <a:ext cx="7620000" cy="418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34950" indent="-2349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693738" indent="-238125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endParaRPr lang="en-US">
              <a:latin typeface="Tahoma" pitchFamily="34" charset="0"/>
            </a:endParaRPr>
          </a:p>
          <a:p>
            <a:pPr eaLnBrk="1" hangingPunct="1">
              <a:buClr>
                <a:schemeClr val="folHlink"/>
              </a:buClr>
              <a:buFont typeface="Wingdings" pitchFamily="2" charset="2"/>
              <a:buChar char="§"/>
            </a:pPr>
            <a:r>
              <a:rPr lang="en-US" sz="2200">
                <a:latin typeface="Arial" charset="0"/>
                <a:cs typeface="Times New Roman" pitchFamily="18" charset="0"/>
              </a:rPr>
              <a:t>The Evidence Centered Design</a:t>
            </a:r>
            <a:r>
              <a:rPr lang="en-US" sz="2200" i="1">
                <a:latin typeface="Arial" charset="0"/>
                <a:cs typeface="Times New Roman" pitchFamily="18" charset="0"/>
              </a:rPr>
              <a:t> </a:t>
            </a:r>
            <a:r>
              <a:rPr lang="en-US" sz="2200">
                <a:latin typeface="Arial" charset="0"/>
                <a:cs typeface="Times New Roman" pitchFamily="18" charset="0"/>
              </a:rPr>
              <a:t>process is a series of procedures which center around the questions:</a:t>
            </a:r>
          </a:p>
          <a:p>
            <a:pPr lvl="1" eaLnBrk="1" hangingPunct="1">
              <a:spcBef>
                <a:spcPct val="25000"/>
              </a:spcBef>
              <a:buClr>
                <a:schemeClr val="hlink"/>
              </a:buClr>
              <a:buSzPct val="90000"/>
              <a:buFont typeface="Wingdings" pitchFamily="2" charset="2"/>
              <a:buChar char="§"/>
            </a:pPr>
            <a:r>
              <a:rPr lang="en-US" sz="2200">
                <a:latin typeface="Arial" charset="0"/>
                <a:cs typeface="Times New Roman" pitchFamily="18" charset="0"/>
              </a:rPr>
              <a:t> “What can we observe</a:t>
            </a:r>
            <a:r>
              <a:rPr lang="en-US" sz="2200" i="1">
                <a:latin typeface="Arial" charset="0"/>
                <a:cs typeface="Times New Roman" pitchFamily="18" charset="0"/>
              </a:rPr>
              <a:t> </a:t>
            </a:r>
            <a:r>
              <a:rPr lang="en-US" sz="2200">
                <a:latin typeface="Arial" charset="0"/>
                <a:cs typeface="Times New Roman" pitchFamily="18" charset="0"/>
              </a:rPr>
              <a:t>about an examinee's performance which will provide evidence</a:t>
            </a:r>
            <a:r>
              <a:rPr lang="en-US" sz="2200" i="1">
                <a:latin typeface="Arial" charset="0"/>
                <a:cs typeface="Times New Roman" pitchFamily="18" charset="0"/>
              </a:rPr>
              <a:t> </a:t>
            </a:r>
            <a:r>
              <a:rPr lang="en-US" sz="2200">
                <a:latin typeface="Arial" charset="0"/>
                <a:cs typeface="Times New Roman" pitchFamily="18" charset="0"/>
              </a:rPr>
              <a:t>that the examinee has or does not have the knowledge, skills and abilities we wish to make claims</a:t>
            </a:r>
            <a:r>
              <a:rPr lang="en-US" sz="2200" i="1">
                <a:latin typeface="Arial" charset="0"/>
                <a:cs typeface="Times New Roman" pitchFamily="18" charset="0"/>
              </a:rPr>
              <a:t> </a:t>
            </a:r>
            <a:r>
              <a:rPr lang="en-US" sz="2200">
                <a:latin typeface="Arial" charset="0"/>
                <a:cs typeface="Times New Roman" pitchFamily="18" charset="0"/>
              </a:rPr>
              <a:t>about?” </a:t>
            </a:r>
          </a:p>
          <a:p>
            <a:pPr lvl="1" eaLnBrk="1" hangingPunct="1">
              <a:spcBef>
                <a:spcPct val="25000"/>
              </a:spcBef>
              <a:buClr>
                <a:schemeClr val="hlink"/>
              </a:buClr>
              <a:buSzPct val="90000"/>
              <a:buFont typeface="Wingdings" pitchFamily="2" charset="2"/>
              <a:buChar char="§"/>
            </a:pPr>
            <a:r>
              <a:rPr lang="en-US" sz="2200">
                <a:latin typeface="Arial" charset="0"/>
                <a:cs typeface="Times New Roman" pitchFamily="18" charset="0"/>
              </a:rPr>
              <a:t>“How can we structure situations to be able to make those observations?” </a:t>
            </a:r>
          </a:p>
          <a:p>
            <a:pPr eaLnBrk="1" hangingPunct="1">
              <a:spcBef>
                <a:spcPct val="50000"/>
              </a:spcBef>
              <a:buClr>
                <a:schemeClr val="folHlink"/>
              </a:buClr>
              <a:buFont typeface="Wingdings" pitchFamily="2" charset="2"/>
              <a:buChar char="§"/>
            </a:pPr>
            <a:r>
              <a:rPr lang="en-US" sz="2200">
                <a:latin typeface="Arial" charset="0"/>
                <a:cs typeface="Times New Roman" pitchFamily="18" charset="0"/>
              </a:rPr>
              <a:t>This process results in a formal design for an assessment we call the </a:t>
            </a:r>
            <a:r>
              <a:rPr lang="en-US" sz="2200" b="1">
                <a:solidFill>
                  <a:schemeClr val="accent2"/>
                </a:solidFill>
                <a:latin typeface="Arial" charset="0"/>
                <a:cs typeface="Times New Roman" pitchFamily="18" charset="0"/>
              </a:rPr>
              <a:t>Conceptual Assessment Framework (CAF)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E1249-74C7-48C7-AE5E-70175C83D1C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The Initial Frame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i="1"/>
              <a:t>Why</a:t>
            </a:r>
            <a:r>
              <a:rPr lang="en-US" sz="2800"/>
              <a:t> are we measuring?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/>
              <a:t>What are the goals and the desires for use of this assessment?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/>
              <a:t>Prospective Score Report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i="1"/>
              <a:t>Who</a:t>
            </a:r>
            <a:r>
              <a:rPr lang="en-US" sz="2800"/>
              <a:t> are we measuring?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/>
              <a:t>Who would take the assessment?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/>
              <a:t>Who would view results and for what purpose?</a:t>
            </a:r>
          </a:p>
          <a:p>
            <a:pPr eaLnBrk="1" hangingPunct="1">
              <a:lnSpc>
                <a:spcPct val="80000"/>
              </a:lnSpc>
            </a:pPr>
            <a:r>
              <a:rPr lang="en-US" sz="2800"/>
              <a:t>Goals of the assessment that represent the targets around which the rest of the design process is oriented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00D22-DF46-40DC-B24F-8C8F14A47BC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001000" cy="838200"/>
          </a:xfrm>
        </p:spPr>
        <p:txBody>
          <a:bodyPr/>
          <a:lstStyle/>
          <a:p>
            <a:pPr eaLnBrk="1" hangingPunct="1"/>
            <a:r>
              <a:rPr lang="en-US" sz="3500"/>
              <a:t>Conceptual Assessment Framework (CAF)</a:t>
            </a:r>
          </a:p>
        </p:txBody>
      </p:sp>
      <p:sp>
        <p:nvSpPr>
          <p:cNvPr id="36868" name="Freeform 3"/>
          <p:cNvSpPr>
            <a:spLocks/>
          </p:cNvSpPr>
          <p:nvPr/>
        </p:nvSpPr>
        <p:spPr bwMode="auto">
          <a:xfrm>
            <a:off x="1589088" y="5834063"/>
            <a:ext cx="1428750" cy="57150"/>
          </a:xfrm>
          <a:custGeom>
            <a:avLst/>
            <a:gdLst>
              <a:gd name="T0" fmla="*/ 2147483647 w 1799"/>
              <a:gd name="T1" fmla="*/ 0 h 73"/>
              <a:gd name="T2" fmla="*/ 0 w 1799"/>
              <a:gd name="T3" fmla="*/ 0 h 73"/>
              <a:gd name="T4" fmla="*/ 2147483647 w 1799"/>
              <a:gd name="T5" fmla="*/ 2147483647 h 73"/>
              <a:gd name="T6" fmla="*/ 2147483647 w 1799"/>
              <a:gd name="T7" fmla="*/ 2147483647 h 73"/>
              <a:gd name="T8" fmla="*/ 2147483647 w 1799"/>
              <a:gd name="T9" fmla="*/ 0 h 7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99"/>
              <a:gd name="T16" fmla="*/ 0 h 73"/>
              <a:gd name="T17" fmla="*/ 1799 w 1799"/>
              <a:gd name="T18" fmla="*/ 73 h 7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99" h="73">
                <a:moveTo>
                  <a:pt x="1728" y="0"/>
                </a:moveTo>
                <a:lnTo>
                  <a:pt x="0" y="0"/>
                </a:lnTo>
                <a:lnTo>
                  <a:pt x="73" y="73"/>
                </a:lnTo>
                <a:lnTo>
                  <a:pt x="1799" y="73"/>
                </a:lnTo>
                <a:lnTo>
                  <a:pt x="1728" y="0"/>
                </a:lnTo>
                <a:close/>
              </a:path>
            </a:pathLst>
          </a:custGeom>
          <a:solidFill>
            <a:srgbClr val="C0C0C0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69" name="Freeform 4"/>
          <p:cNvSpPr>
            <a:spLocks/>
          </p:cNvSpPr>
          <p:nvPr/>
        </p:nvSpPr>
        <p:spPr bwMode="auto">
          <a:xfrm>
            <a:off x="2960688" y="4578350"/>
            <a:ext cx="57150" cy="1312863"/>
          </a:xfrm>
          <a:custGeom>
            <a:avLst/>
            <a:gdLst>
              <a:gd name="T0" fmla="*/ 2147483647 w 71"/>
              <a:gd name="T1" fmla="*/ 2147483647 h 1655"/>
              <a:gd name="T2" fmla="*/ 0 w 71"/>
              <a:gd name="T3" fmla="*/ 2147483647 h 1655"/>
              <a:gd name="T4" fmla="*/ 0 w 71"/>
              <a:gd name="T5" fmla="*/ 0 h 1655"/>
              <a:gd name="T6" fmla="*/ 2147483647 w 71"/>
              <a:gd name="T7" fmla="*/ 2147483647 h 1655"/>
              <a:gd name="T8" fmla="*/ 2147483647 w 71"/>
              <a:gd name="T9" fmla="*/ 2147483647 h 16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1"/>
              <a:gd name="T16" fmla="*/ 0 h 1655"/>
              <a:gd name="T17" fmla="*/ 71 w 71"/>
              <a:gd name="T18" fmla="*/ 1655 h 16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1" h="1655">
                <a:moveTo>
                  <a:pt x="71" y="1655"/>
                </a:moveTo>
                <a:lnTo>
                  <a:pt x="0" y="1582"/>
                </a:lnTo>
                <a:lnTo>
                  <a:pt x="0" y="0"/>
                </a:lnTo>
                <a:lnTo>
                  <a:pt x="71" y="73"/>
                </a:lnTo>
                <a:lnTo>
                  <a:pt x="71" y="1655"/>
                </a:lnTo>
                <a:close/>
              </a:path>
            </a:pathLst>
          </a:custGeom>
          <a:solidFill>
            <a:srgbClr val="C0C0C0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70" name="Rectangle 5"/>
          <p:cNvSpPr>
            <a:spLocks noChangeArrowheads="1"/>
          </p:cNvSpPr>
          <p:nvPr/>
        </p:nvSpPr>
        <p:spPr bwMode="auto">
          <a:xfrm>
            <a:off x="1589088" y="4578350"/>
            <a:ext cx="1371600" cy="1255713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71" name="Rectangle 6"/>
          <p:cNvSpPr>
            <a:spLocks noChangeArrowheads="1"/>
          </p:cNvSpPr>
          <p:nvPr/>
        </p:nvSpPr>
        <p:spPr bwMode="auto">
          <a:xfrm>
            <a:off x="1600200" y="4648200"/>
            <a:ext cx="1298575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Proficiency Model(s)</a:t>
            </a:r>
            <a:endParaRPr lang="en-US">
              <a:latin typeface="Tahoma" pitchFamily="34" charset="0"/>
            </a:endParaRPr>
          </a:p>
        </p:txBody>
      </p:sp>
      <p:sp>
        <p:nvSpPr>
          <p:cNvPr id="36872" name="Freeform 7"/>
          <p:cNvSpPr>
            <a:spLocks/>
          </p:cNvSpPr>
          <p:nvPr/>
        </p:nvSpPr>
        <p:spPr bwMode="auto">
          <a:xfrm>
            <a:off x="2247900" y="5056188"/>
            <a:ext cx="114300" cy="114300"/>
          </a:xfrm>
          <a:custGeom>
            <a:avLst/>
            <a:gdLst>
              <a:gd name="T0" fmla="*/ 0 w 144"/>
              <a:gd name="T1" fmla="*/ 2147483647 h 144"/>
              <a:gd name="T2" fmla="*/ 2147483647 w 144"/>
              <a:gd name="T3" fmla="*/ 2147483647 h 144"/>
              <a:gd name="T4" fmla="*/ 2147483647 w 144"/>
              <a:gd name="T5" fmla="*/ 2147483647 h 144"/>
              <a:gd name="T6" fmla="*/ 2147483647 w 144"/>
              <a:gd name="T7" fmla="*/ 2147483647 h 144"/>
              <a:gd name="T8" fmla="*/ 2147483647 w 144"/>
              <a:gd name="T9" fmla="*/ 2147483647 h 144"/>
              <a:gd name="T10" fmla="*/ 2147483647 w 144"/>
              <a:gd name="T11" fmla="*/ 0 h 144"/>
              <a:gd name="T12" fmla="*/ 2147483647 w 144"/>
              <a:gd name="T13" fmla="*/ 2147483647 h 144"/>
              <a:gd name="T14" fmla="*/ 2147483647 w 144"/>
              <a:gd name="T15" fmla="*/ 2147483647 h 144"/>
              <a:gd name="T16" fmla="*/ 2147483647 w 144"/>
              <a:gd name="T17" fmla="*/ 2147483647 h 144"/>
              <a:gd name="T18" fmla="*/ 2147483647 w 144"/>
              <a:gd name="T19" fmla="*/ 2147483647 h 144"/>
              <a:gd name="T20" fmla="*/ 2147483647 w 144"/>
              <a:gd name="T21" fmla="*/ 2147483647 h 144"/>
              <a:gd name="T22" fmla="*/ 2147483647 w 144"/>
              <a:gd name="T23" fmla="*/ 2147483647 h 144"/>
              <a:gd name="T24" fmla="*/ 2147483647 w 144"/>
              <a:gd name="T25" fmla="*/ 2147483647 h 144"/>
              <a:gd name="T26" fmla="*/ 2147483647 w 144"/>
              <a:gd name="T27" fmla="*/ 2147483647 h 144"/>
              <a:gd name="T28" fmla="*/ 2147483647 w 144"/>
              <a:gd name="T29" fmla="*/ 2147483647 h 144"/>
              <a:gd name="T30" fmla="*/ 2147483647 w 144"/>
              <a:gd name="T31" fmla="*/ 2147483647 h 144"/>
              <a:gd name="T32" fmla="*/ 2147483647 w 144"/>
              <a:gd name="T33" fmla="*/ 2147483647 h 144"/>
              <a:gd name="T34" fmla="*/ 2147483647 w 144"/>
              <a:gd name="T35" fmla="*/ 2147483647 h 144"/>
              <a:gd name="T36" fmla="*/ 2147483647 w 144"/>
              <a:gd name="T37" fmla="*/ 2147483647 h 144"/>
              <a:gd name="T38" fmla="*/ 2147483647 w 144"/>
              <a:gd name="T39" fmla="*/ 2147483647 h 144"/>
              <a:gd name="T40" fmla="*/ 0 w 144"/>
              <a:gd name="T41" fmla="*/ 2147483647 h 144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44"/>
              <a:gd name="T64" fmla="*/ 0 h 144"/>
              <a:gd name="T65" fmla="*/ 144 w 144"/>
              <a:gd name="T66" fmla="*/ 144 h 144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44" h="144">
                <a:moveTo>
                  <a:pt x="0" y="73"/>
                </a:moveTo>
                <a:lnTo>
                  <a:pt x="4" y="50"/>
                </a:lnTo>
                <a:lnTo>
                  <a:pt x="16" y="31"/>
                </a:lnTo>
                <a:lnTo>
                  <a:pt x="31" y="13"/>
                </a:lnTo>
                <a:lnTo>
                  <a:pt x="50" y="4"/>
                </a:lnTo>
                <a:lnTo>
                  <a:pt x="73" y="0"/>
                </a:lnTo>
                <a:lnTo>
                  <a:pt x="96" y="4"/>
                </a:lnTo>
                <a:lnTo>
                  <a:pt x="116" y="13"/>
                </a:lnTo>
                <a:lnTo>
                  <a:pt x="131" y="31"/>
                </a:lnTo>
                <a:lnTo>
                  <a:pt x="142" y="50"/>
                </a:lnTo>
                <a:lnTo>
                  <a:pt x="144" y="73"/>
                </a:lnTo>
                <a:lnTo>
                  <a:pt x="142" y="94"/>
                </a:lnTo>
                <a:lnTo>
                  <a:pt x="131" y="115"/>
                </a:lnTo>
                <a:lnTo>
                  <a:pt x="116" y="130"/>
                </a:lnTo>
                <a:lnTo>
                  <a:pt x="96" y="140"/>
                </a:lnTo>
                <a:lnTo>
                  <a:pt x="73" y="144"/>
                </a:lnTo>
                <a:lnTo>
                  <a:pt x="50" y="140"/>
                </a:lnTo>
                <a:lnTo>
                  <a:pt x="31" y="130"/>
                </a:lnTo>
                <a:lnTo>
                  <a:pt x="16" y="115"/>
                </a:lnTo>
                <a:lnTo>
                  <a:pt x="4" y="94"/>
                </a:lnTo>
                <a:lnTo>
                  <a:pt x="0" y="73"/>
                </a:lnTo>
                <a:close/>
              </a:path>
            </a:pathLst>
          </a:custGeom>
          <a:solidFill>
            <a:srgbClr val="008000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73" name="Freeform 8"/>
          <p:cNvSpPr>
            <a:spLocks/>
          </p:cNvSpPr>
          <p:nvPr/>
        </p:nvSpPr>
        <p:spPr bwMode="auto">
          <a:xfrm>
            <a:off x="2247900" y="5341938"/>
            <a:ext cx="114300" cy="114300"/>
          </a:xfrm>
          <a:custGeom>
            <a:avLst/>
            <a:gdLst>
              <a:gd name="T0" fmla="*/ 0 w 144"/>
              <a:gd name="T1" fmla="*/ 2147483647 h 144"/>
              <a:gd name="T2" fmla="*/ 2147483647 w 144"/>
              <a:gd name="T3" fmla="*/ 2147483647 h 144"/>
              <a:gd name="T4" fmla="*/ 2147483647 w 144"/>
              <a:gd name="T5" fmla="*/ 2147483647 h 144"/>
              <a:gd name="T6" fmla="*/ 2147483647 w 144"/>
              <a:gd name="T7" fmla="*/ 2147483647 h 144"/>
              <a:gd name="T8" fmla="*/ 2147483647 w 144"/>
              <a:gd name="T9" fmla="*/ 2147483647 h 144"/>
              <a:gd name="T10" fmla="*/ 2147483647 w 144"/>
              <a:gd name="T11" fmla="*/ 0 h 144"/>
              <a:gd name="T12" fmla="*/ 2147483647 w 144"/>
              <a:gd name="T13" fmla="*/ 2147483647 h 144"/>
              <a:gd name="T14" fmla="*/ 2147483647 w 144"/>
              <a:gd name="T15" fmla="*/ 2147483647 h 144"/>
              <a:gd name="T16" fmla="*/ 2147483647 w 144"/>
              <a:gd name="T17" fmla="*/ 2147483647 h 144"/>
              <a:gd name="T18" fmla="*/ 2147483647 w 144"/>
              <a:gd name="T19" fmla="*/ 2147483647 h 144"/>
              <a:gd name="T20" fmla="*/ 2147483647 w 144"/>
              <a:gd name="T21" fmla="*/ 2147483647 h 144"/>
              <a:gd name="T22" fmla="*/ 2147483647 w 144"/>
              <a:gd name="T23" fmla="*/ 2147483647 h 144"/>
              <a:gd name="T24" fmla="*/ 2147483647 w 144"/>
              <a:gd name="T25" fmla="*/ 2147483647 h 144"/>
              <a:gd name="T26" fmla="*/ 2147483647 w 144"/>
              <a:gd name="T27" fmla="*/ 2147483647 h 144"/>
              <a:gd name="T28" fmla="*/ 2147483647 w 144"/>
              <a:gd name="T29" fmla="*/ 2147483647 h 144"/>
              <a:gd name="T30" fmla="*/ 2147483647 w 144"/>
              <a:gd name="T31" fmla="*/ 2147483647 h 144"/>
              <a:gd name="T32" fmla="*/ 2147483647 w 144"/>
              <a:gd name="T33" fmla="*/ 2147483647 h 144"/>
              <a:gd name="T34" fmla="*/ 2147483647 w 144"/>
              <a:gd name="T35" fmla="*/ 2147483647 h 144"/>
              <a:gd name="T36" fmla="*/ 2147483647 w 144"/>
              <a:gd name="T37" fmla="*/ 2147483647 h 144"/>
              <a:gd name="T38" fmla="*/ 2147483647 w 144"/>
              <a:gd name="T39" fmla="*/ 2147483647 h 144"/>
              <a:gd name="T40" fmla="*/ 0 w 144"/>
              <a:gd name="T41" fmla="*/ 2147483647 h 144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44"/>
              <a:gd name="T64" fmla="*/ 0 h 144"/>
              <a:gd name="T65" fmla="*/ 144 w 144"/>
              <a:gd name="T66" fmla="*/ 144 h 144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44" h="144">
                <a:moveTo>
                  <a:pt x="0" y="71"/>
                </a:moveTo>
                <a:lnTo>
                  <a:pt x="4" y="50"/>
                </a:lnTo>
                <a:lnTo>
                  <a:pt x="16" y="29"/>
                </a:lnTo>
                <a:lnTo>
                  <a:pt x="31" y="14"/>
                </a:lnTo>
                <a:lnTo>
                  <a:pt x="50" y="4"/>
                </a:lnTo>
                <a:lnTo>
                  <a:pt x="73" y="0"/>
                </a:lnTo>
                <a:lnTo>
                  <a:pt x="96" y="4"/>
                </a:lnTo>
                <a:lnTo>
                  <a:pt x="116" y="14"/>
                </a:lnTo>
                <a:lnTo>
                  <a:pt x="131" y="29"/>
                </a:lnTo>
                <a:lnTo>
                  <a:pt x="142" y="50"/>
                </a:lnTo>
                <a:lnTo>
                  <a:pt x="144" y="71"/>
                </a:lnTo>
                <a:lnTo>
                  <a:pt x="142" y="94"/>
                </a:lnTo>
                <a:lnTo>
                  <a:pt x="131" y="114"/>
                </a:lnTo>
                <a:lnTo>
                  <a:pt x="116" y="131"/>
                </a:lnTo>
                <a:lnTo>
                  <a:pt x="96" y="140"/>
                </a:lnTo>
                <a:lnTo>
                  <a:pt x="73" y="144"/>
                </a:lnTo>
                <a:lnTo>
                  <a:pt x="50" y="140"/>
                </a:lnTo>
                <a:lnTo>
                  <a:pt x="31" y="131"/>
                </a:lnTo>
                <a:lnTo>
                  <a:pt x="16" y="114"/>
                </a:lnTo>
                <a:lnTo>
                  <a:pt x="4" y="94"/>
                </a:lnTo>
                <a:lnTo>
                  <a:pt x="0" y="71"/>
                </a:lnTo>
                <a:close/>
              </a:path>
            </a:pathLst>
          </a:custGeom>
          <a:solidFill>
            <a:srgbClr val="008000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74" name="Freeform 9"/>
          <p:cNvSpPr>
            <a:spLocks/>
          </p:cNvSpPr>
          <p:nvPr/>
        </p:nvSpPr>
        <p:spPr bwMode="auto">
          <a:xfrm>
            <a:off x="2647950" y="5056188"/>
            <a:ext cx="114300" cy="114300"/>
          </a:xfrm>
          <a:custGeom>
            <a:avLst/>
            <a:gdLst>
              <a:gd name="T0" fmla="*/ 0 w 144"/>
              <a:gd name="T1" fmla="*/ 2147483647 h 144"/>
              <a:gd name="T2" fmla="*/ 2147483647 w 144"/>
              <a:gd name="T3" fmla="*/ 2147483647 h 144"/>
              <a:gd name="T4" fmla="*/ 2147483647 w 144"/>
              <a:gd name="T5" fmla="*/ 2147483647 h 144"/>
              <a:gd name="T6" fmla="*/ 2147483647 w 144"/>
              <a:gd name="T7" fmla="*/ 2147483647 h 144"/>
              <a:gd name="T8" fmla="*/ 2147483647 w 144"/>
              <a:gd name="T9" fmla="*/ 2147483647 h 144"/>
              <a:gd name="T10" fmla="*/ 2147483647 w 144"/>
              <a:gd name="T11" fmla="*/ 0 h 144"/>
              <a:gd name="T12" fmla="*/ 2147483647 w 144"/>
              <a:gd name="T13" fmla="*/ 2147483647 h 144"/>
              <a:gd name="T14" fmla="*/ 2147483647 w 144"/>
              <a:gd name="T15" fmla="*/ 2147483647 h 144"/>
              <a:gd name="T16" fmla="*/ 2147483647 w 144"/>
              <a:gd name="T17" fmla="*/ 2147483647 h 144"/>
              <a:gd name="T18" fmla="*/ 2147483647 w 144"/>
              <a:gd name="T19" fmla="*/ 2147483647 h 144"/>
              <a:gd name="T20" fmla="*/ 2147483647 w 144"/>
              <a:gd name="T21" fmla="*/ 2147483647 h 144"/>
              <a:gd name="T22" fmla="*/ 2147483647 w 144"/>
              <a:gd name="T23" fmla="*/ 2147483647 h 144"/>
              <a:gd name="T24" fmla="*/ 2147483647 w 144"/>
              <a:gd name="T25" fmla="*/ 2147483647 h 144"/>
              <a:gd name="T26" fmla="*/ 2147483647 w 144"/>
              <a:gd name="T27" fmla="*/ 2147483647 h 144"/>
              <a:gd name="T28" fmla="*/ 2147483647 w 144"/>
              <a:gd name="T29" fmla="*/ 2147483647 h 144"/>
              <a:gd name="T30" fmla="*/ 2147483647 w 144"/>
              <a:gd name="T31" fmla="*/ 2147483647 h 144"/>
              <a:gd name="T32" fmla="*/ 2147483647 w 144"/>
              <a:gd name="T33" fmla="*/ 2147483647 h 144"/>
              <a:gd name="T34" fmla="*/ 2147483647 w 144"/>
              <a:gd name="T35" fmla="*/ 2147483647 h 144"/>
              <a:gd name="T36" fmla="*/ 2147483647 w 144"/>
              <a:gd name="T37" fmla="*/ 2147483647 h 144"/>
              <a:gd name="T38" fmla="*/ 2147483647 w 144"/>
              <a:gd name="T39" fmla="*/ 2147483647 h 144"/>
              <a:gd name="T40" fmla="*/ 0 w 144"/>
              <a:gd name="T41" fmla="*/ 2147483647 h 144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44"/>
              <a:gd name="T64" fmla="*/ 0 h 144"/>
              <a:gd name="T65" fmla="*/ 144 w 144"/>
              <a:gd name="T66" fmla="*/ 144 h 144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44" h="144">
                <a:moveTo>
                  <a:pt x="0" y="73"/>
                </a:moveTo>
                <a:lnTo>
                  <a:pt x="4" y="50"/>
                </a:lnTo>
                <a:lnTo>
                  <a:pt x="13" y="31"/>
                </a:lnTo>
                <a:lnTo>
                  <a:pt x="29" y="13"/>
                </a:lnTo>
                <a:lnTo>
                  <a:pt x="50" y="4"/>
                </a:lnTo>
                <a:lnTo>
                  <a:pt x="73" y="0"/>
                </a:lnTo>
                <a:lnTo>
                  <a:pt x="94" y="4"/>
                </a:lnTo>
                <a:lnTo>
                  <a:pt x="115" y="13"/>
                </a:lnTo>
                <a:lnTo>
                  <a:pt x="130" y="31"/>
                </a:lnTo>
                <a:lnTo>
                  <a:pt x="140" y="50"/>
                </a:lnTo>
                <a:lnTo>
                  <a:pt x="144" y="73"/>
                </a:lnTo>
                <a:lnTo>
                  <a:pt x="140" y="94"/>
                </a:lnTo>
                <a:lnTo>
                  <a:pt x="130" y="115"/>
                </a:lnTo>
                <a:lnTo>
                  <a:pt x="115" y="130"/>
                </a:lnTo>
                <a:lnTo>
                  <a:pt x="94" y="140"/>
                </a:lnTo>
                <a:lnTo>
                  <a:pt x="73" y="144"/>
                </a:lnTo>
                <a:lnTo>
                  <a:pt x="50" y="140"/>
                </a:lnTo>
                <a:lnTo>
                  <a:pt x="29" y="130"/>
                </a:lnTo>
                <a:lnTo>
                  <a:pt x="13" y="115"/>
                </a:lnTo>
                <a:lnTo>
                  <a:pt x="4" y="94"/>
                </a:lnTo>
                <a:lnTo>
                  <a:pt x="0" y="73"/>
                </a:lnTo>
                <a:close/>
              </a:path>
            </a:pathLst>
          </a:custGeom>
          <a:solidFill>
            <a:srgbClr val="008000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75" name="Freeform 10"/>
          <p:cNvSpPr>
            <a:spLocks/>
          </p:cNvSpPr>
          <p:nvPr/>
        </p:nvSpPr>
        <p:spPr bwMode="auto">
          <a:xfrm>
            <a:off x="2647950" y="5227638"/>
            <a:ext cx="114300" cy="114300"/>
          </a:xfrm>
          <a:custGeom>
            <a:avLst/>
            <a:gdLst>
              <a:gd name="T0" fmla="*/ 0 w 144"/>
              <a:gd name="T1" fmla="*/ 2147483647 h 143"/>
              <a:gd name="T2" fmla="*/ 2147483647 w 144"/>
              <a:gd name="T3" fmla="*/ 2147483647 h 143"/>
              <a:gd name="T4" fmla="*/ 2147483647 w 144"/>
              <a:gd name="T5" fmla="*/ 2147483647 h 143"/>
              <a:gd name="T6" fmla="*/ 2147483647 w 144"/>
              <a:gd name="T7" fmla="*/ 2147483647 h 143"/>
              <a:gd name="T8" fmla="*/ 2147483647 w 144"/>
              <a:gd name="T9" fmla="*/ 2147483647 h 143"/>
              <a:gd name="T10" fmla="*/ 2147483647 w 144"/>
              <a:gd name="T11" fmla="*/ 0 h 143"/>
              <a:gd name="T12" fmla="*/ 2147483647 w 144"/>
              <a:gd name="T13" fmla="*/ 2147483647 h 143"/>
              <a:gd name="T14" fmla="*/ 2147483647 w 144"/>
              <a:gd name="T15" fmla="*/ 2147483647 h 143"/>
              <a:gd name="T16" fmla="*/ 2147483647 w 144"/>
              <a:gd name="T17" fmla="*/ 2147483647 h 143"/>
              <a:gd name="T18" fmla="*/ 2147483647 w 144"/>
              <a:gd name="T19" fmla="*/ 2147483647 h 143"/>
              <a:gd name="T20" fmla="*/ 2147483647 w 144"/>
              <a:gd name="T21" fmla="*/ 2147483647 h 143"/>
              <a:gd name="T22" fmla="*/ 2147483647 w 144"/>
              <a:gd name="T23" fmla="*/ 2147483647 h 143"/>
              <a:gd name="T24" fmla="*/ 2147483647 w 144"/>
              <a:gd name="T25" fmla="*/ 2147483647 h 143"/>
              <a:gd name="T26" fmla="*/ 2147483647 w 144"/>
              <a:gd name="T27" fmla="*/ 2147483647 h 143"/>
              <a:gd name="T28" fmla="*/ 2147483647 w 144"/>
              <a:gd name="T29" fmla="*/ 2147483647 h 143"/>
              <a:gd name="T30" fmla="*/ 2147483647 w 144"/>
              <a:gd name="T31" fmla="*/ 2147483647 h 143"/>
              <a:gd name="T32" fmla="*/ 2147483647 w 144"/>
              <a:gd name="T33" fmla="*/ 2147483647 h 143"/>
              <a:gd name="T34" fmla="*/ 2147483647 w 144"/>
              <a:gd name="T35" fmla="*/ 2147483647 h 143"/>
              <a:gd name="T36" fmla="*/ 2147483647 w 144"/>
              <a:gd name="T37" fmla="*/ 2147483647 h 143"/>
              <a:gd name="T38" fmla="*/ 2147483647 w 144"/>
              <a:gd name="T39" fmla="*/ 2147483647 h 143"/>
              <a:gd name="T40" fmla="*/ 0 w 144"/>
              <a:gd name="T41" fmla="*/ 2147483647 h 14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44"/>
              <a:gd name="T64" fmla="*/ 0 h 143"/>
              <a:gd name="T65" fmla="*/ 144 w 144"/>
              <a:gd name="T66" fmla="*/ 143 h 14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44" h="143">
                <a:moveTo>
                  <a:pt x="0" y="71"/>
                </a:moveTo>
                <a:lnTo>
                  <a:pt x="4" y="49"/>
                </a:lnTo>
                <a:lnTo>
                  <a:pt x="13" y="28"/>
                </a:lnTo>
                <a:lnTo>
                  <a:pt x="29" y="13"/>
                </a:lnTo>
                <a:lnTo>
                  <a:pt x="50" y="3"/>
                </a:lnTo>
                <a:lnTo>
                  <a:pt x="73" y="0"/>
                </a:lnTo>
                <a:lnTo>
                  <a:pt x="94" y="3"/>
                </a:lnTo>
                <a:lnTo>
                  <a:pt x="115" y="13"/>
                </a:lnTo>
                <a:lnTo>
                  <a:pt x="130" y="28"/>
                </a:lnTo>
                <a:lnTo>
                  <a:pt x="140" y="49"/>
                </a:lnTo>
                <a:lnTo>
                  <a:pt x="144" y="71"/>
                </a:lnTo>
                <a:lnTo>
                  <a:pt x="140" y="94"/>
                </a:lnTo>
                <a:lnTo>
                  <a:pt x="130" y="113"/>
                </a:lnTo>
                <a:lnTo>
                  <a:pt x="115" y="130"/>
                </a:lnTo>
                <a:lnTo>
                  <a:pt x="94" y="140"/>
                </a:lnTo>
                <a:lnTo>
                  <a:pt x="73" y="143"/>
                </a:lnTo>
                <a:lnTo>
                  <a:pt x="50" y="140"/>
                </a:lnTo>
                <a:lnTo>
                  <a:pt x="29" y="130"/>
                </a:lnTo>
                <a:lnTo>
                  <a:pt x="13" y="113"/>
                </a:lnTo>
                <a:lnTo>
                  <a:pt x="4" y="94"/>
                </a:lnTo>
                <a:lnTo>
                  <a:pt x="0" y="71"/>
                </a:lnTo>
                <a:close/>
              </a:path>
            </a:pathLst>
          </a:custGeom>
          <a:solidFill>
            <a:srgbClr val="008000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76" name="Freeform 11"/>
          <p:cNvSpPr>
            <a:spLocks/>
          </p:cNvSpPr>
          <p:nvPr/>
        </p:nvSpPr>
        <p:spPr bwMode="auto">
          <a:xfrm>
            <a:off x="2476500" y="5341938"/>
            <a:ext cx="114300" cy="114300"/>
          </a:xfrm>
          <a:custGeom>
            <a:avLst/>
            <a:gdLst>
              <a:gd name="T0" fmla="*/ 0 w 146"/>
              <a:gd name="T1" fmla="*/ 2147483647 h 144"/>
              <a:gd name="T2" fmla="*/ 2147483647 w 146"/>
              <a:gd name="T3" fmla="*/ 2147483647 h 144"/>
              <a:gd name="T4" fmla="*/ 2147483647 w 146"/>
              <a:gd name="T5" fmla="*/ 2147483647 h 144"/>
              <a:gd name="T6" fmla="*/ 2147483647 w 146"/>
              <a:gd name="T7" fmla="*/ 2147483647 h 144"/>
              <a:gd name="T8" fmla="*/ 2147483647 w 146"/>
              <a:gd name="T9" fmla="*/ 2147483647 h 144"/>
              <a:gd name="T10" fmla="*/ 2147483647 w 146"/>
              <a:gd name="T11" fmla="*/ 0 h 144"/>
              <a:gd name="T12" fmla="*/ 2147483647 w 146"/>
              <a:gd name="T13" fmla="*/ 2147483647 h 144"/>
              <a:gd name="T14" fmla="*/ 2147483647 w 146"/>
              <a:gd name="T15" fmla="*/ 2147483647 h 144"/>
              <a:gd name="T16" fmla="*/ 2147483647 w 146"/>
              <a:gd name="T17" fmla="*/ 2147483647 h 144"/>
              <a:gd name="T18" fmla="*/ 2147483647 w 146"/>
              <a:gd name="T19" fmla="*/ 2147483647 h 144"/>
              <a:gd name="T20" fmla="*/ 2147483647 w 146"/>
              <a:gd name="T21" fmla="*/ 2147483647 h 144"/>
              <a:gd name="T22" fmla="*/ 2147483647 w 146"/>
              <a:gd name="T23" fmla="*/ 2147483647 h 144"/>
              <a:gd name="T24" fmla="*/ 2147483647 w 146"/>
              <a:gd name="T25" fmla="*/ 2147483647 h 144"/>
              <a:gd name="T26" fmla="*/ 2147483647 w 146"/>
              <a:gd name="T27" fmla="*/ 2147483647 h 144"/>
              <a:gd name="T28" fmla="*/ 2147483647 w 146"/>
              <a:gd name="T29" fmla="*/ 2147483647 h 144"/>
              <a:gd name="T30" fmla="*/ 2147483647 w 146"/>
              <a:gd name="T31" fmla="*/ 2147483647 h 144"/>
              <a:gd name="T32" fmla="*/ 2147483647 w 146"/>
              <a:gd name="T33" fmla="*/ 2147483647 h 144"/>
              <a:gd name="T34" fmla="*/ 2147483647 w 146"/>
              <a:gd name="T35" fmla="*/ 2147483647 h 144"/>
              <a:gd name="T36" fmla="*/ 2147483647 w 146"/>
              <a:gd name="T37" fmla="*/ 2147483647 h 144"/>
              <a:gd name="T38" fmla="*/ 2147483647 w 146"/>
              <a:gd name="T39" fmla="*/ 2147483647 h 144"/>
              <a:gd name="T40" fmla="*/ 0 w 146"/>
              <a:gd name="T41" fmla="*/ 2147483647 h 144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46"/>
              <a:gd name="T64" fmla="*/ 0 h 144"/>
              <a:gd name="T65" fmla="*/ 146 w 146"/>
              <a:gd name="T66" fmla="*/ 144 h 144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46" h="144">
                <a:moveTo>
                  <a:pt x="0" y="71"/>
                </a:moveTo>
                <a:lnTo>
                  <a:pt x="4" y="50"/>
                </a:lnTo>
                <a:lnTo>
                  <a:pt x="15" y="29"/>
                </a:lnTo>
                <a:lnTo>
                  <a:pt x="31" y="14"/>
                </a:lnTo>
                <a:lnTo>
                  <a:pt x="50" y="4"/>
                </a:lnTo>
                <a:lnTo>
                  <a:pt x="73" y="0"/>
                </a:lnTo>
                <a:lnTo>
                  <a:pt x="96" y="4"/>
                </a:lnTo>
                <a:lnTo>
                  <a:pt x="115" y="14"/>
                </a:lnTo>
                <a:lnTo>
                  <a:pt x="131" y="29"/>
                </a:lnTo>
                <a:lnTo>
                  <a:pt x="142" y="50"/>
                </a:lnTo>
                <a:lnTo>
                  <a:pt x="146" y="71"/>
                </a:lnTo>
                <a:lnTo>
                  <a:pt x="142" y="94"/>
                </a:lnTo>
                <a:lnTo>
                  <a:pt x="131" y="114"/>
                </a:lnTo>
                <a:lnTo>
                  <a:pt x="115" y="131"/>
                </a:lnTo>
                <a:lnTo>
                  <a:pt x="96" y="140"/>
                </a:lnTo>
                <a:lnTo>
                  <a:pt x="73" y="144"/>
                </a:lnTo>
                <a:lnTo>
                  <a:pt x="50" y="140"/>
                </a:lnTo>
                <a:lnTo>
                  <a:pt x="31" y="131"/>
                </a:lnTo>
                <a:lnTo>
                  <a:pt x="15" y="114"/>
                </a:lnTo>
                <a:lnTo>
                  <a:pt x="4" y="94"/>
                </a:lnTo>
                <a:lnTo>
                  <a:pt x="0" y="71"/>
                </a:lnTo>
                <a:close/>
              </a:path>
            </a:pathLst>
          </a:custGeom>
          <a:solidFill>
            <a:srgbClr val="008000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77" name="Line 12"/>
          <p:cNvSpPr>
            <a:spLocks noChangeShapeType="1"/>
          </p:cNvSpPr>
          <p:nvPr/>
        </p:nvSpPr>
        <p:spPr bwMode="auto">
          <a:xfrm>
            <a:off x="2362200" y="5113338"/>
            <a:ext cx="231775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8" name="Freeform 13"/>
          <p:cNvSpPr>
            <a:spLocks/>
          </p:cNvSpPr>
          <p:nvPr/>
        </p:nvSpPr>
        <p:spPr bwMode="auto">
          <a:xfrm>
            <a:off x="2578100" y="5078413"/>
            <a:ext cx="69850" cy="69850"/>
          </a:xfrm>
          <a:custGeom>
            <a:avLst/>
            <a:gdLst>
              <a:gd name="T0" fmla="*/ 2147483647 w 88"/>
              <a:gd name="T1" fmla="*/ 2147483647 h 88"/>
              <a:gd name="T2" fmla="*/ 0 w 88"/>
              <a:gd name="T3" fmla="*/ 2147483647 h 88"/>
              <a:gd name="T4" fmla="*/ 2147483647 w 88"/>
              <a:gd name="T5" fmla="*/ 2147483647 h 88"/>
              <a:gd name="T6" fmla="*/ 2147483647 w 88"/>
              <a:gd name="T7" fmla="*/ 2147483647 h 88"/>
              <a:gd name="T8" fmla="*/ 2147483647 w 88"/>
              <a:gd name="T9" fmla="*/ 2147483647 h 88"/>
              <a:gd name="T10" fmla="*/ 2147483647 w 88"/>
              <a:gd name="T11" fmla="*/ 2147483647 h 88"/>
              <a:gd name="T12" fmla="*/ 2147483647 w 88"/>
              <a:gd name="T13" fmla="*/ 2147483647 h 88"/>
              <a:gd name="T14" fmla="*/ 2147483647 w 88"/>
              <a:gd name="T15" fmla="*/ 2147483647 h 88"/>
              <a:gd name="T16" fmla="*/ 2147483647 w 88"/>
              <a:gd name="T17" fmla="*/ 2147483647 h 88"/>
              <a:gd name="T18" fmla="*/ 2147483647 w 88"/>
              <a:gd name="T19" fmla="*/ 2147483647 h 88"/>
              <a:gd name="T20" fmla="*/ 2147483647 w 88"/>
              <a:gd name="T21" fmla="*/ 2147483647 h 88"/>
              <a:gd name="T22" fmla="*/ 2147483647 w 88"/>
              <a:gd name="T23" fmla="*/ 2147483647 h 88"/>
              <a:gd name="T24" fmla="*/ 2147483647 w 88"/>
              <a:gd name="T25" fmla="*/ 2147483647 h 88"/>
              <a:gd name="T26" fmla="*/ 2147483647 w 88"/>
              <a:gd name="T27" fmla="*/ 2147483647 h 88"/>
              <a:gd name="T28" fmla="*/ 2147483647 w 88"/>
              <a:gd name="T29" fmla="*/ 2147483647 h 88"/>
              <a:gd name="T30" fmla="*/ 2147483647 w 88"/>
              <a:gd name="T31" fmla="*/ 2147483647 h 88"/>
              <a:gd name="T32" fmla="*/ 2147483647 w 88"/>
              <a:gd name="T33" fmla="*/ 2147483647 h 88"/>
              <a:gd name="T34" fmla="*/ 2147483647 w 88"/>
              <a:gd name="T35" fmla="*/ 2147483647 h 88"/>
              <a:gd name="T36" fmla="*/ 0 w 88"/>
              <a:gd name="T37" fmla="*/ 0 h 88"/>
              <a:gd name="T38" fmla="*/ 2147483647 w 88"/>
              <a:gd name="T39" fmla="*/ 2147483647 h 8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88"/>
              <a:gd name="T61" fmla="*/ 0 h 88"/>
              <a:gd name="T62" fmla="*/ 88 w 88"/>
              <a:gd name="T63" fmla="*/ 88 h 88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88" h="88">
                <a:moveTo>
                  <a:pt x="88" y="44"/>
                </a:moveTo>
                <a:lnTo>
                  <a:pt x="0" y="88"/>
                </a:lnTo>
                <a:lnTo>
                  <a:pt x="2" y="82"/>
                </a:lnTo>
                <a:lnTo>
                  <a:pt x="3" y="78"/>
                </a:lnTo>
                <a:lnTo>
                  <a:pt x="5" y="73"/>
                </a:lnTo>
                <a:lnTo>
                  <a:pt x="7" y="67"/>
                </a:lnTo>
                <a:lnTo>
                  <a:pt x="9" y="63"/>
                </a:lnTo>
                <a:lnTo>
                  <a:pt x="9" y="57"/>
                </a:lnTo>
                <a:lnTo>
                  <a:pt x="9" y="51"/>
                </a:lnTo>
                <a:lnTo>
                  <a:pt x="9" y="46"/>
                </a:lnTo>
                <a:lnTo>
                  <a:pt x="9" y="40"/>
                </a:lnTo>
                <a:lnTo>
                  <a:pt x="9" y="36"/>
                </a:lnTo>
                <a:lnTo>
                  <a:pt x="9" y="30"/>
                </a:lnTo>
                <a:lnTo>
                  <a:pt x="9" y="25"/>
                </a:lnTo>
                <a:lnTo>
                  <a:pt x="7" y="19"/>
                </a:lnTo>
                <a:lnTo>
                  <a:pt x="5" y="15"/>
                </a:lnTo>
                <a:lnTo>
                  <a:pt x="3" y="9"/>
                </a:lnTo>
                <a:lnTo>
                  <a:pt x="2" y="3"/>
                </a:lnTo>
                <a:lnTo>
                  <a:pt x="0" y="0"/>
                </a:lnTo>
                <a:lnTo>
                  <a:pt x="88" y="4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9" name="Line 14"/>
          <p:cNvSpPr>
            <a:spLocks noChangeShapeType="1"/>
          </p:cNvSpPr>
          <p:nvPr/>
        </p:nvSpPr>
        <p:spPr bwMode="auto">
          <a:xfrm>
            <a:off x="2305050" y="5170488"/>
            <a:ext cx="1588" cy="1190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0" name="Freeform 15"/>
          <p:cNvSpPr>
            <a:spLocks/>
          </p:cNvSpPr>
          <p:nvPr/>
        </p:nvSpPr>
        <p:spPr bwMode="auto">
          <a:xfrm>
            <a:off x="2270125" y="5272088"/>
            <a:ext cx="69850" cy="69850"/>
          </a:xfrm>
          <a:custGeom>
            <a:avLst/>
            <a:gdLst>
              <a:gd name="T0" fmla="*/ 2147483647 w 88"/>
              <a:gd name="T1" fmla="*/ 2147483647 h 88"/>
              <a:gd name="T2" fmla="*/ 0 w 88"/>
              <a:gd name="T3" fmla="*/ 0 h 88"/>
              <a:gd name="T4" fmla="*/ 2147483647 w 88"/>
              <a:gd name="T5" fmla="*/ 2147483647 h 88"/>
              <a:gd name="T6" fmla="*/ 2147483647 w 88"/>
              <a:gd name="T7" fmla="*/ 2147483647 h 88"/>
              <a:gd name="T8" fmla="*/ 2147483647 w 88"/>
              <a:gd name="T9" fmla="*/ 2147483647 h 88"/>
              <a:gd name="T10" fmla="*/ 2147483647 w 88"/>
              <a:gd name="T11" fmla="*/ 2147483647 h 88"/>
              <a:gd name="T12" fmla="*/ 2147483647 w 88"/>
              <a:gd name="T13" fmla="*/ 2147483647 h 88"/>
              <a:gd name="T14" fmla="*/ 2147483647 w 88"/>
              <a:gd name="T15" fmla="*/ 2147483647 h 88"/>
              <a:gd name="T16" fmla="*/ 2147483647 w 88"/>
              <a:gd name="T17" fmla="*/ 2147483647 h 88"/>
              <a:gd name="T18" fmla="*/ 2147483647 w 88"/>
              <a:gd name="T19" fmla="*/ 2147483647 h 88"/>
              <a:gd name="T20" fmla="*/ 2147483647 w 88"/>
              <a:gd name="T21" fmla="*/ 2147483647 h 88"/>
              <a:gd name="T22" fmla="*/ 2147483647 w 88"/>
              <a:gd name="T23" fmla="*/ 2147483647 h 88"/>
              <a:gd name="T24" fmla="*/ 2147483647 w 88"/>
              <a:gd name="T25" fmla="*/ 2147483647 h 88"/>
              <a:gd name="T26" fmla="*/ 2147483647 w 88"/>
              <a:gd name="T27" fmla="*/ 2147483647 h 88"/>
              <a:gd name="T28" fmla="*/ 2147483647 w 88"/>
              <a:gd name="T29" fmla="*/ 2147483647 h 88"/>
              <a:gd name="T30" fmla="*/ 2147483647 w 88"/>
              <a:gd name="T31" fmla="*/ 2147483647 h 88"/>
              <a:gd name="T32" fmla="*/ 2147483647 w 88"/>
              <a:gd name="T33" fmla="*/ 2147483647 h 88"/>
              <a:gd name="T34" fmla="*/ 2147483647 w 88"/>
              <a:gd name="T35" fmla="*/ 2147483647 h 88"/>
              <a:gd name="T36" fmla="*/ 2147483647 w 88"/>
              <a:gd name="T37" fmla="*/ 0 h 88"/>
              <a:gd name="T38" fmla="*/ 2147483647 w 88"/>
              <a:gd name="T39" fmla="*/ 2147483647 h 8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88"/>
              <a:gd name="T61" fmla="*/ 0 h 88"/>
              <a:gd name="T62" fmla="*/ 88 w 88"/>
              <a:gd name="T63" fmla="*/ 88 h 88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88" h="88">
                <a:moveTo>
                  <a:pt x="44" y="88"/>
                </a:moveTo>
                <a:lnTo>
                  <a:pt x="0" y="0"/>
                </a:lnTo>
                <a:lnTo>
                  <a:pt x="6" y="2"/>
                </a:lnTo>
                <a:lnTo>
                  <a:pt x="10" y="4"/>
                </a:lnTo>
                <a:lnTo>
                  <a:pt x="16" y="6"/>
                </a:lnTo>
                <a:lnTo>
                  <a:pt x="19" y="8"/>
                </a:lnTo>
                <a:lnTo>
                  <a:pt x="25" y="8"/>
                </a:lnTo>
                <a:lnTo>
                  <a:pt x="31" y="10"/>
                </a:lnTo>
                <a:lnTo>
                  <a:pt x="37" y="10"/>
                </a:lnTo>
                <a:lnTo>
                  <a:pt x="42" y="10"/>
                </a:lnTo>
                <a:lnTo>
                  <a:pt x="46" y="10"/>
                </a:lnTo>
                <a:lnTo>
                  <a:pt x="52" y="10"/>
                </a:lnTo>
                <a:lnTo>
                  <a:pt x="58" y="10"/>
                </a:lnTo>
                <a:lnTo>
                  <a:pt x="63" y="8"/>
                </a:lnTo>
                <a:lnTo>
                  <a:pt x="67" y="8"/>
                </a:lnTo>
                <a:lnTo>
                  <a:pt x="73" y="6"/>
                </a:lnTo>
                <a:lnTo>
                  <a:pt x="79" y="4"/>
                </a:lnTo>
                <a:lnTo>
                  <a:pt x="83" y="2"/>
                </a:lnTo>
                <a:lnTo>
                  <a:pt x="88" y="0"/>
                </a:lnTo>
                <a:lnTo>
                  <a:pt x="44" y="8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1" name="Line 16"/>
          <p:cNvSpPr>
            <a:spLocks noChangeShapeType="1"/>
          </p:cNvSpPr>
          <p:nvPr/>
        </p:nvSpPr>
        <p:spPr bwMode="auto">
          <a:xfrm>
            <a:off x="2362200" y="5399088"/>
            <a:ext cx="61913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2" name="Freeform 17"/>
          <p:cNvSpPr>
            <a:spLocks/>
          </p:cNvSpPr>
          <p:nvPr/>
        </p:nvSpPr>
        <p:spPr bwMode="auto">
          <a:xfrm>
            <a:off x="2405063" y="5364163"/>
            <a:ext cx="71437" cy="69850"/>
          </a:xfrm>
          <a:custGeom>
            <a:avLst/>
            <a:gdLst>
              <a:gd name="T0" fmla="*/ 2147483647 w 88"/>
              <a:gd name="T1" fmla="*/ 2147483647 h 89"/>
              <a:gd name="T2" fmla="*/ 0 w 88"/>
              <a:gd name="T3" fmla="*/ 2147483647 h 89"/>
              <a:gd name="T4" fmla="*/ 2147483647 w 88"/>
              <a:gd name="T5" fmla="*/ 2147483647 h 89"/>
              <a:gd name="T6" fmla="*/ 2147483647 w 88"/>
              <a:gd name="T7" fmla="*/ 2147483647 h 89"/>
              <a:gd name="T8" fmla="*/ 2147483647 w 88"/>
              <a:gd name="T9" fmla="*/ 2147483647 h 89"/>
              <a:gd name="T10" fmla="*/ 2147483647 w 88"/>
              <a:gd name="T11" fmla="*/ 2147483647 h 89"/>
              <a:gd name="T12" fmla="*/ 2147483647 w 88"/>
              <a:gd name="T13" fmla="*/ 2147483647 h 89"/>
              <a:gd name="T14" fmla="*/ 2147483647 w 88"/>
              <a:gd name="T15" fmla="*/ 2147483647 h 89"/>
              <a:gd name="T16" fmla="*/ 2147483647 w 88"/>
              <a:gd name="T17" fmla="*/ 2147483647 h 89"/>
              <a:gd name="T18" fmla="*/ 2147483647 w 88"/>
              <a:gd name="T19" fmla="*/ 2147483647 h 89"/>
              <a:gd name="T20" fmla="*/ 2147483647 w 88"/>
              <a:gd name="T21" fmla="*/ 2147483647 h 89"/>
              <a:gd name="T22" fmla="*/ 2147483647 w 88"/>
              <a:gd name="T23" fmla="*/ 2147483647 h 89"/>
              <a:gd name="T24" fmla="*/ 2147483647 w 88"/>
              <a:gd name="T25" fmla="*/ 2147483647 h 89"/>
              <a:gd name="T26" fmla="*/ 2147483647 w 88"/>
              <a:gd name="T27" fmla="*/ 2147483647 h 89"/>
              <a:gd name="T28" fmla="*/ 2147483647 w 88"/>
              <a:gd name="T29" fmla="*/ 2147483647 h 89"/>
              <a:gd name="T30" fmla="*/ 2147483647 w 88"/>
              <a:gd name="T31" fmla="*/ 2147483647 h 89"/>
              <a:gd name="T32" fmla="*/ 2147483647 w 88"/>
              <a:gd name="T33" fmla="*/ 2147483647 h 89"/>
              <a:gd name="T34" fmla="*/ 2147483647 w 88"/>
              <a:gd name="T35" fmla="*/ 2147483647 h 89"/>
              <a:gd name="T36" fmla="*/ 0 w 88"/>
              <a:gd name="T37" fmla="*/ 0 h 89"/>
              <a:gd name="T38" fmla="*/ 2147483647 w 88"/>
              <a:gd name="T39" fmla="*/ 2147483647 h 89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88"/>
              <a:gd name="T61" fmla="*/ 0 h 89"/>
              <a:gd name="T62" fmla="*/ 88 w 88"/>
              <a:gd name="T63" fmla="*/ 89 h 89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88" h="89">
                <a:moveTo>
                  <a:pt x="88" y="44"/>
                </a:moveTo>
                <a:lnTo>
                  <a:pt x="0" y="89"/>
                </a:lnTo>
                <a:lnTo>
                  <a:pt x="4" y="85"/>
                </a:lnTo>
                <a:lnTo>
                  <a:pt x="6" y="79"/>
                </a:lnTo>
                <a:lnTo>
                  <a:pt x="8" y="75"/>
                </a:lnTo>
                <a:lnTo>
                  <a:pt x="8" y="69"/>
                </a:lnTo>
                <a:lnTo>
                  <a:pt x="9" y="64"/>
                </a:lnTo>
                <a:lnTo>
                  <a:pt x="9" y="58"/>
                </a:lnTo>
                <a:lnTo>
                  <a:pt x="11" y="54"/>
                </a:lnTo>
                <a:lnTo>
                  <a:pt x="11" y="48"/>
                </a:lnTo>
                <a:lnTo>
                  <a:pt x="11" y="43"/>
                </a:lnTo>
                <a:lnTo>
                  <a:pt x="11" y="37"/>
                </a:lnTo>
                <a:lnTo>
                  <a:pt x="9" y="31"/>
                </a:lnTo>
                <a:lnTo>
                  <a:pt x="9" y="27"/>
                </a:lnTo>
                <a:lnTo>
                  <a:pt x="8" y="21"/>
                </a:lnTo>
                <a:lnTo>
                  <a:pt x="8" y="16"/>
                </a:lnTo>
                <a:lnTo>
                  <a:pt x="6" y="10"/>
                </a:lnTo>
                <a:lnTo>
                  <a:pt x="4" y="6"/>
                </a:lnTo>
                <a:lnTo>
                  <a:pt x="0" y="0"/>
                </a:lnTo>
                <a:lnTo>
                  <a:pt x="88" y="4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3" name="Line 18"/>
          <p:cNvSpPr>
            <a:spLocks noChangeShapeType="1"/>
          </p:cNvSpPr>
          <p:nvPr/>
        </p:nvSpPr>
        <p:spPr bwMode="auto">
          <a:xfrm flipV="1">
            <a:off x="2590800" y="5365750"/>
            <a:ext cx="66675" cy="333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4" name="Freeform 19"/>
          <p:cNvSpPr>
            <a:spLocks/>
          </p:cNvSpPr>
          <p:nvPr/>
        </p:nvSpPr>
        <p:spPr bwMode="auto">
          <a:xfrm>
            <a:off x="2627313" y="5341938"/>
            <a:ext cx="77787" cy="63500"/>
          </a:xfrm>
          <a:custGeom>
            <a:avLst/>
            <a:gdLst>
              <a:gd name="T0" fmla="*/ 2147483647 w 100"/>
              <a:gd name="T1" fmla="*/ 0 h 79"/>
              <a:gd name="T2" fmla="*/ 2147483647 w 100"/>
              <a:gd name="T3" fmla="*/ 2147483647 h 79"/>
              <a:gd name="T4" fmla="*/ 2147483647 w 100"/>
              <a:gd name="T5" fmla="*/ 2147483647 h 79"/>
              <a:gd name="T6" fmla="*/ 2147483647 w 100"/>
              <a:gd name="T7" fmla="*/ 2147483647 h 79"/>
              <a:gd name="T8" fmla="*/ 2147483647 w 100"/>
              <a:gd name="T9" fmla="*/ 2147483647 h 79"/>
              <a:gd name="T10" fmla="*/ 2147483647 w 100"/>
              <a:gd name="T11" fmla="*/ 2147483647 h 79"/>
              <a:gd name="T12" fmla="*/ 2147483647 w 100"/>
              <a:gd name="T13" fmla="*/ 2147483647 h 79"/>
              <a:gd name="T14" fmla="*/ 2147483647 w 100"/>
              <a:gd name="T15" fmla="*/ 2147483647 h 79"/>
              <a:gd name="T16" fmla="*/ 2147483647 w 100"/>
              <a:gd name="T17" fmla="*/ 2147483647 h 79"/>
              <a:gd name="T18" fmla="*/ 2147483647 w 100"/>
              <a:gd name="T19" fmla="*/ 2147483647 h 79"/>
              <a:gd name="T20" fmla="*/ 2147483647 w 100"/>
              <a:gd name="T21" fmla="*/ 2147483647 h 79"/>
              <a:gd name="T22" fmla="*/ 2147483647 w 100"/>
              <a:gd name="T23" fmla="*/ 2147483647 h 79"/>
              <a:gd name="T24" fmla="*/ 2147483647 w 100"/>
              <a:gd name="T25" fmla="*/ 2147483647 h 79"/>
              <a:gd name="T26" fmla="*/ 2147483647 w 100"/>
              <a:gd name="T27" fmla="*/ 2147483647 h 79"/>
              <a:gd name="T28" fmla="*/ 2147483647 w 100"/>
              <a:gd name="T29" fmla="*/ 2147483647 h 79"/>
              <a:gd name="T30" fmla="*/ 2147483647 w 100"/>
              <a:gd name="T31" fmla="*/ 2147483647 h 79"/>
              <a:gd name="T32" fmla="*/ 2147483647 w 100"/>
              <a:gd name="T33" fmla="*/ 2147483647 h 79"/>
              <a:gd name="T34" fmla="*/ 2147483647 w 100"/>
              <a:gd name="T35" fmla="*/ 2147483647 h 79"/>
              <a:gd name="T36" fmla="*/ 0 w 100"/>
              <a:gd name="T37" fmla="*/ 0 h 79"/>
              <a:gd name="T38" fmla="*/ 2147483647 w 100"/>
              <a:gd name="T39" fmla="*/ 0 h 79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00"/>
              <a:gd name="T61" fmla="*/ 0 h 79"/>
              <a:gd name="T62" fmla="*/ 100 w 100"/>
              <a:gd name="T63" fmla="*/ 79 h 79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00" h="79">
                <a:moveTo>
                  <a:pt x="100" y="0"/>
                </a:moveTo>
                <a:lnTo>
                  <a:pt x="40" y="79"/>
                </a:lnTo>
                <a:lnTo>
                  <a:pt x="40" y="73"/>
                </a:lnTo>
                <a:lnTo>
                  <a:pt x="38" y="68"/>
                </a:lnTo>
                <a:lnTo>
                  <a:pt x="38" y="64"/>
                </a:lnTo>
                <a:lnTo>
                  <a:pt x="36" y="58"/>
                </a:lnTo>
                <a:lnTo>
                  <a:pt x="36" y="52"/>
                </a:lnTo>
                <a:lnTo>
                  <a:pt x="35" y="47"/>
                </a:lnTo>
                <a:lnTo>
                  <a:pt x="33" y="43"/>
                </a:lnTo>
                <a:lnTo>
                  <a:pt x="31" y="37"/>
                </a:lnTo>
                <a:lnTo>
                  <a:pt x="29" y="33"/>
                </a:lnTo>
                <a:lnTo>
                  <a:pt x="25" y="27"/>
                </a:lnTo>
                <a:lnTo>
                  <a:pt x="23" y="23"/>
                </a:lnTo>
                <a:lnTo>
                  <a:pt x="19" y="20"/>
                </a:lnTo>
                <a:lnTo>
                  <a:pt x="15" y="16"/>
                </a:lnTo>
                <a:lnTo>
                  <a:pt x="12" y="10"/>
                </a:lnTo>
                <a:lnTo>
                  <a:pt x="8" y="6"/>
                </a:lnTo>
                <a:lnTo>
                  <a:pt x="4" y="4"/>
                </a:lnTo>
                <a:lnTo>
                  <a:pt x="0" y="0"/>
                </a:lnTo>
                <a:lnTo>
                  <a:pt x="10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5" name="Line 20"/>
          <p:cNvSpPr>
            <a:spLocks noChangeShapeType="1"/>
          </p:cNvSpPr>
          <p:nvPr/>
        </p:nvSpPr>
        <p:spPr bwMode="auto">
          <a:xfrm>
            <a:off x="2362200" y="5113338"/>
            <a:ext cx="239713" cy="1444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6" name="Freeform 21"/>
          <p:cNvSpPr>
            <a:spLocks/>
          </p:cNvSpPr>
          <p:nvPr/>
        </p:nvSpPr>
        <p:spPr bwMode="auto">
          <a:xfrm>
            <a:off x="2570163" y="5219700"/>
            <a:ext cx="77787" cy="65088"/>
          </a:xfrm>
          <a:custGeom>
            <a:avLst/>
            <a:gdLst>
              <a:gd name="T0" fmla="*/ 2147483647 w 98"/>
              <a:gd name="T1" fmla="*/ 2147483647 h 83"/>
              <a:gd name="T2" fmla="*/ 0 w 98"/>
              <a:gd name="T3" fmla="*/ 2147483647 h 83"/>
              <a:gd name="T4" fmla="*/ 2147483647 w 98"/>
              <a:gd name="T5" fmla="*/ 2147483647 h 83"/>
              <a:gd name="T6" fmla="*/ 2147483647 w 98"/>
              <a:gd name="T7" fmla="*/ 2147483647 h 83"/>
              <a:gd name="T8" fmla="*/ 2147483647 w 98"/>
              <a:gd name="T9" fmla="*/ 2147483647 h 83"/>
              <a:gd name="T10" fmla="*/ 2147483647 w 98"/>
              <a:gd name="T11" fmla="*/ 2147483647 h 83"/>
              <a:gd name="T12" fmla="*/ 2147483647 w 98"/>
              <a:gd name="T13" fmla="*/ 2147483647 h 83"/>
              <a:gd name="T14" fmla="*/ 2147483647 w 98"/>
              <a:gd name="T15" fmla="*/ 2147483647 h 83"/>
              <a:gd name="T16" fmla="*/ 2147483647 w 98"/>
              <a:gd name="T17" fmla="*/ 2147483647 h 83"/>
              <a:gd name="T18" fmla="*/ 2147483647 w 98"/>
              <a:gd name="T19" fmla="*/ 2147483647 h 83"/>
              <a:gd name="T20" fmla="*/ 2147483647 w 98"/>
              <a:gd name="T21" fmla="*/ 2147483647 h 83"/>
              <a:gd name="T22" fmla="*/ 2147483647 w 98"/>
              <a:gd name="T23" fmla="*/ 2147483647 h 83"/>
              <a:gd name="T24" fmla="*/ 2147483647 w 98"/>
              <a:gd name="T25" fmla="*/ 2147483647 h 83"/>
              <a:gd name="T26" fmla="*/ 2147483647 w 98"/>
              <a:gd name="T27" fmla="*/ 2147483647 h 83"/>
              <a:gd name="T28" fmla="*/ 2147483647 w 98"/>
              <a:gd name="T29" fmla="*/ 2147483647 h 83"/>
              <a:gd name="T30" fmla="*/ 2147483647 w 98"/>
              <a:gd name="T31" fmla="*/ 2147483647 h 83"/>
              <a:gd name="T32" fmla="*/ 2147483647 w 98"/>
              <a:gd name="T33" fmla="*/ 2147483647 h 83"/>
              <a:gd name="T34" fmla="*/ 2147483647 w 98"/>
              <a:gd name="T35" fmla="*/ 2147483647 h 83"/>
              <a:gd name="T36" fmla="*/ 2147483647 w 98"/>
              <a:gd name="T37" fmla="*/ 0 h 83"/>
              <a:gd name="T38" fmla="*/ 2147483647 w 98"/>
              <a:gd name="T39" fmla="*/ 2147483647 h 83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98"/>
              <a:gd name="T61" fmla="*/ 0 h 83"/>
              <a:gd name="T62" fmla="*/ 98 w 98"/>
              <a:gd name="T63" fmla="*/ 83 h 83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98" h="83">
                <a:moveTo>
                  <a:pt x="98" y="83"/>
                </a:moveTo>
                <a:lnTo>
                  <a:pt x="0" y="75"/>
                </a:lnTo>
                <a:lnTo>
                  <a:pt x="4" y="73"/>
                </a:lnTo>
                <a:lnTo>
                  <a:pt x="8" y="69"/>
                </a:lnTo>
                <a:lnTo>
                  <a:pt x="12" y="65"/>
                </a:lnTo>
                <a:lnTo>
                  <a:pt x="15" y="61"/>
                </a:lnTo>
                <a:lnTo>
                  <a:pt x="19" y="58"/>
                </a:lnTo>
                <a:lnTo>
                  <a:pt x="23" y="54"/>
                </a:lnTo>
                <a:lnTo>
                  <a:pt x="27" y="50"/>
                </a:lnTo>
                <a:lnTo>
                  <a:pt x="29" y="46"/>
                </a:lnTo>
                <a:lnTo>
                  <a:pt x="33" y="40"/>
                </a:lnTo>
                <a:lnTo>
                  <a:pt x="35" y="37"/>
                </a:lnTo>
                <a:lnTo>
                  <a:pt x="36" y="31"/>
                </a:lnTo>
                <a:lnTo>
                  <a:pt x="38" y="27"/>
                </a:lnTo>
                <a:lnTo>
                  <a:pt x="40" y="21"/>
                </a:lnTo>
                <a:lnTo>
                  <a:pt x="42" y="15"/>
                </a:lnTo>
                <a:lnTo>
                  <a:pt x="44" y="12"/>
                </a:lnTo>
                <a:lnTo>
                  <a:pt x="44" y="6"/>
                </a:lnTo>
                <a:lnTo>
                  <a:pt x="44" y="0"/>
                </a:lnTo>
                <a:lnTo>
                  <a:pt x="98" y="8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7" name="Rectangle 22"/>
          <p:cNvSpPr>
            <a:spLocks noChangeArrowheads="1"/>
          </p:cNvSpPr>
          <p:nvPr/>
        </p:nvSpPr>
        <p:spPr bwMode="auto">
          <a:xfrm>
            <a:off x="2190750" y="4999038"/>
            <a:ext cx="628650" cy="514350"/>
          </a:xfrm>
          <a:prstGeom prst="rect">
            <a:avLst/>
          </a:prstGeom>
          <a:noFill/>
          <a:ln w="158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8" name="Freeform 23"/>
          <p:cNvSpPr>
            <a:spLocks/>
          </p:cNvSpPr>
          <p:nvPr/>
        </p:nvSpPr>
        <p:spPr bwMode="auto">
          <a:xfrm>
            <a:off x="1731963" y="4914900"/>
            <a:ext cx="119062" cy="114300"/>
          </a:xfrm>
          <a:custGeom>
            <a:avLst/>
            <a:gdLst>
              <a:gd name="T0" fmla="*/ 2147483647 w 152"/>
              <a:gd name="T1" fmla="*/ 2147483647 h 143"/>
              <a:gd name="T2" fmla="*/ 2147483647 w 152"/>
              <a:gd name="T3" fmla="*/ 0 h 143"/>
              <a:gd name="T4" fmla="*/ 2147483647 w 152"/>
              <a:gd name="T5" fmla="*/ 2147483647 h 143"/>
              <a:gd name="T6" fmla="*/ 0 w 152"/>
              <a:gd name="T7" fmla="*/ 2147483647 h 143"/>
              <a:gd name="T8" fmla="*/ 2147483647 w 152"/>
              <a:gd name="T9" fmla="*/ 2147483647 h 143"/>
              <a:gd name="T10" fmla="*/ 2147483647 w 152"/>
              <a:gd name="T11" fmla="*/ 2147483647 h 143"/>
              <a:gd name="T12" fmla="*/ 2147483647 w 152"/>
              <a:gd name="T13" fmla="*/ 2147483647 h 143"/>
              <a:gd name="T14" fmla="*/ 2147483647 w 152"/>
              <a:gd name="T15" fmla="*/ 2147483647 h 143"/>
              <a:gd name="T16" fmla="*/ 2147483647 w 152"/>
              <a:gd name="T17" fmla="*/ 2147483647 h 143"/>
              <a:gd name="T18" fmla="*/ 2147483647 w 152"/>
              <a:gd name="T19" fmla="*/ 2147483647 h 143"/>
              <a:gd name="T20" fmla="*/ 2147483647 w 152"/>
              <a:gd name="T21" fmla="*/ 2147483647 h 14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52"/>
              <a:gd name="T34" fmla="*/ 0 h 143"/>
              <a:gd name="T35" fmla="*/ 152 w 152"/>
              <a:gd name="T36" fmla="*/ 143 h 143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52" h="143">
                <a:moveTo>
                  <a:pt x="92" y="53"/>
                </a:moveTo>
                <a:lnTo>
                  <a:pt x="75" y="0"/>
                </a:lnTo>
                <a:lnTo>
                  <a:pt x="58" y="53"/>
                </a:lnTo>
                <a:lnTo>
                  <a:pt x="0" y="53"/>
                </a:lnTo>
                <a:lnTo>
                  <a:pt x="46" y="88"/>
                </a:lnTo>
                <a:lnTo>
                  <a:pt x="29" y="143"/>
                </a:lnTo>
                <a:lnTo>
                  <a:pt x="75" y="109"/>
                </a:lnTo>
                <a:lnTo>
                  <a:pt x="123" y="143"/>
                </a:lnTo>
                <a:lnTo>
                  <a:pt x="104" y="88"/>
                </a:lnTo>
                <a:lnTo>
                  <a:pt x="152" y="53"/>
                </a:lnTo>
                <a:lnTo>
                  <a:pt x="92" y="53"/>
                </a:lnTo>
                <a:close/>
              </a:path>
            </a:pathLst>
          </a:custGeom>
          <a:solidFill>
            <a:srgbClr val="FFFFFF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89" name="Freeform 24"/>
          <p:cNvSpPr>
            <a:spLocks/>
          </p:cNvSpPr>
          <p:nvPr/>
        </p:nvSpPr>
        <p:spPr bwMode="auto">
          <a:xfrm>
            <a:off x="1958975" y="5143500"/>
            <a:ext cx="120650" cy="114300"/>
          </a:xfrm>
          <a:custGeom>
            <a:avLst/>
            <a:gdLst>
              <a:gd name="T0" fmla="*/ 2147483647 w 151"/>
              <a:gd name="T1" fmla="*/ 2147483647 h 144"/>
              <a:gd name="T2" fmla="*/ 2147483647 w 151"/>
              <a:gd name="T3" fmla="*/ 0 h 144"/>
              <a:gd name="T4" fmla="*/ 2147483647 w 151"/>
              <a:gd name="T5" fmla="*/ 2147483647 h 144"/>
              <a:gd name="T6" fmla="*/ 0 w 151"/>
              <a:gd name="T7" fmla="*/ 2147483647 h 144"/>
              <a:gd name="T8" fmla="*/ 2147483647 w 151"/>
              <a:gd name="T9" fmla="*/ 2147483647 h 144"/>
              <a:gd name="T10" fmla="*/ 2147483647 w 151"/>
              <a:gd name="T11" fmla="*/ 2147483647 h 144"/>
              <a:gd name="T12" fmla="*/ 2147483647 w 151"/>
              <a:gd name="T13" fmla="*/ 2147483647 h 144"/>
              <a:gd name="T14" fmla="*/ 2147483647 w 151"/>
              <a:gd name="T15" fmla="*/ 2147483647 h 144"/>
              <a:gd name="T16" fmla="*/ 2147483647 w 151"/>
              <a:gd name="T17" fmla="*/ 2147483647 h 144"/>
              <a:gd name="T18" fmla="*/ 2147483647 w 151"/>
              <a:gd name="T19" fmla="*/ 2147483647 h 144"/>
              <a:gd name="T20" fmla="*/ 2147483647 w 151"/>
              <a:gd name="T21" fmla="*/ 2147483647 h 14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51"/>
              <a:gd name="T34" fmla="*/ 0 h 144"/>
              <a:gd name="T35" fmla="*/ 151 w 151"/>
              <a:gd name="T36" fmla="*/ 144 h 14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51" h="144">
                <a:moveTo>
                  <a:pt x="92" y="54"/>
                </a:moveTo>
                <a:lnTo>
                  <a:pt x="75" y="0"/>
                </a:lnTo>
                <a:lnTo>
                  <a:pt x="57" y="54"/>
                </a:lnTo>
                <a:lnTo>
                  <a:pt x="0" y="54"/>
                </a:lnTo>
                <a:lnTo>
                  <a:pt x="46" y="88"/>
                </a:lnTo>
                <a:lnTo>
                  <a:pt x="29" y="144"/>
                </a:lnTo>
                <a:lnTo>
                  <a:pt x="75" y="110"/>
                </a:lnTo>
                <a:lnTo>
                  <a:pt x="123" y="144"/>
                </a:lnTo>
                <a:lnTo>
                  <a:pt x="105" y="88"/>
                </a:lnTo>
                <a:lnTo>
                  <a:pt x="151" y="54"/>
                </a:lnTo>
                <a:lnTo>
                  <a:pt x="92" y="54"/>
                </a:lnTo>
                <a:close/>
              </a:path>
            </a:pathLst>
          </a:custGeom>
          <a:solidFill>
            <a:srgbClr val="FFFF00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90" name="Freeform 25"/>
          <p:cNvSpPr>
            <a:spLocks/>
          </p:cNvSpPr>
          <p:nvPr/>
        </p:nvSpPr>
        <p:spPr bwMode="auto">
          <a:xfrm>
            <a:off x="1731963" y="5257800"/>
            <a:ext cx="119062" cy="112713"/>
          </a:xfrm>
          <a:custGeom>
            <a:avLst/>
            <a:gdLst>
              <a:gd name="T0" fmla="*/ 2147483647 w 152"/>
              <a:gd name="T1" fmla="*/ 2147483647 h 144"/>
              <a:gd name="T2" fmla="*/ 2147483647 w 152"/>
              <a:gd name="T3" fmla="*/ 0 h 144"/>
              <a:gd name="T4" fmla="*/ 2147483647 w 152"/>
              <a:gd name="T5" fmla="*/ 2147483647 h 144"/>
              <a:gd name="T6" fmla="*/ 0 w 152"/>
              <a:gd name="T7" fmla="*/ 2147483647 h 144"/>
              <a:gd name="T8" fmla="*/ 2147483647 w 152"/>
              <a:gd name="T9" fmla="*/ 2147483647 h 144"/>
              <a:gd name="T10" fmla="*/ 2147483647 w 152"/>
              <a:gd name="T11" fmla="*/ 2147483647 h 144"/>
              <a:gd name="T12" fmla="*/ 2147483647 w 152"/>
              <a:gd name="T13" fmla="*/ 2147483647 h 144"/>
              <a:gd name="T14" fmla="*/ 2147483647 w 152"/>
              <a:gd name="T15" fmla="*/ 2147483647 h 144"/>
              <a:gd name="T16" fmla="*/ 2147483647 w 152"/>
              <a:gd name="T17" fmla="*/ 2147483647 h 144"/>
              <a:gd name="T18" fmla="*/ 2147483647 w 152"/>
              <a:gd name="T19" fmla="*/ 2147483647 h 144"/>
              <a:gd name="T20" fmla="*/ 2147483647 w 152"/>
              <a:gd name="T21" fmla="*/ 2147483647 h 14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52"/>
              <a:gd name="T34" fmla="*/ 0 h 144"/>
              <a:gd name="T35" fmla="*/ 152 w 152"/>
              <a:gd name="T36" fmla="*/ 144 h 14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52" h="144">
                <a:moveTo>
                  <a:pt x="92" y="54"/>
                </a:moveTo>
                <a:lnTo>
                  <a:pt x="75" y="0"/>
                </a:lnTo>
                <a:lnTo>
                  <a:pt x="58" y="54"/>
                </a:lnTo>
                <a:lnTo>
                  <a:pt x="0" y="54"/>
                </a:lnTo>
                <a:lnTo>
                  <a:pt x="46" y="88"/>
                </a:lnTo>
                <a:lnTo>
                  <a:pt x="29" y="144"/>
                </a:lnTo>
                <a:lnTo>
                  <a:pt x="75" y="109"/>
                </a:lnTo>
                <a:lnTo>
                  <a:pt x="123" y="144"/>
                </a:lnTo>
                <a:lnTo>
                  <a:pt x="104" y="88"/>
                </a:lnTo>
                <a:lnTo>
                  <a:pt x="152" y="54"/>
                </a:lnTo>
                <a:lnTo>
                  <a:pt x="92" y="54"/>
                </a:lnTo>
                <a:close/>
              </a:path>
            </a:pathLst>
          </a:custGeom>
          <a:solidFill>
            <a:srgbClr val="FFFFFF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91" name="Freeform 26"/>
          <p:cNvSpPr>
            <a:spLocks/>
          </p:cNvSpPr>
          <p:nvPr/>
        </p:nvSpPr>
        <p:spPr bwMode="auto">
          <a:xfrm>
            <a:off x="1958975" y="5427663"/>
            <a:ext cx="120650" cy="114300"/>
          </a:xfrm>
          <a:custGeom>
            <a:avLst/>
            <a:gdLst>
              <a:gd name="T0" fmla="*/ 2147483647 w 151"/>
              <a:gd name="T1" fmla="*/ 2147483647 h 144"/>
              <a:gd name="T2" fmla="*/ 2147483647 w 151"/>
              <a:gd name="T3" fmla="*/ 0 h 144"/>
              <a:gd name="T4" fmla="*/ 2147483647 w 151"/>
              <a:gd name="T5" fmla="*/ 2147483647 h 144"/>
              <a:gd name="T6" fmla="*/ 0 w 151"/>
              <a:gd name="T7" fmla="*/ 2147483647 h 144"/>
              <a:gd name="T8" fmla="*/ 2147483647 w 151"/>
              <a:gd name="T9" fmla="*/ 2147483647 h 144"/>
              <a:gd name="T10" fmla="*/ 2147483647 w 151"/>
              <a:gd name="T11" fmla="*/ 2147483647 h 144"/>
              <a:gd name="T12" fmla="*/ 2147483647 w 151"/>
              <a:gd name="T13" fmla="*/ 2147483647 h 144"/>
              <a:gd name="T14" fmla="*/ 2147483647 w 151"/>
              <a:gd name="T15" fmla="*/ 2147483647 h 144"/>
              <a:gd name="T16" fmla="*/ 2147483647 w 151"/>
              <a:gd name="T17" fmla="*/ 2147483647 h 144"/>
              <a:gd name="T18" fmla="*/ 2147483647 w 151"/>
              <a:gd name="T19" fmla="*/ 2147483647 h 144"/>
              <a:gd name="T20" fmla="*/ 2147483647 w 151"/>
              <a:gd name="T21" fmla="*/ 2147483647 h 14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51"/>
              <a:gd name="T34" fmla="*/ 0 h 144"/>
              <a:gd name="T35" fmla="*/ 151 w 151"/>
              <a:gd name="T36" fmla="*/ 144 h 14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51" h="144">
                <a:moveTo>
                  <a:pt x="92" y="56"/>
                </a:moveTo>
                <a:lnTo>
                  <a:pt x="75" y="0"/>
                </a:lnTo>
                <a:lnTo>
                  <a:pt x="57" y="56"/>
                </a:lnTo>
                <a:lnTo>
                  <a:pt x="0" y="56"/>
                </a:lnTo>
                <a:lnTo>
                  <a:pt x="46" y="88"/>
                </a:lnTo>
                <a:lnTo>
                  <a:pt x="29" y="144"/>
                </a:lnTo>
                <a:lnTo>
                  <a:pt x="75" y="109"/>
                </a:lnTo>
                <a:lnTo>
                  <a:pt x="123" y="144"/>
                </a:lnTo>
                <a:lnTo>
                  <a:pt x="105" y="88"/>
                </a:lnTo>
                <a:lnTo>
                  <a:pt x="151" y="56"/>
                </a:lnTo>
                <a:lnTo>
                  <a:pt x="92" y="56"/>
                </a:lnTo>
                <a:close/>
              </a:path>
            </a:pathLst>
          </a:custGeom>
          <a:solidFill>
            <a:srgbClr val="FFFFFF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92" name="Freeform 27"/>
          <p:cNvSpPr>
            <a:spLocks/>
          </p:cNvSpPr>
          <p:nvPr/>
        </p:nvSpPr>
        <p:spPr bwMode="auto">
          <a:xfrm>
            <a:off x="1731963" y="5599113"/>
            <a:ext cx="119062" cy="114300"/>
          </a:xfrm>
          <a:custGeom>
            <a:avLst/>
            <a:gdLst>
              <a:gd name="T0" fmla="*/ 2147483647 w 152"/>
              <a:gd name="T1" fmla="*/ 2147483647 h 143"/>
              <a:gd name="T2" fmla="*/ 2147483647 w 152"/>
              <a:gd name="T3" fmla="*/ 0 h 143"/>
              <a:gd name="T4" fmla="*/ 2147483647 w 152"/>
              <a:gd name="T5" fmla="*/ 2147483647 h 143"/>
              <a:gd name="T6" fmla="*/ 0 w 152"/>
              <a:gd name="T7" fmla="*/ 2147483647 h 143"/>
              <a:gd name="T8" fmla="*/ 2147483647 w 152"/>
              <a:gd name="T9" fmla="*/ 2147483647 h 143"/>
              <a:gd name="T10" fmla="*/ 2147483647 w 152"/>
              <a:gd name="T11" fmla="*/ 2147483647 h 143"/>
              <a:gd name="T12" fmla="*/ 2147483647 w 152"/>
              <a:gd name="T13" fmla="*/ 2147483647 h 143"/>
              <a:gd name="T14" fmla="*/ 2147483647 w 152"/>
              <a:gd name="T15" fmla="*/ 2147483647 h 143"/>
              <a:gd name="T16" fmla="*/ 2147483647 w 152"/>
              <a:gd name="T17" fmla="*/ 2147483647 h 143"/>
              <a:gd name="T18" fmla="*/ 2147483647 w 152"/>
              <a:gd name="T19" fmla="*/ 2147483647 h 143"/>
              <a:gd name="T20" fmla="*/ 2147483647 w 152"/>
              <a:gd name="T21" fmla="*/ 2147483647 h 14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52"/>
              <a:gd name="T34" fmla="*/ 0 h 143"/>
              <a:gd name="T35" fmla="*/ 152 w 152"/>
              <a:gd name="T36" fmla="*/ 143 h 143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52" h="143">
                <a:moveTo>
                  <a:pt x="92" y="53"/>
                </a:moveTo>
                <a:lnTo>
                  <a:pt x="75" y="0"/>
                </a:lnTo>
                <a:lnTo>
                  <a:pt x="58" y="53"/>
                </a:lnTo>
                <a:lnTo>
                  <a:pt x="0" y="53"/>
                </a:lnTo>
                <a:lnTo>
                  <a:pt x="46" y="88"/>
                </a:lnTo>
                <a:lnTo>
                  <a:pt x="29" y="143"/>
                </a:lnTo>
                <a:lnTo>
                  <a:pt x="75" y="109"/>
                </a:lnTo>
                <a:lnTo>
                  <a:pt x="123" y="143"/>
                </a:lnTo>
                <a:lnTo>
                  <a:pt x="104" y="88"/>
                </a:lnTo>
                <a:lnTo>
                  <a:pt x="152" y="53"/>
                </a:lnTo>
                <a:lnTo>
                  <a:pt x="92" y="53"/>
                </a:lnTo>
                <a:close/>
              </a:path>
            </a:pathLst>
          </a:custGeom>
          <a:solidFill>
            <a:srgbClr val="00FF00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93" name="Text Box 28"/>
          <p:cNvSpPr txBox="1">
            <a:spLocks noChangeArrowheads="1"/>
          </p:cNvSpPr>
          <p:nvPr/>
        </p:nvSpPr>
        <p:spPr bwMode="auto">
          <a:xfrm>
            <a:off x="1447800" y="990600"/>
            <a:ext cx="5943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olidFill>
                  <a:schemeClr val="accent2"/>
                </a:solidFill>
                <a:latin typeface="Arial" charset="0"/>
                <a:cs typeface="Times New Roman" pitchFamily="18" charset="0"/>
              </a:rPr>
              <a:t>What</a:t>
            </a:r>
            <a:r>
              <a:rPr lang="en-US" sz="2000">
                <a:latin typeface="Arial" charset="0"/>
                <a:cs typeface="Times New Roman" pitchFamily="18" charset="0"/>
              </a:rPr>
              <a:t> we measure = Student</a:t>
            </a:r>
            <a:r>
              <a:rPr lang="en-US" sz="2000" b="1">
                <a:solidFill>
                  <a:schemeClr val="hlink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2000" b="1">
                <a:solidFill>
                  <a:srgbClr val="FF3300"/>
                </a:solidFill>
                <a:latin typeface="Arial" charset="0"/>
                <a:cs typeface="Times New Roman" pitchFamily="18" charset="0"/>
              </a:rPr>
              <a:t>Proficiency</a:t>
            </a:r>
            <a:r>
              <a:rPr lang="en-US" sz="2000" b="1">
                <a:solidFill>
                  <a:schemeClr val="hlink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2000">
                <a:latin typeface="Arial" charset="0"/>
                <a:cs typeface="Times New Roman" pitchFamily="18" charset="0"/>
              </a:rPr>
              <a:t>Model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E1249-74C7-48C7-AE5E-70175C83D1C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924800" cy="838200"/>
          </a:xfrm>
        </p:spPr>
        <p:txBody>
          <a:bodyPr/>
          <a:lstStyle/>
          <a:p>
            <a:pPr eaLnBrk="1" hangingPunct="1"/>
            <a:r>
              <a:rPr lang="en-US" sz="3500"/>
              <a:t>Conceptual Assessment Framework (CAF)</a:t>
            </a:r>
          </a:p>
        </p:txBody>
      </p:sp>
      <p:sp>
        <p:nvSpPr>
          <p:cNvPr id="37892" name="Freeform 3"/>
          <p:cNvSpPr>
            <a:spLocks/>
          </p:cNvSpPr>
          <p:nvPr/>
        </p:nvSpPr>
        <p:spPr bwMode="auto">
          <a:xfrm>
            <a:off x="1589088" y="5834063"/>
            <a:ext cx="1428750" cy="57150"/>
          </a:xfrm>
          <a:custGeom>
            <a:avLst/>
            <a:gdLst>
              <a:gd name="T0" fmla="*/ 2147483647 w 1799"/>
              <a:gd name="T1" fmla="*/ 0 h 73"/>
              <a:gd name="T2" fmla="*/ 0 w 1799"/>
              <a:gd name="T3" fmla="*/ 0 h 73"/>
              <a:gd name="T4" fmla="*/ 2147483647 w 1799"/>
              <a:gd name="T5" fmla="*/ 2147483647 h 73"/>
              <a:gd name="T6" fmla="*/ 2147483647 w 1799"/>
              <a:gd name="T7" fmla="*/ 2147483647 h 73"/>
              <a:gd name="T8" fmla="*/ 2147483647 w 1799"/>
              <a:gd name="T9" fmla="*/ 0 h 7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99"/>
              <a:gd name="T16" fmla="*/ 0 h 73"/>
              <a:gd name="T17" fmla="*/ 1799 w 1799"/>
              <a:gd name="T18" fmla="*/ 73 h 7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99" h="73">
                <a:moveTo>
                  <a:pt x="1728" y="0"/>
                </a:moveTo>
                <a:lnTo>
                  <a:pt x="0" y="0"/>
                </a:lnTo>
                <a:lnTo>
                  <a:pt x="73" y="73"/>
                </a:lnTo>
                <a:lnTo>
                  <a:pt x="1799" y="73"/>
                </a:lnTo>
                <a:lnTo>
                  <a:pt x="1728" y="0"/>
                </a:lnTo>
                <a:close/>
              </a:path>
            </a:pathLst>
          </a:custGeom>
          <a:solidFill>
            <a:srgbClr val="C0C0C0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893" name="Freeform 4"/>
          <p:cNvSpPr>
            <a:spLocks/>
          </p:cNvSpPr>
          <p:nvPr/>
        </p:nvSpPr>
        <p:spPr bwMode="auto">
          <a:xfrm>
            <a:off x="2960688" y="4578350"/>
            <a:ext cx="57150" cy="1312863"/>
          </a:xfrm>
          <a:custGeom>
            <a:avLst/>
            <a:gdLst>
              <a:gd name="T0" fmla="*/ 2147483647 w 71"/>
              <a:gd name="T1" fmla="*/ 2147483647 h 1655"/>
              <a:gd name="T2" fmla="*/ 0 w 71"/>
              <a:gd name="T3" fmla="*/ 2147483647 h 1655"/>
              <a:gd name="T4" fmla="*/ 0 w 71"/>
              <a:gd name="T5" fmla="*/ 0 h 1655"/>
              <a:gd name="T6" fmla="*/ 2147483647 w 71"/>
              <a:gd name="T7" fmla="*/ 2147483647 h 1655"/>
              <a:gd name="T8" fmla="*/ 2147483647 w 71"/>
              <a:gd name="T9" fmla="*/ 2147483647 h 16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1"/>
              <a:gd name="T16" fmla="*/ 0 h 1655"/>
              <a:gd name="T17" fmla="*/ 71 w 71"/>
              <a:gd name="T18" fmla="*/ 1655 h 16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1" h="1655">
                <a:moveTo>
                  <a:pt x="71" y="1655"/>
                </a:moveTo>
                <a:lnTo>
                  <a:pt x="0" y="1582"/>
                </a:lnTo>
                <a:lnTo>
                  <a:pt x="0" y="0"/>
                </a:lnTo>
                <a:lnTo>
                  <a:pt x="71" y="73"/>
                </a:lnTo>
                <a:lnTo>
                  <a:pt x="71" y="1655"/>
                </a:lnTo>
                <a:close/>
              </a:path>
            </a:pathLst>
          </a:custGeom>
          <a:solidFill>
            <a:srgbClr val="C0C0C0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894" name="Rectangle 5"/>
          <p:cNvSpPr>
            <a:spLocks noChangeArrowheads="1"/>
          </p:cNvSpPr>
          <p:nvPr/>
        </p:nvSpPr>
        <p:spPr bwMode="auto">
          <a:xfrm>
            <a:off x="1589088" y="4578350"/>
            <a:ext cx="1371600" cy="1255713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895" name="Rectangle 6"/>
          <p:cNvSpPr>
            <a:spLocks noChangeArrowheads="1"/>
          </p:cNvSpPr>
          <p:nvPr/>
        </p:nvSpPr>
        <p:spPr bwMode="auto">
          <a:xfrm>
            <a:off x="1600200" y="4648200"/>
            <a:ext cx="1298575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Proficiency Model(s)</a:t>
            </a:r>
            <a:endParaRPr lang="en-US">
              <a:latin typeface="Tahoma" pitchFamily="34" charset="0"/>
            </a:endParaRPr>
          </a:p>
        </p:txBody>
      </p:sp>
      <p:sp>
        <p:nvSpPr>
          <p:cNvPr id="37896" name="Freeform 7"/>
          <p:cNvSpPr>
            <a:spLocks/>
          </p:cNvSpPr>
          <p:nvPr/>
        </p:nvSpPr>
        <p:spPr bwMode="auto">
          <a:xfrm>
            <a:off x="2247900" y="5056188"/>
            <a:ext cx="114300" cy="114300"/>
          </a:xfrm>
          <a:custGeom>
            <a:avLst/>
            <a:gdLst>
              <a:gd name="T0" fmla="*/ 0 w 144"/>
              <a:gd name="T1" fmla="*/ 2147483647 h 144"/>
              <a:gd name="T2" fmla="*/ 2147483647 w 144"/>
              <a:gd name="T3" fmla="*/ 2147483647 h 144"/>
              <a:gd name="T4" fmla="*/ 2147483647 w 144"/>
              <a:gd name="T5" fmla="*/ 2147483647 h 144"/>
              <a:gd name="T6" fmla="*/ 2147483647 w 144"/>
              <a:gd name="T7" fmla="*/ 2147483647 h 144"/>
              <a:gd name="T8" fmla="*/ 2147483647 w 144"/>
              <a:gd name="T9" fmla="*/ 2147483647 h 144"/>
              <a:gd name="T10" fmla="*/ 2147483647 w 144"/>
              <a:gd name="T11" fmla="*/ 0 h 144"/>
              <a:gd name="T12" fmla="*/ 2147483647 w 144"/>
              <a:gd name="T13" fmla="*/ 2147483647 h 144"/>
              <a:gd name="T14" fmla="*/ 2147483647 w 144"/>
              <a:gd name="T15" fmla="*/ 2147483647 h 144"/>
              <a:gd name="T16" fmla="*/ 2147483647 w 144"/>
              <a:gd name="T17" fmla="*/ 2147483647 h 144"/>
              <a:gd name="T18" fmla="*/ 2147483647 w 144"/>
              <a:gd name="T19" fmla="*/ 2147483647 h 144"/>
              <a:gd name="T20" fmla="*/ 2147483647 w 144"/>
              <a:gd name="T21" fmla="*/ 2147483647 h 144"/>
              <a:gd name="T22" fmla="*/ 2147483647 w 144"/>
              <a:gd name="T23" fmla="*/ 2147483647 h 144"/>
              <a:gd name="T24" fmla="*/ 2147483647 w 144"/>
              <a:gd name="T25" fmla="*/ 2147483647 h 144"/>
              <a:gd name="T26" fmla="*/ 2147483647 w 144"/>
              <a:gd name="T27" fmla="*/ 2147483647 h 144"/>
              <a:gd name="T28" fmla="*/ 2147483647 w 144"/>
              <a:gd name="T29" fmla="*/ 2147483647 h 144"/>
              <a:gd name="T30" fmla="*/ 2147483647 w 144"/>
              <a:gd name="T31" fmla="*/ 2147483647 h 144"/>
              <a:gd name="T32" fmla="*/ 2147483647 w 144"/>
              <a:gd name="T33" fmla="*/ 2147483647 h 144"/>
              <a:gd name="T34" fmla="*/ 2147483647 w 144"/>
              <a:gd name="T35" fmla="*/ 2147483647 h 144"/>
              <a:gd name="T36" fmla="*/ 2147483647 w 144"/>
              <a:gd name="T37" fmla="*/ 2147483647 h 144"/>
              <a:gd name="T38" fmla="*/ 2147483647 w 144"/>
              <a:gd name="T39" fmla="*/ 2147483647 h 144"/>
              <a:gd name="T40" fmla="*/ 0 w 144"/>
              <a:gd name="T41" fmla="*/ 2147483647 h 144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44"/>
              <a:gd name="T64" fmla="*/ 0 h 144"/>
              <a:gd name="T65" fmla="*/ 144 w 144"/>
              <a:gd name="T66" fmla="*/ 144 h 144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44" h="144">
                <a:moveTo>
                  <a:pt x="0" y="73"/>
                </a:moveTo>
                <a:lnTo>
                  <a:pt x="4" y="50"/>
                </a:lnTo>
                <a:lnTo>
                  <a:pt x="16" y="31"/>
                </a:lnTo>
                <a:lnTo>
                  <a:pt x="31" y="13"/>
                </a:lnTo>
                <a:lnTo>
                  <a:pt x="50" y="4"/>
                </a:lnTo>
                <a:lnTo>
                  <a:pt x="73" y="0"/>
                </a:lnTo>
                <a:lnTo>
                  <a:pt x="96" y="4"/>
                </a:lnTo>
                <a:lnTo>
                  <a:pt x="116" y="13"/>
                </a:lnTo>
                <a:lnTo>
                  <a:pt x="131" y="31"/>
                </a:lnTo>
                <a:lnTo>
                  <a:pt x="142" y="50"/>
                </a:lnTo>
                <a:lnTo>
                  <a:pt x="144" y="73"/>
                </a:lnTo>
                <a:lnTo>
                  <a:pt x="142" y="94"/>
                </a:lnTo>
                <a:lnTo>
                  <a:pt x="131" y="115"/>
                </a:lnTo>
                <a:lnTo>
                  <a:pt x="116" y="130"/>
                </a:lnTo>
                <a:lnTo>
                  <a:pt x="96" y="140"/>
                </a:lnTo>
                <a:lnTo>
                  <a:pt x="73" y="144"/>
                </a:lnTo>
                <a:lnTo>
                  <a:pt x="50" y="140"/>
                </a:lnTo>
                <a:lnTo>
                  <a:pt x="31" y="130"/>
                </a:lnTo>
                <a:lnTo>
                  <a:pt x="16" y="115"/>
                </a:lnTo>
                <a:lnTo>
                  <a:pt x="4" y="94"/>
                </a:lnTo>
                <a:lnTo>
                  <a:pt x="0" y="73"/>
                </a:lnTo>
                <a:close/>
              </a:path>
            </a:pathLst>
          </a:custGeom>
          <a:solidFill>
            <a:srgbClr val="008000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897" name="Freeform 8"/>
          <p:cNvSpPr>
            <a:spLocks/>
          </p:cNvSpPr>
          <p:nvPr/>
        </p:nvSpPr>
        <p:spPr bwMode="auto">
          <a:xfrm>
            <a:off x="2247900" y="5341938"/>
            <a:ext cx="114300" cy="114300"/>
          </a:xfrm>
          <a:custGeom>
            <a:avLst/>
            <a:gdLst>
              <a:gd name="T0" fmla="*/ 0 w 144"/>
              <a:gd name="T1" fmla="*/ 2147483647 h 144"/>
              <a:gd name="T2" fmla="*/ 2147483647 w 144"/>
              <a:gd name="T3" fmla="*/ 2147483647 h 144"/>
              <a:gd name="T4" fmla="*/ 2147483647 w 144"/>
              <a:gd name="T5" fmla="*/ 2147483647 h 144"/>
              <a:gd name="T6" fmla="*/ 2147483647 w 144"/>
              <a:gd name="T7" fmla="*/ 2147483647 h 144"/>
              <a:gd name="T8" fmla="*/ 2147483647 w 144"/>
              <a:gd name="T9" fmla="*/ 2147483647 h 144"/>
              <a:gd name="T10" fmla="*/ 2147483647 w 144"/>
              <a:gd name="T11" fmla="*/ 0 h 144"/>
              <a:gd name="T12" fmla="*/ 2147483647 w 144"/>
              <a:gd name="T13" fmla="*/ 2147483647 h 144"/>
              <a:gd name="T14" fmla="*/ 2147483647 w 144"/>
              <a:gd name="T15" fmla="*/ 2147483647 h 144"/>
              <a:gd name="T16" fmla="*/ 2147483647 w 144"/>
              <a:gd name="T17" fmla="*/ 2147483647 h 144"/>
              <a:gd name="T18" fmla="*/ 2147483647 w 144"/>
              <a:gd name="T19" fmla="*/ 2147483647 h 144"/>
              <a:gd name="T20" fmla="*/ 2147483647 w 144"/>
              <a:gd name="T21" fmla="*/ 2147483647 h 144"/>
              <a:gd name="T22" fmla="*/ 2147483647 w 144"/>
              <a:gd name="T23" fmla="*/ 2147483647 h 144"/>
              <a:gd name="T24" fmla="*/ 2147483647 w 144"/>
              <a:gd name="T25" fmla="*/ 2147483647 h 144"/>
              <a:gd name="T26" fmla="*/ 2147483647 w 144"/>
              <a:gd name="T27" fmla="*/ 2147483647 h 144"/>
              <a:gd name="T28" fmla="*/ 2147483647 w 144"/>
              <a:gd name="T29" fmla="*/ 2147483647 h 144"/>
              <a:gd name="T30" fmla="*/ 2147483647 w 144"/>
              <a:gd name="T31" fmla="*/ 2147483647 h 144"/>
              <a:gd name="T32" fmla="*/ 2147483647 w 144"/>
              <a:gd name="T33" fmla="*/ 2147483647 h 144"/>
              <a:gd name="T34" fmla="*/ 2147483647 w 144"/>
              <a:gd name="T35" fmla="*/ 2147483647 h 144"/>
              <a:gd name="T36" fmla="*/ 2147483647 w 144"/>
              <a:gd name="T37" fmla="*/ 2147483647 h 144"/>
              <a:gd name="T38" fmla="*/ 2147483647 w 144"/>
              <a:gd name="T39" fmla="*/ 2147483647 h 144"/>
              <a:gd name="T40" fmla="*/ 0 w 144"/>
              <a:gd name="T41" fmla="*/ 2147483647 h 144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44"/>
              <a:gd name="T64" fmla="*/ 0 h 144"/>
              <a:gd name="T65" fmla="*/ 144 w 144"/>
              <a:gd name="T66" fmla="*/ 144 h 144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44" h="144">
                <a:moveTo>
                  <a:pt x="0" y="71"/>
                </a:moveTo>
                <a:lnTo>
                  <a:pt x="4" y="50"/>
                </a:lnTo>
                <a:lnTo>
                  <a:pt x="16" y="29"/>
                </a:lnTo>
                <a:lnTo>
                  <a:pt x="31" y="14"/>
                </a:lnTo>
                <a:lnTo>
                  <a:pt x="50" y="4"/>
                </a:lnTo>
                <a:lnTo>
                  <a:pt x="73" y="0"/>
                </a:lnTo>
                <a:lnTo>
                  <a:pt x="96" y="4"/>
                </a:lnTo>
                <a:lnTo>
                  <a:pt x="116" y="14"/>
                </a:lnTo>
                <a:lnTo>
                  <a:pt x="131" y="29"/>
                </a:lnTo>
                <a:lnTo>
                  <a:pt x="142" y="50"/>
                </a:lnTo>
                <a:lnTo>
                  <a:pt x="144" y="71"/>
                </a:lnTo>
                <a:lnTo>
                  <a:pt x="142" y="94"/>
                </a:lnTo>
                <a:lnTo>
                  <a:pt x="131" y="114"/>
                </a:lnTo>
                <a:lnTo>
                  <a:pt x="116" y="131"/>
                </a:lnTo>
                <a:lnTo>
                  <a:pt x="96" y="140"/>
                </a:lnTo>
                <a:lnTo>
                  <a:pt x="73" y="144"/>
                </a:lnTo>
                <a:lnTo>
                  <a:pt x="50" y="140"/>
                </a:lnTo>
                <a:lnTo>
                  <a:pt x="31" y="131"/>
                </a:lnTo>
                <a:lnTo>
                  <a:pt x="16" y="114"/>
                </a:lnTo>
                <a:lnTo>
                  <a:pt x="4" y="94"/>
                </a:lnTo>
                <a:lnTo>
                  <a:pt x="0" y="71"/>
                </a:lnTo>
                <a:close/>
              </a:path>
            </a:pathLst>
          </a:custGeom>
          <a:solidFill>
            <a:srgbClr val="008000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898" name="Freeform 9"/>
          <p:cNvSpPr>
            <a:spLocks/>
          </p:cNvSpPr>
          <p:nvPr/>
        </p:nvSpPr>
        <p:spPr bwMode="auto">
          <a:xfrm>
            <a:off x="2647950" y="5056188"/>
            <a:ext cx="114300" cy="114300"/>
          </a:xfrm>
          <a:custGeom>
            <a:avLst/>
            <a:gdLst>
              <a:gd name="T0" fmla="*/ 0 w 144"/>
              <a:gd name="T1" fmla="*/ 2147483647 h 144"/>
              <a:gd name="T2" fmla="*/ 2147483647 w 144"/>
              <a:gd name="T3" fmla="*/ 2147483647 h 144"/>
              <a:gd name="T4" fmla="*/ 2147483647 w 144"/>
              <a:gd name="T5" fmla="*/ 2147483647 h 144"/>
              <a:gd name="T6" fmla="*/ 2147483647 w 144"/>
              <a:gd name="T7" fmla="*/ 2147483647 h 144"/>
              <a:gd name="T8" fmla="*/ 2147483647 w 144"/>
              <a:gd name="T9" fmla="*/ 2147483647 h 144"/>
              <a:gd name="T10" fmla="*/ 2147483647 w 144"/>
              <a:gd name="T11" fmla="*/ 0 h 144"/>
              <a:gd name="T12" fmla="*/ 2147483647 w 144"/>
              <a:gd name="T13" fmla="*/ 2147483647 h 144"/>
              <a:gd name="T14" fmla="*/ 2147483647 w 144"/>
              <a:gd name="T15" fmla="*/ 2147483647 h 144"/>
              <a:gd name="T16" fmla="*/ 2147483647 w 144"/>
              <a:gd name="T17" fmla="*/ 2147483647 h 144"/>
              <a:gd name="T18" fmla="*/ 2147483647 w 144"/>
              <a:gd name="T19" fmla="*/ 2147483647 h 144"/>
              <a:gd name="T20" fmla="*/ 2147483647 w 144"/>
              <a:gd name="T21" fmla="*/ 2147483647 h 144"/>
              <a:gd name="T22" fmla="*/ 2147483647 w 144"/>
              <a:gd name="T23" fmla="*/ 2147483647 h 144"/>
              <a:gd name="T24" fmla="*/ 2147483647 w 144"/>
              <a:gd name="T25" fmla="*/ 2147483647 h 144"/>
              <a:gd name="T26" fmla="*/ 2147483647 w 144"/>
              <a:gd name="T27" fmla="*/ 2147483647 h 144"/>
              <a:gd name="T28" fmla="*/ 2147483647 w 144"/>
              <a:gd name="T29" fmla="*/ 2147483647 h 144"/>
              <a:gd name="T30" fmla="*/ 2147483647 w 144"/>
              <a:gd name="T31" fmla="*/ 2147483647 h 144"/>
              <a:gd name="T32" fmla="*/ 2147483647 w 144"/>
              <a:gd name="T33" fmla="*/ 2147483647 h 144"/>
              <a:gd name="T34" fmla="*/ 2147483647 w 144"/>
              <a:gd name="T35" fmla="*/ 2147483647 h 144"/>
              <a:gd name="T36" fmla="*/ 2147483647 w 144"/>
              <a:gd name="T37" fmla="*/ 2147483647 h 144"/>
              <a:gd name="T38" fmla="*/ 2147483647 w 144"/>
              <a:gd name="T39" fmla="*/ 2147483647 h 144"/>
              <a:gd name="T40" fmla="*/ 0 w 144"/>
              <a:gd name="T41" fmla="*/ 2147483647 h 144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44"/>
              <a:gd name="T64" fmla="*/ 0 h 144"/>
              <a:gd name="T65" fmla="*/ 144 w 144"/>
              <a:gd name="T66" fmla="*/ 144 h 144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44" h="144">
                <a:moveTo>
                  <a:pt x="0" y="73"/>
                </a:moveTo>
                <a:lnTo>
                  <a:pt x="4" y="50"/>
                </a:lnTo>
                <a:lnTo>
                  <a:pt x="13" y="31"/>
                </a:lnTo>
                <a:lnTo>
                  <a:pt x="29" y="13"/>
                </a:lnTo>
                <a:lnTo>
                  <a:pt x="50" y="4"/>
                </a:lnTo>
                <a:lnTo>
                  <a:pt x="73" y="0"/>
                </a:lnTo>
                <a:lnTo>
                  <a:pt x="94" y="4"/>
                </a:lnTo>
                <a:lnTo>
                  <a:pt x="115" y="13"/>
                </a:lnTo>
                <a:lnTo>
                  <a:pt x="130" y="31"/>
                </a:lnTo>
                <a:lnTo>
                  <a:pt x="140" y="50"/>
                </a:lnTo>
                <a:lnTo>
                  <a:pt x="144" y="73"/>
                </a:lnTo>
                <a:lnTo>
                  <a:pt x="140" y="94"/>
                </a:lnTo>
                <a:lnTo>
                  <a:pt x="130" y="115"/>
                </a:lnTo>
                <a:lnTo>
                  <a:pt x="115" y="130"/>
                </a:lnTo>
                <a:lnTo>
                  <a:pt x="94" y="140"/>
                </a:lnTo>
                <a:lnTo>
                  <a:pt x="73" y="144"/>
                </a:lnTo>
                <a:lnTo>
                  <a:pt x="50" y="140"/>
                </a:lnTo>
                <a:lnTo>
                  <a:pt x="29" y="130"/>
                </a:lnTo>
                <a:lnTo>
                  <a:pt x="13" y="115"/>
                </a:lnTo>
                <a:lnTo>
                  <a:pt x="4" y="94"/>
                </a:lnTo>
                <a:lnTo>
                  <a:pt x="0" y="73"/>
                </a:lnTo>
                <a:close/>
              </a:path>
            </a:pathLst>
          </a:custGeom>
          <a:solidFill>
            <a:srgbClr val="008000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899" name="Freeform 10"/>
          <p:cNvSpPr>
            <a:spLocks/>
          </p:cNvSpPr>
          <p:nvPr/>
        </p:nvSpPr>
        <p:spPr bwMode="auto">
          <a:xfrm>
            <a:off x="2647950" y="5227638"/>
            <a:ext cx="114300" cy="114300"/>
          </a:xfrm>
          <a:custGeom>
            <a:avLst/>
            <a:gdLst>
              <a:gd name="T0" fmla="*/ 0 w 144"/>
              <a:gd name="T1" fmla="*/ 2147483647 h 143"/>
              <a:gd name="T2" fmla="*/ 2147483647 w 144"/>
              <a:gd name="T3" fmla="*/ 2147483647 h 143"/>
              <a:gd name="T4" fmla="*/ 2147483647 w 144"/>
              <a:gd name="T5" fmla="*/ 2147483647 h 143"/>
              <a:gd name="T6" fmla="*/ 2147483647 w 144"/>
              <a:gd name="T7" fmla="*/ 2147483647 h 143"/>
              <a:gd name="T8" fmla="*/ 2147483647 w 144"/>
              <a:gd name="T9" fmla="*/ 2147483647 h 143"/>
              <a:gd name="T10" fmla="*/ 2147483647 w 144"/>
              <a:gd name="T11" fmla="*/ 0 h 143"/>
              <a:gd name="T12" fmla="*/ 2147483647 w 144"/>
              <a:gd name="T13" fmla="*/ 2147483647 h 143"/>
              <a:gd name="T14" fmla="*/ 2147483647 w 144"/>
              <a:gd name="T15" fmla="*/ 2147483647 h 143"/>
              <a:gd name="T16" fmla="*/ 2147483647 w 144"/>
              <a:gd name="T17" fmla="*/ 2147483647 h 143"/>
              <a:gd name="T18" fmla="*/ 2147483647 w 144"/>
              <a:gd name="T19" fmla="*/ 2147483647 h 143"/>
              <a:gd name="T20" fmla="*/ 2147483647 w 144"/>
              <a:gd name="T21" fmla="*/ 2147483647 h 143"/>
              <a:gd name="T22" fmla="*/ 2147483647 w 144"/>
              <a:gd name="T23" fmla="*/ 2147483647 h 143"/>
              <a:gd name="T24" fmla="*/ 2147483647 w 144"/>
              <a:gd name="T25" fmla="*/ 2147483647 h 143"/>
              <a:gd name="T26" fmla="*/ 2147483647 w 144"/>
              <a:gd name="T27" fmla="*/ 2147483647 h 143"/>
              <a:gd name="T28" fmla="*/ 2147483647 w 144"/>
              <a:gd name="T29" fmla="*/ 2147483647 h 143"/>
              <a:gd name="T30" fmla="*/ 2147483647 w 144"/>
              <a:gd name="T31" fmla="*/ 2147483647 h 143"/>
              <a:gd name="T32" fmla="*/ 2147483647 w 144"/>
              <a:gd name="T33" fmla="*/ 2147483647 h 143"/>
              <a:gd name="T34" fmla="*/ 2147483647 w 144"/>
              <a:gd name="T35" fmla="*/ 2147483647 h 143"/>
              <a:gd name="T36" fmla="*/ 2147483647 w 144"/>
              <a:gd name="T37" fmla="*/ 2147483647 h 143"/>
              <a:gd name="T38" fmla="*/ 2147483647 w 144"/>
              <a:gd name="T39" fmla="*/ 2147483647 h 143"/>
              <a:gd name="T40" fmla="*/ 0 w 144"/>
              <a:gd name="T41" fmla="*/ 2147483647 h 14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44"/>
              <a:gd name="T64" fmla="*/ 0 h 143"/>
              <a:gd name="T65" fmla="*/ 144 w 144"/>
              <a:gd name="T66" fmla="*/ 143 h 14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44" h="143">
                <a:moveTo>
                  <a:pt x="0" y="71"/>
                </a:moveTo>
                <a:lnTo>
                  <a:pt x="4" y="49"/>
                </a:lnTo>
                <a:lnTo>
                  <a:pt x="13" y="28"/>
                </a:lnTo>
                <a:lnTo>
                  <a:pt x="29" y="13"/>
                </a:lnTo>
                <a:lnTo>
                  <a:pt x="50" y="3"/>
                </a:lnTo>
                <a:lnTo>
                  <a:pt x="73" y="0"/>
                </a:lnTo>
                <a:lnTo>
                  <a:pt x="94" y="3"/>
                </a:lnTo>
                <a:lnTo>
                  <a:pt x="115" y="13"/>
                </a:lnTo>
                <a:lnTo>
                  <a:pt x="130" y="28"/>
                </a:lnTo>
                <a:lnTo>
                  <a:pt x="140" y="49"/>
                </a:lnTo>
                <a:lnTo>
                  <a:pt x="144" y="71"/>
                </a:lnTo>
                <a:lnTo>
                  <a:pt x="140" y="94"/>
                </a:lnTo>
                <a:lnTo>
                  <a:pt x="130" y="113"/>
                </a:lnTo>
                <a:lnTo>
                  <a:pt x="115" y="130"/>
                </a:lnTo>
                <a:lnTo>
                  <a:pt x="94" y="140"/>
                </a:lnTo>
                <a:lnTo>
                  <a:pt x="73" y="143"/>
                </a:lnTo>
                <a:lnTo>
                  <a:pt x="50" y="140"/>
                </a:lnTo>
                <a:lnTo>
                  <a:pt x="29" y="130"/>
                </a:lnTo>
                <a:lnTo>
                  <a:pt x="13" y="113"/>
                </a:lnTo>
                <a:lnTo>
                  <a:pt x="4" y="94"/>
                </a:lnTo>
                <a:lnTo>
                  <a:pt x="0" y="71"/>
                </a:lnTo>
                <a:close/>
              </a:path>
            </a:pathLst>
          </a:custGeom>
          <a:solidFill>
            <a:srgbClr val="008000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00" name="Freeform 11"/>
          <p:cNvSpPr>
            <a:spLocks/>
          </p:cNvSpPr>
          <p:nvPr/>
        </p:nvSpPr>
        <p:spPr bwMode="auto">
          <a:xfrm>
            <a:off x="2476500" y="5341938"/>
            <a:ext cx="114300" cy="114300"/>
          </a:xfrm>
          <a:custGeom>
            <a:avLst/>
            <a:gdLst>
              <a:gd name="T0" fmla="*/ 0 w 146"/>
              <a:gd name="T1" fmla="*/ 2147483647 h 144"/>
              <a:gd name="T2" fmla="*/ 2147483647 w 146"/>
              <a:gd name="T3" fmla="*/ 2147483647 h 144"/>
              <a:gd name="T4" fmla="*/ 2147483647 w 146"/>
              <a:gd name="T5" fmla="*/ 2147483647 h 144"/>
              <a:gd name="T6" fmla="*/ 2147483647 w 146"/>
              <a:gd name="T7" fmla="*/ 2147483647 h 144"/>
              <a:gd name="T8" fmla="*/ 2147483647 w 146"/>
              <a:gd name="T9" fmla="*/ 2147483647 h 144"/>
              <a:gd name="T10" fmla="*/ 2147483647 w 146"/>
              <a:gd name="T11" fmla="*/ 0 h 144"/>
              <a:gd name="T12" fmla="*/ 2147483647 w 146"/>
              <a:gd name="T13" fmla="*/ 2147483647 h 144"/>
              <a:gd name="T14" fmla="*/ 2147483647 w 146"/>
              <a:gd name="T15" fmla="*/ 2147483647 h 144"/>
              <a:gd name="T16" fmla="*/ 2147483647 w 146"/>
              <a:gd name="T17" fmla="*/ 2147483647 h 144"/>
              <a:gd name="T18" fmla="*/ 2147483647 w 146"/>
              <a:gd name="T19" fmla="*/ 2147483647 h 144"/>
              <a:gd name="T20" fmla="*/ 2147483647 w 146"/>
              <a:gd name="T21" fmla="*/ 2147483647 h 144"/>
              <a:gd name="T22" fmla="*/ 2147483647 w 146"/>
              <a:gd name="T23" fmla="*/ 2147483647 h 144"/>
              <a:gd name="T24" fmla="*/ 2147483647 w 146"/>
              <a:gd name="T25" fmla="*/ 2147483647 h 144"/>
              <a:gd name="T26" fmla="*/ 2147483647 w 146"/>
              <a:gd name="T27" fmla="*/ 2147483647 h 144"/>
              <a:gd name="T28" fmla="*/ 2147483647 w 146"/>
              <a:gd name="T29" fmla="*/ 2147483647 h 144"/>
              <a:gd name="T30" fmla="*/ 2147483647 w 146"/>
              <a:gd name="T31" fmla="*/ 2147483647 h 144"/>
              <a:gd name="T32" fmla="*/ 2147483647 w 146"/>
              <a:gd name="T33" fmla="*/ 2147483647 h 144"/>
              <a:gd name="T34" fmla="*/ 2147483647 w 146"/>
              <a:gd name="T35" fmla="*/ 2147483647 h 144"/>
              <a:gd name="T36" fmla="*/ 2147483647 w 146"/>
              <a:gd name="T37" fmla="*/ 2147483647 h 144"/>
              <a:gd name="T38" fmla="*/ 2147483647 w 146"/>
              <a:gd name="T39" fmla="*/ 2147483647 h 144"/>
              <a:gd name="T40" fmla="*/ 0 w 146"/>
              <a:gd name="T41" fmla="*/ 2147483647 h 144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46"/>
              <a:gd name="T64" fmla="*/ 0 h 144"/>
              <a:gd name="T65" fmla="*/ 146 w 146"/>
              <a:gd name="T66" fmla="*/ 144 h 144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46" h="144">
                <a:moveTo>
                  <a:pt x="0" y="71"/>
                </a:moveTo>
                <a:lnTo>
                  <a:pt x="4" y="50"/>
                </a:lnTo>
                <a:lnTo>
                  <a:pt x="15" y="29"/>
                </a:lnTo>
                <a:lnTo>
                  <a:pt x="31" y="14"/>
                </a:lnTo>
                <a:lnTo>
                  <a:pt x="50" y="4"/>
                </a:lnTo>
                <a:lnTo>
                  <a:pt x="73" y="0"/>
                </a:lnTo>
                <a:lnTo>
                  <a:pt x="96" y="4"/>
                </a:lnTo>
                <a:lnTo>
                  <a:pt x="115" y="14"/>
                </a:lnTo>
                <a:lnTo>
                  <a:pt x="131" y="29"/>
                </a:lnTo>
                <a:lnTo>
                  <a:pt x="142" y="50"/>
                </a:lnTo>
                <a:lnTo>
                  <a:pt x="146" y="71"/>
                </a:lnTo>
                <a:lnTo>
                  <a:pt x="142" y="94"/>
                </a:lnTo>
                <a:lnTo>
                  <a:pt x="131" y="114"/>
                </a:lnTo>
                <a:lnTo>
                  <a:pt x="115" y="131"/>
                </a:lnTo>
                <a:lnTo>
                  <a:pt x="96" y="140"/>
                </a:lnTo>
                <a:lnTo>
                  <a:pt x="73" y="144"/>
                </a:lnTo>
                <a:lnTo>
                  <a:pt x="50" y="140"/>
                </a:lnTo>
                <a:lnTo>
                  <a:pt x="31" y="131"/>
                </a:lnTo>
                <a:lnTo>
                  <a:pt x="15" y="114"/>
                </a:lnTo>
                <a:lnTo>
                  <a:pt x="4" y="94"/>
                </a:lnTo>
                <a:lnTo>
                  <a:pt x="0" y="71"/>
                </a:lnTo>
                <a:close/>
              </a:path>
            </a:pathLst>
          </a:custGeom>
          <a:solidFill>
            <a:srgbClr val="008000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01" name="Line 12"/>
          <p:cNvSpPr>
            <a:spLocks noChangeShapeType="1"/>
          </p:cNvSpPr>
          <p:nvPr/>
        </p:nvSpPr>
        <p:spPr bwMode="auto">
          <a:xfrm>
            <a:off x="2362200" y="5113338"/>
            <a:ext cx="231775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2" name="Freeform 13"/>
          <p:cNvSpPr>
            <a:spLocks/>
          </p:cNvSpPr>
          <p:nvPr/>
        </p:nvSpPr>
        <p:spPr bwMode="auto">
          <a:xfrm>
            <a:off x="2578100" y="5078413"/>
            <a:ext cx="69850" cy="69850"/>
          </a:xfrm>
          <a:custGeom>
            <a:avLst/>
            <a:gdLst>
              <a:gd name="T0" fmla="*/ 2147483647 w 88"/>
              <a:gd name="T1" fmla="*/ 2147483647 h 88"/>
              <a:gd name="T2" fmla="*/ 0 w 88"/>
              <a:gd name="T3" fmla="*/ 2147483647 h 88"/>
              <a:gd name="T4" fmla="*/ 2147483647 w 88"/>
              <a:gd name="T5" fmla="*/ 2147483647 h 88"/>
              <a:gd name="T6" fmla="*/ 2147483647 w 88"/>
              <a:gd name="T7" fmla="*/ 2147483647 h 88"/>
              <a:gd name="T8" fmla="*/ 2147483647 w 88"/>
              <a:gd name="T9" fmla="*/ 2147483647 h 88"/>
              <a:gd name="T10" fmla="*/ 2147483647 w 88"/>
              <a:gd name="T11" fmla="*/ 2147483647 h 88"/>
              <a:gd name="T12" fmla="*/ 2147483647 w 88"/>
              <a:gd name="T13" fmla="*/ 2147483647 h 88"/>
              <a:gd name="T14" fmla="*/ 2147483647 w 88"/>
              <a:gd name="T15" fmla="*/ 2147483647 h 88"/>
              <a:gd name="T16" fmla="*/ 2147483647 w 88"/>
              <a:gd name="T17" fmla="*/ 2147483647 h 88"/>
              <a:gd name="T18" fmla="*/ 2147483647 w 88"/>
              <a:gd name="T19" fmla="*/ 2147483647 h 88"/>
              <a:gd name="T20" fmla="*/ 2147483647 w 88"/>
              <a:gd name="T21" fmla="*/ 2147483647 h 88"/>
              <a:gd name="T22" fmla="*/ 2147483647 w 88"/>
              <a:gd name="T23" fmla="*/ 2147483647 h 88"/>
              <a:gd name="T24" fmla="*/ 2147483647 w 88"/>
              <a:gd name="T25" fmla="*/ 2147483647 h 88"/>
              <a:gd name="T26" fmla="*/ 2147483647 w 88"/>
              <a:gd name="T27" fmla="*/ 2147483647 h 88"/>
              <a:gd name="T28" fmla="*/ 2147483647 w 88"/>
              <a:gd name="T29" fmla="*/ 2147483647 h 88"/>
              <a:gd name="T30" fmla="*/ 2147483647 w 88"/>
              <a:gd name="T31" fmla="*/ 2147483647 h 88"/>
              <a:gd name="T32" fmla="*/ 2147483647 w 88"/>
              <a:gd name="T33" fmla="*/ 2147483647 h 88"/>
              <a:gd name="T34" fmla="*/ 2147483647 w 88"/>
              <a:gd name="T35" fmla="*/ 2147483647 h 88"/>
              <a:gd name="T36" fmla="*/ 0 w 88"/>
              <a:gd name="T37" fmla="*/ 0 h 88"/>
              <a:gd name="T38" fmla="*/ 2147483647 w 88"/>
              <a:gd name="T39" fmla="*/ 2147483647 h 8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88"/>
              <a:gd name="T61" fmla="*/ 0 h 88"/>
              <a:gd name="T62" fmla="*/ 88 w 88"/>
              <a:gd name="T63" fmla="*/ 88 h 88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88" h="88">
                <a:moveTo>
                  <a:pt x="88" y="44"/>
                </a:moveTo>
                <a:lnTo>
                  <a:pt x="0" y="88"/>
                </a:lnTo>
                <a:lnTo>
                  <a:pt x="2" y="82"/>
                </a:lnTo>
                <a:lnTo>
                  <a:pt x="3" y="78"/>
                </a:lnTo>
                <a:lnTo>
                  <a:pt x="5" y="73"/>
                </a:lnTo>
                <a:lnTo>
                  <a:pt x="7" y="67"/>
                </a:lnTo>
                <a:lnTo>
                  <a:pt x="9" y="63"/>
                </a:lnTo>
                <a:lnTo>
                  <a:pt x="9" y="57"/>
                </a:lnTo>
                <a:lnTo>
                  <a:pt x="9" y="51"/>
                </a:lnTo>
                <a:lnTo>
                  <a:pt x="9" y="46"/>
                </a:lnTo>
                <a:lnTo>
                  <a:pt x="9" y="40"/>
                </a:lnTo>
                <a:lnTo>
                  <a:pt x="9" y="36"/>
                </a:lnTo>
                <a:lnTo>
                  <a:pt x="9" y="30"/>
                </a:lnTo>
                <a:lnTo>
                  <a:pt x="9" y="25"/>
                </a:lnTo>
                <a:lnTo>
                  <a:pt x="7" y="19"/>
                </a:lnTo>
                <a:lnTo>
                  <a:pt x="5" y="15"/>
                </a:lnTo>
                <a:lnTo>
                  <a:pt x="3" y="9"/>
                </a:lnTo>
                <a:lnTo>
                  <a:pt x="2" y="3"/>
                </a:lnTo>
                <a:lnTo>
                  <a:pt x="0" y="0"/>
                </a:lnTo>
                <a:lnTo>
                  <a:pt x="88" y="4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3" name="Line 14"/>
          <p:cNvSpPr>
            <a:spLocks noChangeShapeType="1"/>
          </p:cNvSpPr>
          <p:nvPr/>
        </p:nvSpPr>
        <p:spPr bwMode="auto">
          <a:xfrm>
            <a:off x="2305050" y="5170488"/>
            <a:ext cx="1588" cy="1190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4" name="Freeform 15"/>
          <p:cNvSpPr>
            <a:spLocks/>
          </p:cNvSpPr>
          <p:nvPr/>
        </p:nvSpPr>
        <p:spPr bwMode="auto">
          <a:xfrm>
            <a:off x="2270125" y="5272088"/>
            <a:ext cx="69850" cy="69850"/>
          </a:xfrm>
          <a:custGeom>
            <a:avLst/>
            <a:gdLst>
              <a:gd name="T0" fmla="*/ 2147483647 w 88"/>
              <a:gd name="T1" fmla="*/ 2147483647 h 88"/>
              <a:gd name="T2" fmla="*/ 0 w 88"/>
              <a:gd name="T3" fmla="*/ 0 h 88"/>
              <a:gd name="T4" fmla="*/ 2147483647 w 88"/>
              <a:gd name="T5" fmla="*/ 2147483647 h 88"/>
              <a:gd name="T6" fmla="*/ 2147483647 w 88"/>
              <a:gd name="T7" fmla="*/ 2147483647 h 88"/>
              <a:gd name="T8" fmla="*/ 2147483647 w 88"/>
              <a:gd name="T9" fmla="*/ 2147483647 h 88"/>
              <a:gd name="T10" fmla="*/ 2147483647 w 88"/>
              <a:gd name="T11" fmla="*/ 2147483647 h 88"/>
              <a:gd name="T12" fmla="*/ 2147483647 w 88"/>
              <a:gd name="T13" fmla="*/ 2147483647 h 88"/>
              <a:gd name="T14" fmla="*/ 2147483647 w 88"/>
              <a:gd name="T15" fmla="*/ 2147483647 h 88"/>
              <a:gd name="T16" fmla="*/ 2147483647 w 88"/>
              <a:gd name="T17" fmla="*/ 2147483647 h 88"/>
              <a:gd name="T18" fmla="*/ 2147483647 w 88"/>
              <a:gd name="T19" fmla="*/ 2147483647 h 88"/>
              <a:gd name="T20" fmla="*/ 2147483647 w 88"/>
              <a:gd name="T21" fmla="*/ 2147483647 h 88"/>
              <a:gd name="T22" fmla="*/ 2147483647 w 88"/>
              <a:gd name="T23" fmla="*/ 2147483647 h 88"/>
              <a:gd name="T24" fmla="*/ 2147483647 w 88"/>
              <a:gd name="T25" fmla="*/ 2147483647 h 88"/>
              <a:gd name="T26" fmla="*/ 2147483647 w 88"/>
              <a:gd name="T27" fmla="*/ 2147483647 h 88"/>
              <a:gd name="T28" fmla="*/ 2147483647 w 88"/>
              <a:gd name="T29" fmla="*/ 2147483647 h 88"/>
              <a:gd name="T30" fmla="*/ 2147483647 w 88"/>
              <a:gd name="T31" fmla="*/ 2147483647 h 88"/>
              <a:gd name="T32" fmla="*/ 2147483647 w 88"/>
              <a:gd name="T33" fmla="*/ 2147483647 h 88"/>
              <a:gd name="T34" fmla="*/ 2147483647 w 88"/>
              <a:gd name="T35" fmla="*/ 2147483647 h 88"/>
              <a:gd name="T36" fmla="*/ 2147483647 w 88"/>
              <a:gd name="T37" fmla="*/ 0 h 88"/>
              <a:gd name="T38" fmla="*/ 2147483647 w 88"/>
              <a:gd name="T39" fmla="*/ 2147483647 h 8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88"/>
              <a:gd name="T61" fmla="*/ 0 h 88"/>
              <a:gd name="T62" fmla="*/ 88 w 88"/>
              <a:gd name="T63" fmla="*/ 88 h 88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88" h="88">
                <a:moveTo>
                  <a:pt x="44" y="88"/>
                </a:moveTo>
                <a:lnTo>
                  <a:pt x="0" y="0"/>
                </a:lnTo>
                <a:lnTo>
                  <a:pt x="6" y="2"/>
                </a:lnTo>
                <a:lnTo>
                  <a:pt x="10" y="4"/>
                </a:lnTo>
                <a:lnTo>
                  <a:pt x="16" y="6"/>
                </a:lnTo>
                <a:lnTo>
                  <a:pt x="19" y="8"/>
                </a:lnTo>
                <a:lnTo>
                  <a:pt x="25" y="8"/>
                </a:lnTo>
                <a:lnTo>
                  <a:pt x="31" y="10"/>
                </a:lnTo>
                <a:lnTo>
                  <a:pt x="37" y="10"/>
                </a:lnTo>
                <a:lnTo>
                  <a:pt x="42" y="10"/>
                </a:lnTo>
                <a:lnTo>
                  <a:pt x="46" y="10"/>
                </a:lnTo>
                <a:lnTo>
                  <a:pt x="52" y="10"/>
                </a:lnTo>
                <a:lnTo>
                  <a:pt x="58" y="10"/>
                </a:lnTo>
                <a:lnTo>
                  <a:pt x="63" y="8"/>
                </a:lnTo>
                <a:lnTo>
                  <a:pt x="67" y="8"/>
                </a:lnTo>
                <a:lnTo>
                  <a:pt x="73" y="6"/>
                </a:lnTo>
                <a:lnTo>
                  <a:pt x="79" y="4"/>
                </a:lnTo>
                <a:lnTo>
                  <a:pt x="83" y="2"/>
                </a:lnTo>
                <a:lnTo>
                  <a:pt x="88" y="0"/>
                </a:lnTo>
                <a:lnTo>
                  <a:pt x="44" y="8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5" name="Line 16"/>
          <p:cNvSpPr>
            <a:spLocks noChangeShapeType="1"/>
          </p:cNvSpPr>
          <p:nvPr/>
        </p:nvSpPr>
        <p:spPr bwMode="auto">
          <a:xfrm>
            <a:off x="2362200" y="5399088"/>
            <a:ext cx="61913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6" name="Freeform 17"/>
          <p:cNvSpPr>
            <a:spLocks/>
          </p:cNvSpPr>
          <p:nvPr/>
        </p:nvSpPr>
        <p:spPr bwMode="auto">
          <a:xfrm>
            <a:off x="2405063" y="5364163"/>
            <a:ext cx="71437" cy="69850"/>
          </a:xfrm>
          <a:custGeom>
            <a:avLst/>
            <a:gdLst>
              <a:gd name="T0" fmla="*/ 2147483647 w 88"/>
              <a:gd name="T1" fmla="*/ 2147483647 h 89"/>
              <a:gd name="T2" fmla="*/ 0 w 88"/>
              <a:gd name="T3" fmla="*/ 2147483647 h 89"/>
              <a:gd name="T4" fmla="*/ 2147483647 w 88"/>
              <a:gd name="T5" fmla="*/ 2147483647 h 89"/>
              <a:gd name="T6" fmla="*/ 2147483647 w 88"/>
              <a:gd name="T7" fmla="*/ 2147483647 h 89"/>
              <a:gd name="T8" fmla="*/ 2147483647 w 88"/>
              <a:gd name="T9" fmla="*/ 2147483647 h 89"/>
              <a:gd name="T10" fmla="*/ 2147483647 w 88"/>
              <a:gd name="T11" fmla="*/ 2147483647 h 89"/>
              <a:gd name="T12" fmla="*/ 2147483647 w 88"/>
              <a:gd name="T13" fmla="*/ 2147483647 h 89"/>
              <a:gd name="T14" fmla="*/ 2147483647 w 88"/>
              <a:gd name="T15" fmla="*/ 2147483647 h 89"/>
              <a:gd name="T16" fmla="*/ 2147483647 w 88"/>
              <a:gd name="T17" fmla="*/ 2147483647 h 89"/>
              <a:gd name="T18" fmla="*/ 2147483647 w 88"/>
              <a:gd name="T19" fmla="*/ 2147483647 h 89"/>
              <a:gd name="T20" fmla="*/ 2147483647 w 88"/>
              <a:gd name="T21" fmla="*/ 2147483647 h 89"/>
              <a:gd name="T22" fmla="*/ 2147483647 w 88"/>
              <a:gd name="T23" fmla="*/ 2147483647 h 89"/>
              <a:gd name="T24" fmla="*/ 2147483647 w 88"/>
              <a:gd name="T25" fmla="*/ 2147483647 h 89"/>
              <a:gd name="T26" fmla="*/ 2147483647 w 88"/>
              <a:gd name="T27" fmla="*/ 2147483647 h 89"/>
              <a:gd name="T28" fmla="*/ 2147483647 w 88"/>
              <a:gd name="T29" fmla="*/ 2147483647 h 89"/>
              <a:gd name="T30" fmla="*/ 2147483647 w 88"/>
              <a:gd name="T31" fmla="*/ 2147483647 h 89"/>
              <a:gd name="T32" fmla="*/ 2147483647 w 88"/>
              <a:gd name="T33" fmla="*/ 2147483647 h 89"/>
              <a:gd name="T34" fmla="*/ 2147483647 w 88"/>
              <a:gd name="T35" fmla="*/ 2147483647 h 89"/>
              <a:gd name="T36" fmla="*/ 0 w 88"/>
              <a:gd name="T37" fmla="*/ 0 h 89"/>
              <a:gd name="T38" fmla="*/ 2147483647 w 88"/>
              <a:gd name="T39" fmla="*/ 2147483647 h 89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88"/>
              <a:gd name="T61" fmla="*/ 0 h 89"/>
              <a:gd name="T62" fmla="*/ 88 w 88"/>
              <a:gd name="T63" fmla="*/ 89 h 89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88" h="89">
                <a:moveTo>
                  <a:pt x="88" y="44"/>
                </a:moveTo>
                <a:lnTo>
                  <a:pt x="0" y="89"/>
                </a:lnTo>
                <a:lnTo>
                  <a:pt x="4" y="85"/>
                </a:lnTo>
                <a:lnTo>
                  <a:pt x="6" y="79"/>
                </a:lnTo>
                <a:lnTo>
                  <a:pt x="8" y="75"/>
                </a:lnTo>
                <a:lnTo>
                  <a:pt x="8" y="69"/>
                </a:lnTo>
                <a:lnTo>
                  <a:pt x="9" y="64"/>
                </a:lnTo>
                <a:lnTo>
                  <a:pt x="9" y="58"/>
                </a:lnTo>
                <a:lnTo>
                  <a:pt x="11" y="54"/>
                </a:lnTo>
                <a:lnTo>
                  <a:pt x="11" y="48"/>
                </a:lnTo>
                <a:lnTo>
                  <a:pt x="11" y="43"/>
                </a:lnTo>
                <a:lnTo>
                  <a:pt x="11" y="37"/>
                </a:lnTo>
                <a:lnTo>
                  <a:pt x="9" y="31"/>
                </a:lnTo>
                <a:lnTo>
                  <a:pt x="9" y="27"/>
                </a:lnTo>
                <a:lnTo>
                  <a:pt x="8" y="21"/>
                </a:lnTo>
                <a:lnTo>
                  <a:pt x="8" y="16"/>
                </a:lnTo>
                <a:lnTo>
                  <a:pt x="6" y="10"/>
                </a:lnTo>
                <a:lnTo>
                  <a:pt x="4" y="6"/>
                </a:lnTo>
                <a:lnTo>
                  <a:pt x="0" y="0"/>
                </a:lnTo>
                <a:lnTo>
                  <a:pt x="88" y="4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7" name="Line 18"/>
          <p:cNvSpPr>
            <a:spLocks noChangeShapeType="1"/>
          </p:cNvSpPr>
          <p:nvPr/>
        </p:nvSpPr>
        <p:spPr bwMode="auto">
          <a:xfrm flipV="1">
            <a:off x="2590800" y="5365750"/>
            <a:ext cx="66675" cy="333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8" name="Freeform 19"/>
          <p:cNvSpPr>
            <a:spLocks/>
          </p:cNvSpPr>
          <p:nvPr/>
        </p:nvSpPr>
        <p:spPr bwMode="auto">
          <a:xfrm>
            <a:off x="2627313" y="5341938"/>
            <a:ext cx="77787" cy="63500"/>
          </a:xfrm>
          <a:custGeom>
            <a:avLst/>
            <a:gdLst>
              <a:gd name="T0" fmla="*/ 2147483647 w 100"/>
              <a:gd name="T1" fmla="*/ 0 h 79"/>
              <a:gd name="T2" fmla="*/ 2147483647 w 100"/>
              <a:gd name="T3" fmla="*/ 2147483647 h 79"/>
              <a:gd name="T4" fmla="*/ 2147483647 w 100"/>
              <a:gd name="T5" fmla="*/ 2147483647 h 79"/>
              <a:gd name="T6" fmla="*/ 2147483647 w 100"/>
              <a:gd name="T7" fmla="*/ 2147483647 h 79"/>
              <a:gd name="T8" fmla="*/ 2147483647 w 100"/>
              <a:gd name="T9" fmla="*/ 2147483647 h 79"/>
              <a:gd name="T10" fmla="*/ 2147483647 w 100"/>
              <a:gd name="T11" fmla="*/ 2147483647 h 79"/>
              <a:gd name="T12" fmla="*/ 2147483647 w 100"/>
              <a:gd name="T13" fmla="*/ 2147483647 h 79"/>
              <a:gd name="T14" fmla="*/ 2147483647 w 100"/>
              <a:gd name="T15" fmla="*/ 2147483647 h 79"/>
              <a:gd name="T16" fmla="*/ 2147483647 w 100"/>
              <a:gd name="T17" fmla="*/ 2147483647 h 79"/>
              <a:gd name="T18" fmla="*/ 2147483647 w 100"/>
              <a:gd name="T19" fmla="*/ 2147483647 h 79"/>
              <a:gd name="T20" fmla="*/ 2147483647 w 100"/>
              <a:gd name="T21" fmla="*/ 2147483647 h 79"/>
              <a:gd name="T22" fmla="*/ 2147483647 w 100"/>
              <a:gd name="T23" fmla="*/ 2147483647 h 79"/>
              <a:gd name="T24" fmla="*/ 2147483647 w 100"/>
              <a:gd name="T25" fmla="*/ 2147483647 h 79"/>
              <a:gd name="T26" fmla="*/ 2147483647 w 100"/>
              <a:gd name="T27" fmla="*/ 2147483647 h 79"/>
              <a:gd name="T28" fmla="*/ 2147483647 w 100"/>
              <a:gd name="T29" fmla="*/ 2147483647 h 79"/>
              <a:gd name="T30" fmla="*/ 2147483647 w 100"/>
              <a:gd name="T31" fmla="*/ 2147483647 h 79"/>
              <a:gd name="T32" fmla="*/ 2147483647 w 100"/>
              <a:gd name="T33" fmla="*/ 2147483647 h 79"/>
              <a:gd name="T34" fmla="*/ 2147483647 w 100"/>
              <a:gd name="T35" fmla="*/ 2147483647 h 79"/>
              <a:gd name="T36" fmla="*/ 0 w 100"/>
              <a:gd name="T37" fmla="*/ 0 h 79"/>
              <a:gd name="T38" fmla="*/ 2147483647 w 100"/>
              <a:gd name="T39" fmla="*/ 0 h 79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00"/>
              <a:gd name="T61" fmla="*/ 0 h 79"/>
              <a:gd name="T62" fmla="*/ 100 w 100"/>
              <a:gd name="T63" fmla="*/ 79 h 79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00" h="79">
                <a:moveTo>
                  <a:pt x="100" y="0"/>
                </a:moveTo>
                <a:lnTo>
                  <a:pt x="40" y="79"/>
                </a:lnTo>
                <a:lnTo>
                  <a:pt x="40" y="73"/>
                </a:lnTo>
                <a:lnTo>
                  <a:pt x="38" y="68"/>
                </a:lnTo>
                <a:lnTo>
                  <a:pt x="38" y="64"/>
                </a:lnTo>
                <a:lnTo>
                  <a:pt x="36" y="58"/>
                </a:lnTo>
                <a:lnTo>
                  <a:pt x="36" y="52"/>
                </a:lnTo>
                <a:lnTo>
                  <a:pt x="35" y="47"/>
                </a:lnTo>
                <a:lnTo>
                  <a:pt x="33" y="43"/>
                </a:lnTo>
                <a:lnTo>
                  <a:pt x="31" y="37"/>
                </a:lnTo>
                <a:lnTo>
                  <a:pt x="29" y="33"/>
                </a:lnTo>
                <a:lnTo>
                  <a:pt x="25" y="27"/>
                </a:lnTo>
                <a:lnTo>
                  <a:pt x="23" y="23"/>
                </a:lnTo>
                <a:lnTo>
                  <a:pt x="19" y="20"/>
                </a:lnTo>
                <a:lnTo>
                  <a:pt x="15" y="16"/>
                </a:lnTo>
                <a:lnTo>
                  <a:pt x="12" y="10"/>
                </a:lnTo>
                <a:lnTo>
                  <a:pt x="8" y="6"/>
                </a:lnTo>
                <a:lnTo>
                  <a:pt x="4" y="4"/>
                </a:lnTo>
                <a:lnTo>
                  <a:pt x="0" y="0"/>
                </a:lnTo>
                <a:lnTo>
                  <a:pt x="10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9" name="Line 20"/>
          <p:cNvSpPr>
            <a:spLocks noChangeShapeType="1"/>
          </p:cNvSpPr>
          <p:nvPr/>
        </p:nvSpPr>
        <p:spPr bwMode="auto">
          <a:xfrm>
            <a:off x="2362200" y="5113338"/>
            <a:ext cx="239713" cy="1444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10" name="Freeform 21"/>
          <p:cNvSpPr>
            <a:spLocks/>
          </p:cNvSpPr>
          <p:nvPr/>
        </p:nvSpPr>
        <p:spPr bwMode="auto">
          <a:xfrm>
            <a:off x="2570163" y="5219700"/>
            <a:ext cx="77787" cy="65088"/>
          </a:xfrm>
          <a:custGeom>
            <a:avLst/>
            <a:gdLst>
              <a:gd name="T0" fmla="*/ 2147483647 w 98"/>
              <a:gd name="T1" fmla="*/ 2147483647 h 83"/>
              <a:gd name="T2" fmla="*/ 0 w 98"/>
              <a:gd name="T3" fmla="*/ 2147483647 h 83"/>
              <a:gd name="T4" fmla="*/ 2147483647 w 98"/>
              <a:gd name="T5" fmla="*/ 2147483647 h 83"/>
              <a:gd name="T6" fmla="*/ 2147483647 w 98"/>
              <a:gd name="T7" fmla="*/ 2147483647 h 83"/>
              <a:gd name="T8" fmla="*/ 2147483647 w 98"/>
              <a:gd name="T9" fmla="*/ 2147483647 h 83"/>
              <a:gd name="T10" fmla="*/ 2147483647 w 98"/>
              <a:gd name="T11" fmla="*/ 2147483647 h 83"/>
              <a:gd name="T12" fmla="*/ 2147483647 w 98"/>
              <a:gd name="T13" fmla="*/ 2147483647 h 83"/>
              <a:gd name="T14" fmla="*/ 2147483647 w 98"/>
              <a:gd name="T15" fmla="*/ 2147483647 h 83"/>
              <a:gd name="T16" fmla="*/ 2147483647 w 98"/>
              <a:gd name="T17" fmla="*/ 2147483647 h 83"/>
              <a:gd name="T18" fmla="*/ 2147483647 w 98"/>
              <a:gd name="T19" fmla="*/ 2147483647 h 83"/>
              <a:gd name="T20" fmla="*/ 2147483647 w 98"/>
              <a:gd name="T21" fmla="*/ 2147483647 h 83"/>
              <a:gd name="T22" fmla="*/ 2147483647 w 98"/>
              <a:gd name="T23" fmla="*/ 2147483647 h 83"/>
              <a:gd name="T24" fmla="*/ 2147483647 w 98"/>
              <a:gd name="T25" fmla="*/ 2147483647 h 83"/>
              <a:gd name="T26" fmla="*/ 2147483647 w 98"/>
              <a:gd name="T27" fmla="*/ 2147483647 h 83"/>
              <a:gd name="T28" fmla="*/ 2147483647 w 98"/>
              <a:gd name="T29" fmla="*/ 2147483647 h 83"/>
              <a:gd name="T30" fmla="*/ 2147483647 w 98"/>
              <a:gd name="T31" fmla="*/ 2147483647 h 83"/>
              <a:gd name="T32" fmla="*/ 2147483647 w 98"/>
              <a:gd name="T33" fmla="*/ 2147483647 h 83"/>
              <a:gd name="T34" fmla="*/ 2147483647 w 98"/>
              <a:gd name="T35" fmla="*/ 2147483647 h 83"/>
              <a:gd name="T36" fmla="*/ 2147483647 w 98"/>
              <a:gd name="T37" fmla="*/ 0 h 83"/>
              <a:gd name="T38" fmla="*/ 2147483647 w 98"/>
              <a:gd name="T39" fmla="*/ 2147483647 h 83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98"/>
              <a:gd name="T61" fmla="*/ 0 h 83"/>
              <a:gd name="T62" fmla="*/ 98 w 98"/>
              <a:gd name="T63" fmla="*/ 83 h 83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98" h="83">
                <a:moveTo>
                  <a:pt x="98" y="83"/>
                </a:moveTo>
                <a:lnTo>
                  <a:pt x="0" y="75"/>
                </a:lnTo>
                <a:lnTo>
                  <a:pt x="4" y="73"/>
                </a:lnTo>
                <a:lnTo>
                  <a:pt x="8" y="69"/>
                </a:lnTo>
                <a:lnTo>
                  <a:pt x="12" y="65"/>
                </a:lnTo>
                <a:lnTo>
                  <a:pt x="15" y="61"/>
                </a:lnTo>
                <a:lnTo>
                  <a:pt x="19" y="58"/>
                </a:lnTo>
                <a:lnTo>
                  <a:pt x="23" y="54"/>
                </a:lnTo>
                <a:lnTo>
                  <a:pt x="27" y="50"/>
                </a:lnTo>
                <a:lnTo>
                  <a:pt x="29" y="46"/>
                </a:lnTo>
                <a:lnTo>
                  <a:pt x="33" y="40"/>
                </a:lnTo>
                <a:lnTo>
                  <a:pt x="35" y="37"/>
                </a:lnTo>
                <a:lnTo>
                  <a:pt x="36" y="31"/>
                </a:lnTo>
                <a:lnTo>
                  <a:pt x="38" y="27"/>
                </a:lnTo>
                <a:lnTo>
                  <a:pt x="40" y="21"/>
                </a:lnTo>
                <a:lnTo>
                  <a:pt x="42" y="15"/>
                </a:lnTo>
                <a:lnTo>
                  <a:pt x="44" y="12"/>
                </a:lnTo>
                <a:lnTo>
                  <a:pt x="44" y="6"/>
                </a:lnTo>
                <a:lnTo>
                  <a:pt x="44" y="0"/>
                </a:lnTo>
                <a:lnTo>
                  <a:pt x="98" y="8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11" name="Rectangle 22"/>
          <p:cNvSpPr>
            <a:spLocks noChangeArrowheads="1"/>
          </p:cNvSpPr>
          <p:nvPr/>
        </p:nvSpPr>
        <p:spPr bwMode="auto">
          <a:xfrm>
            <a:off x="2190750" y="4999038"/>
            <a:ext cx="628650" cy="514350"/>
          </a:xfrm>
          <a:prstGeom prst="rect">
            <a:avLst/>
          </a:prstGeom>
          <a:noFill/>
          <a:ln w="158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12" name="Freeform 23"/>
          <p:cNvSpPr>
            <a:spLocks/>
          </p:cNvSpPr>
          <p:nvPr/>
        </p:nvSpPr>
        <p:spPr bwMode="auto">
          <a:xfrm>
            <a:off x="1731963" y="4914900"/>
            <a:ext cx="119062" cy="114300"/>
          </a:xfrm>
          <a:custGeom>
            <a:avLst/>
            <a:gdLst>
              <a:gd name="T0" fmla="*/ 2147483647 w 152"/>
              <a:gd name="T1" fmla="*/ 2147483647 h 143"/>
              <a:gd name="T2" fmla="*/ 2147483647 w 152"/>
              <a:gd name="T3" fmla="*/ 0 h 143"/>
              <a:gd name="T4" fmla="*/ 2147483647 w 152"/>
              <a:gd name="T5" fmla="*/ 2147483647 h 143"/>
              <a:gd name="T6" fmla="*/ 0 w 152"/>
              <a:gd name="T7" fmla="*/ 2147483647 h 143"/>
              <a:gd name="T8" fmla="*/ 2147483647 w 152"/>
              <a:gd name="T9" fmla="*/ 2147483647 h 143"/>
              <a:gd name="T10" fmla="*/ 2147483647 w 152"/>
              <a:gd name="T11" fmla="*/ 2147483647 h 143"/>
              <a:gd name="T12" fmla="*/ 2147483647 w 152"/>
              <a:gd name="T13" fmla="*/ 2147483647 h 143"/>
              <a:gd name="T14" fmla="*/ 2147483647 w 152"/>
              <a:gd name="T15" fmla="*/ 2147483647 h 143"/>
              <a:gd name="T16" fmla="*/ 2147483647 w 152"/>
              <a:gd name="T17" fmla="*/ 2147483647 h 143"/>
              <a:gd name="T18" fmla="*/ 2147483647 w 152"/>
              <a:gd name="T19" fmla="*/ 2147483647 h 143"/>
              <a:gd name="T20" fmla="*/ 2147483647 w 152"/>
              <a:gd name="T21" fmla="*/ 2147483647 h 14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52"/>
              <a:gd name="T34" fmla="*/ 0 h 143"/>
              <a:gd name="T35" fmla="*/ 152 w 152"/>
              <a:gd name="T36" fmla="*/ 143 h 143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52" h="143">
                <a:moveTo>
                  <a:pt x="92" y="53"/>
                </a:moveTo>
                <a:lnTo>
                  <a:pt x="75" y="0"/>
                </a:lnTo>
                <a:lnTo>
                  <a:pt x="58" y="53"/>
                </a:lnTo>
                <a:lnTo>
                  <a:pt x="0" y="53"/>
                </a:lnTo>
                <a:lnTo>
                  <a:pt x="46" y="88"/>
                </a:lnTo>
                <a:lnTo>
                  <a:pt x="29" y="143"/>
                </a:lnTo>
                <a:lnTo>
                  <a:pt x="75" y="109"/>
                </a:lnTo>
                <a:lnTo>
                  <a:pt x="123" y="143"/>
                </a:lnTo>
                <a:lnTo>
                  <a:pt x="104" y="88"/>
                </a:lnTo>
                <a:lnTo>
                  <a:pt x="152" y="53"/>
                </a:lnTo>
                <a:lnTo>
                  <a:pt x="92" y="53"/>
                </a:lnTo>
                <a:close/>
              </a:path>
            </a:pathLst>
          </a:custGeom>
          <a:solidFill>
            <a:srgbClr val="FFFFFF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13" name="Freeform 24"/>
          <p:cNvSpPr>
            <a:spLocks/>
          </p:cNvSpPr>
          <p:nvPr/>
        </p:nvSpPr>
        <p:spPr bwMode="auto">
          <a:xfrm>
            <a:off x="1958975" y="5143500"/>
            <a:ext cx="120650" cy="114300"/>
          </a:xfrm>
          <a:custGeom>
            <a:avLst/>
            <a:gdLst>
              <a:gd name="T0" fmla="*/ 2147483647 w 151"/>
              <a:gd name="T1" fmla="*/ 2147483647 h 144"/>
              <a:gd name="T2" fmla="*/ 2147483647 w 151"/>
              <a:gd name="T3" fmla="*/ 0 h 144"/>
              <a:gd name="T4" fmla="*/ 2147483647 w 151"/>
              <a:gd name="T5" fmla="*/ 2147483647 h 144"/>
              <a:gd name="T6" fmla="*/ 0 w 151"/>
              <a:gd name="T7" fmla="*/ 2147483647 h 144"/>
              <a:gd name="T8" fmla="*/ 2147483647 w 151"/>
              <a:gd name="T9" fmla="*/ 2147483647 h 144"/>
              <a:gd name="T10" fmla="*/ 2147483647 w 151"/>
              <a:gd name="T11" fmla="*/ 2147483647 h 144"/>
              <a:gd name="T12" fmla="*/ 2147483647 w 151"/>
              <a:gd name="T13" fmla="*/ 2147483647 h 144"/>
              <a:gd name="T14" fmla="*/ 2147483647 w 151"/>
              <a:gd name="T15" fmla="*/ 2147483647 h 144"/>
              <a:gd name="T16" fmla="*/ 2147483647 w 151"/>
              <a:gd name="T17" fmla="*/ 2147483647 h 144"/>
              <a:gd name="T18" fmla="*/ 2147483647 w 151"/>
              <a:gd name="T19" fmla="*/ 2147483647 h 144"/>
              <a:gd name="T20" fmla="*/ 2147483647 w 151"/>
              <a:gd name="T21" fmla="*/ 2147483647 h 14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51"/>
              <a:gd name="T34" fmla="*/ 0 h 144"/>
              <a:gd name="T35" fmla="*/ 151 w 151"/>
              <a:gd name="T36" fmla="*/ 144 h 14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51" h="144">
                <a:moveTo>
                  <a:pt x="92" y="54"/>
                </a:moveTo>
                <a:lnTo>
                  <a:pt x="75" y="0"/>
                </a:lnTo>
                <a:lnTo>
                  <a:pt x="57" y="54"/>
                </a:lnTo>
                <a:lnTo>
                  <a:pt x="0" y="54"/>
                </a:lnTo>
                <a:lnTo>
                  <a:pt x="46" y="88"/>
                </a:lnTo>
                <a:lnTo>
                  <a:pt x="29" y="144"/>
                </a:lnTo>
                <a:lnTo>
                  <a:pt x="75" y="110"/>
                </a:lnTo>
                <a:lnTo>
                  <a:pt x="123" y="144"/>
                </a:lnTo>
                <a:lnTo>
                  <a:pt x="105" y="88"/>
                </a:lnTo>
                <a:lnTo>
                  <a:pt x="151" y="54"/>
                </a:lnTo>
                <a:lnTo>
                  <a:pt x="92" y="54"/>
                </a:lnTo>
                <a:close/>
              </a:path>
            </a:pathLst>
          </a:custGeom>
          <a:solidFill>
            <a:srgbClr val="FFFF00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14" name="Freeform 25"/>
          <p:cNvSpPr>
            <a:spLocks/>
          </p:cNvSpPr>
          <p:nvPr/>
        </p:nvSpPr>
        <p:spPr bwMode="auto">
          <a:xfrm>
            <a:off x="1731963" y="5257800"/>
            <a:ext cx="119062" cy="112713"/>
          </a:xfrm>
          <a:custGeom>
            <a:avLst/>
            <a:gdLst>
              <a:gd name="T0" fmla="*/ 2147483647 w 152"/>
              <a:gd name="T1" fmla="*/ 2147483647 h 144"/>
              <a:gd name="T2" fmla="*/ 2147483647 w 152"/>
              <a:gd name="T3" fmla="*/ 0 h 144"/>
              <a:gd name="T4" fmla="*/ 2147483647 w 152"/>
              <a:gd name="T5" fmla="*/ 2147483647 h 144"/>
              <a:gd name="T6" fmla="*/ 0 w 152"/>
              <a:gd name="T7" fmla="*/ 2147483647 h 144"/>
              <a:gd name="T8" fmla="*/ 2147483647 w 152"/>
              <a:gd name="T9" fmla="*/ 2147483647 h 144"/>
              <a:gd name="T10" fmla="*/ 2147483647 w 152"/>
              <a:gd name="T11" fmla="*/ 2147483647 h 144"/>
              <a:gd name="T12" fmla="*/ 2147483647 w 152"/>
              <a:gd name="T13" fmla="*/ 2147483647 h 144"/>
              <a:gd name="T14" fmla="*/ 2147483647 w 152"/>
              <a:gd name="T15" fmla="*/ 2147483647 h 144"/>
              <a:gd name="T16" fmla="*/ 2147483647 w 152"/>
              <a:gd name="T17" fmla="*/ 2147483647 h 144"/>
              <a:gd name="T18" fmla="*/ 2147483647 w 152"/>
              <a:gd name="T19" fmla="*/ 2147483647 h 144"/>
              <a:gd name="T20" fmla="*/ 2147483647 w 152"/>
              <a:gd name="T21" fmla="*/ 2147483647 h 14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52"/>
              <a:gd name="T34" fmla="*/ 0 h 144"/>
              <a:gd name="T35" fmla="*/ 152 w 152"/>
              <a:gd name="T36" fmla="*/ 144 h 14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52" h="144">
                <a:moveTo>
                  <a:pt x="92" y="54"/>
                </a:moveTo>
                <a:lnTo>
                  <a:pt x="75" y="0"/>
                </a:lnTo>
                <a:lnTo>
                  <a:pt x="58" y="54"/>
                </a:lnTo>
                <a:lnTo>
                  <a:pt x="0" y="54"/>
                </a:lnTo>
                <a:lnTo>
                  <a:pt x="46" y="88"/>
                </a:lnTo>
                <a:lnTo>
                  <a:pt x="29" y="144"/>
                </a:lnTo>
                <a:lnTo>
                  <a:pt x="75" y="109"/>
                </a:lnTo>
                <a:lnTo>
                  <a:pt x="123" y="144"/>
                </a:lnTo>
                <a:lnTo>
                  <a:pt x="104" y="88"/>
                </a:lnTo>
                <a:lnTo>
                  <a:pt x="152" y="54"/>
                </a:lnTo>
                <a:lnTo>
                  <a:pt x="92" y="54"/>
                </a:lnTo>
                <a:close/>
              </a:path>
            </a:pathLst>
          </a:custGeom>
          <a:solidFill>
            <a:srgbClr val="FFFFFF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15" name="Freeform 26"/>
          <p:cNvSpPr>
            <a:spLocks/>
          </p:cNvSpPr>
          <p:nvPr/>
        </p:nvSpPr>
        <p:spPr bwMode="auto">
          <a:xfrm>
            <a:off x="1958975" y="5427663"/>
            <a:ext cx="120650" cy="114300"/>
          </a:xfrm>
          <a:custGeom>
            <a:avLst/>
            <a:gdLst>
              <a:gd name="T0" fmla="*/ 2147483647 w 151"/>
              <a:gd name="T1" fmla="*/ 2147483647 h 144"/>
              <a:gd name="T2" fmla="*/ 2147483647 w 151"/>
              <a:gd name="T3" fmla="*/ 0 h 144"/>
              <a:gd name="T4" fmla="*/ 2147483647 w 151"/>
              <a:gd name="T5" fmla="*/ 2147483647 h 144"/>
              <a:gd name="T6" fmla="*/ 0 w 151"/>
              <a:gd name="T7" fmla="*/ 2147483647 h 144"/>
              <a:gd name="T8" fmla="*/ 2147483647 w 151"/>
              <a:gd name="T9" fmla="*/ 2147483647 h 144"/>
              <a:gd name="T10" fmla="*/ 2147483647 w 151"/>
              <a:gd name="T11" fmla="*/ 2147483647 h 144"/>
              <a:gd name="T12" fmla="*/ 2147483647 w 151"/>
              <a:gd name="T13" fmla="*/ 2147483647 h 144"/>
              <a:gd name="T14" fmla="*/ 2147483647 w 151"/>
              <a:gd name="T15" fmla="*/ 2147483647 h 144"/>
              <a:gd name="T16" fmla="*/ 2147483647 w 151"/>
              <a:gd name="T17" fmla="*/ 2147483647 h 144"/>
              <a:gd name="T18" fmla="*/ 2147483647 w 151"/>
              <a:gd name="T19" fmla="*/ 2147483647 h 144"/>
              <a:gd name="T20" fmla="*/ 2147483647 w 151"/>
              <a:gd name="T21" fmla="*/ 2147483647 h 14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51"/>
              <a:gd name="T34" fmla="*/ 0 h 144"/>
              <a:gd name="T35" fmla="*/ 151 w 151"/>
              <a:gd name="T36" fmla="*/ 144 h 14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51" h="144">
                <a:moveTo>
                  <a:pt x="92" y="56"/>
                </a:moveTo>
                <a:lnTo>
                  <a:pt x="75" y="0"/>
                </a:lnTo>
                <a:lnTo>
                  <a:pt x="57" y="56"/>
                </a:lnTo>
                <a:lnTo>
                  <a:pt x="0" y="56"/>
                </a:lnTo>
                <a:lnTo>
                  <a:pt x="46" y="88"/>
                </a:lnTo>
                <a:lnTo>
                  <a:pt x="29" y="144"/>
                </a:lnTo>
                <a:lnTo>
                  <a:pt x="75" y="109"/>
                </a:lnTo>
                <a:lnTo>
                  <a:pt x="123" y="144"/>
                </a:lnTo>
                <a:lnTo>
                  <a:pt x="105" y="88"/>
                </a:lnTo>
                <a:lnTo>
                  <a:pt x="151" y="56"/>
                </a:lnTo>
                <a:lnTo>
                  <a:pt x="92" y="56"/>
                </a:lnTo>
                <a:close/>
              </a:path>
            </a:pathLst>
          </a:custGeom>
          <a:solidFill>
            <a:srgbClr val="FFFFFF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16" name="Freeform 27"/>
          <p:cNvSpPr>
            <a:spLocks/>
          </p:cNvSpPr>
          <p:nvPr/>
        </p:nvSpPr>
        <p:spPr bwMode="auto">
          <a:xfrm>
            <a:off x="1731963" y="5599113"/>
            <a:ext cx="119062" cy="114300"/>
          </a:xfrm>
          <a:custGeom>
            <a:avLst/>
            <a:gdLst>
              <a:gd name="T0" fmla="*/ 2147483647 w 152"/>
              <a:gd name="T1" fmla="*/ 2147483647 h 143"/>
              <a:gd name="T2" fmla="*/ 2147483647 w 152"/>
              <a:gd name="T3" fmla="*/ 0 h 143"/>
              <a:gd name="T4" fmla="*/ 2147483647 w 152"/>
              <a:gd name="T5" fmla="*/ 2147483647 h 143"/>
              <a:gd name="T6" fmla="*/ 0 w 152"/>
              <a:gd name="T7" fmla="*/ 2147483647 h 143"/>
              <a:gd name="T8" fmla="*/ 2147483647 w 152"/>
              <a:gd name="T9" fmla="*/ 2147483647 h 143"/>
              <a:gd name="T10" fmla="*/ 2147483647 w 152"/>
              <a:gd name="T11" fmla="*/ 2147483647 h 143"/>
              <a:gd name="T12" fmla="*/ 2147483647 w 152"/>
              <a:gd name="T13" fmla="*/ 2147483647 h 143"/>
              <a:gd name="T14" fmla="*/ 2147483647 w 152"/>
              <a:gd name="T15" fmla="*/ 2147483647 h 143"/>
              <a:gd name="T16" fmla="*/ 2147483647 w 152"/>
              <a:gd name="T17" fmla="*/ 2147483647 h 143"/>
              <a:gd name="T18" fmla="*/ 2147483647 w 152"/>
              <a:gd name="T19" fmla="*/ 2147483647 h 143"/>
              <a:gd name="T20" fmla="*/ 2147483647 w 152"/>
              <a:gd name="T21" fmla="*/ 2147483647 h 14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52"/>
              <a:gd name="T34" fmla="*/ 0 h 143"/>
              <a:gd name="T35" fmla="*/ 152 w 152"/>
              <a:gd name="T36" fmla="*/ 143 h 143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52" h="143">
                <a:moveTo>
                  <a:pt x="92" y="53"/>
                </a:moveTo>
                <a:lnTo>
                  <a:pt x="75" y="0"/>
                </a:lnTo>
                <a:lnTo>
                  <a:pt x="58" y="53"/>
                </a:lnTo>
                <a:lnTo>
                  <a:pt x="0" y="53"/>
                </a:lnTo>
                <a:lnTo>
                  <a:pt x="46" y="88"/>
                </a:lnTo>
                <a:lnTo>
                  <a:pt x="29" y="143"/>
                </a:lnTo>
                <a:lnTo>
                  <a:pt x="75" y="109"/>
                </a:lnTo>
                <a:lnTo>
                  <a:pt x="123" y="143"/>
                </a:lnTo>
                <a:lnTo>
                  <a:pt x="104" y="88"/>
                </a:lnTo>
                <a:lnTo>
                  <a:pt x="152" y="53"/>
                </a:lnTo>
                <a:lnTo>
                  <a:pt x="92" y="53"/>
                </a:lnTo>
                <a:close/>
              </a:path>
            </a:pathLst>
          </a:custGeom>
          <a:solidFill>
            <a:srgbClr val="00FF00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17" name="Text Box 28"/>
          <p:cNvSpPr txBox="1">
            <a:spLocks noChangeArrowheads="1"/>
          </p:cNvSpPr>
          <p:nvPr/>
        </p:nvSpPr>
        <p:spPr bwMode="auto">
          <a:xfrm>
            <a:off x="1447800" y="990600"/>
            <a:ext cx="5943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olidFill>
                  <a:schemeClr val="accent2"/>
                </a:solidFill>
                <a:latin typeface="Arial" charset="0"/>
                <a:cs typeface="Times New Roman" pitchFamily="18" charset="0"/>
              </a:rPr>
              <a:t>What</a:t>
            </a:r>
            <a:r>
              <a:rPr lang="en-US" sz="2000">
                <a:solidFill>
                  <a:schemeClr val="accent2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2000">
                <a:latin typeface="Arial" charset="0"/>
                <a:cs typeface="Times New Roman" pitchFamily="18" charset="0"/>
              </a:rPr>
              <a:t>we measure = Student</a:t>
            </a:r>
            <a:r>
              <a:rPr lang="en-US" sz="2000" b="1">
                <a:solidFill>
                  <a:schemeClr val="hlink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2000" b="1">
                <a:solidFill>
                  <a:srgbClr val="FF3300"/>
                </a:solidFill>
                <a:latin typeface="Arial" charset="0"/>
                <a:cs typeface="Times New Roman" pitchFamily="18" charset="0"/>
              </a:rPr>
              <a:t>Proficiency</a:t>
            </a:r>
            <a:r>
              <a:rPr lang="en-US" sz="2000" b="1">
                <a:solidFill>
                  <a:schemeClr val="hlink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2000">
                <a:latin typeface="Arial" charset="0"/>
                <a:cs typeface="Times New Roman" pitchFamily="18" charset="0"/>
              </a:rPr>
              <a:t>Model</a:t>
            </a:r>
          </a:p>
        </p:txBody>
      </p:sp>
      <p:grpSp>
        <p:nvGrpSpPr>
          <p:cNvPr id="37918" name="Group 29"/>
          <p:cNvGrpSpPr>
            <a:grpSpLocks/>
          </p:cNvGrpSpPr>
          <p:nvPr/>
        </p:nvGrpSpPr>
        <p:grpSpPr bwMode="auto">
          <a:xfrm>
            <a:off x="1524000" y="1295400"/>
            <a:ext cx="4419600" cy="4595813"/>
            <a:chOff x="960" y="816"/>
            <a:chExt cx="2784" cy="2895"/>
          </a:xfrm>
        </p:grpSpPr>
        <p:grpSp>
          <p:nvGrpSpPr>
            <p:cNvPr id="37921" name="Group 30"/>
            <p:cNvGrpSpPr>
              <a:grpSpLocks/>
            </p:cNvGrpSpPr>
            <p:nvPr/>
          </p:nvGrpSpPr>
          <p:grpSpPr bwMode="auto">
            <a:xfrm>
              <a:off x="1758" y="2884"/>
              <a:ext cx="1078" cy="827"/>
              <a:chOff x="1824" y="2470"/>
              <a:chExt cx="1078" cy="827"/>
            </a:xfrm>
          </p:grpSpPr>
          <p:sp>
            <p:nvSpPr>
              <p:cNvPr id="37923" name="Freeform 31"/>
              <p:cNvSpPr>
                <a:spLocks/>
              </p:cNvSpPr>
              <p:nvPr/>
            </p:nvSpPr>
            <p:spPr bwMode="auto">
              <a:xfrm>
                <a:off x="2003" y="3261"/>
                <a:ext cx="899" cy="36"/>
              </a:xfrm>
              <a:custGeom>
                <a:avLst/>
                <a:gdLst>
                  <a:gd name="T0" fmla="*/ 27 w 1797"/>
                  <a:gd name="T1" fmla="*/ 0 h 73"/>
                  <a:gd name="T2" fmla="*/ 0 w 1797"/>
                  <a:gd name="T3" fmla="*/ 0 h 73"/>
                  <a:gd name="T4" fmla="*/ 2 w 1797"/>
                  <a:gd name="T5" fmla="*/ 1 h 73"/>
                  <a:gd name="T6" fmla="*/ 29 w 1797"/>
                  <a:gd name="T7" fmla="*/ 1 h 73"/>
                  <a:gd name="T8" fmla="*/ 27 w 1797"/>
                  <a:gd name="T9" fmla="*/ 0 h 7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97"/>
                  <a:gd name="T16" fmla="*/ 0 h 73"/>
                  <a:gd name="T17" fmla="*/ 1797 w 1797"/>
                  <a:gd name="T18" fmla="*/ 73 h 7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97" h="73">
                    <a:moveTo>
                      <a:pt x="1726" y="0"/>
                    </a:moveTo>
                    <a:lnTo>
                      <a:pt x="0" y="0"/>
                    </a:lnTo>
                    <a:lnTo>
                      <a:pt x="71" y="73"/>
                    </a:lnTo>
                    <a:lnTo>
                      <a:pt x="1797" y="73"/>
                    </a:lnTo>
                    <a:lnTo>
                      <a:pt x="1726" y="0"/>
                    </a:lnTo>
                    <a:close/>
                  </a:path>
                </a:pathLst>
              </a:custGeom>
              <a:solidFill>
                <a:srgbClr val="C0C0C0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24" name="Freeform 32"/>
              <p:cNvSpPr>
                <a:spLocks/>
              </p:cNvSpPr>
              <p:nvPr/>
            </p:nvSpPr>
            <p:spPr bwMode="auto">
              <a:xfrm>
                <a:off x="2866" y="2470"/>
                <a:ext cx="36" cy="827"/>
              </a:xfrm>
              <a:custGeom>
                <a:avLst/>
                <a:gdLst>
                  <a:gd name="T0" fmla="*/ 2 w 71"/>
                  <a:gd name="T1" fmla="*/ 25 h 1655"/>
                  <a:gd name="T2" fmla="*/ 0 w 71"/>
                  <a:gd name="T3" fmla="*/ 24 h 1655"/>
                  <a:gd name="T4" fmla="*/ 0 w 71"/>
                  <a:gd name="T5" fmla="*/ 0 h 1655"/>
                  <a:gd name="T6" fmla="*/ 2 w 71"/>
                  <a:gd name="T7" fmla="*/ 1 h 1655"/>
                  <a:gd name="T8" fmla="*/ 2 w 71"/>
                  <a:gd name="T9" fmla="*/ 25 h 16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1"/>
                  <a:gd name="T16" fmla="*/ 0 h 1655"/>
                  <a:gd name="T17" fmla="*/ 71 w 71"/>
                  <a:gd name="T18" fmla="*/ 1655 h 16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1" h="1655">
                    <a:moveTo>
                      <a:pt x="71" y="1655"/>
                    </a:moveTo>
                    <a:lnTo>
                      <a:pt x="0" y="1582"/>
                    </a:lnTo>
                    <a:lnTo>
                      <a:pt x="0" y="0"/>
                    </a:lnTo>
                    <a:lnTo>
                      <a:pt x="71" y="73"/>
                    </a:lnTo>
                    <a:lnTo>
                      <a:pt x="71" y="1655"/>
                    </a:lnTo>
                    <a:close/>
                  </a:path>
                </a:pathLst>
              </a:custGeom>
              <a:solidFill>
                <a:srgbClr val="C0C0C0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25" name="Rectangle 33"/>
              <p:cNvSpPr>
                <a:spLocks noChangeArrowheads="1"/>
              </p:cNvSpPr>
              <p:nvPr/>
            </p:nvSpPr>
            <p:spPr bwMode="auto">
              <a:xfrm>
                <a:off x="2003" y="2470"/>
                <a:ext cx="863" cy="791"/>
              </a:xfrm>
              <a:prstGeom prst="rect">
                <a:avLst/>
              </a:prstGeom>
              <a:solidFill>
                <a:srgbClr val="FFFFFF"/>
              </a:soli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26" name="Rectangle 34"/>
              <p:cNvSpPr>
                <a:spLocks noChangeArrowheads="1"/>
              </p:cNvSpPr>
              <p:nvPr/>
            </p:nvSpPr>
            <p:spPr bwMode="auto">
              <a:xfrm>
                <a:off x="2100" y="2493"/>
                <a:ext cx="669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Evidence Models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37927" name="Freeform 35"/>
              <p:cNvSpPr>
                <a:spLocks/>
              </p:cNvSpPr>
              <p:nvPr/>
            </p:nvSpPr>
            <p:spPr bwMode="auto">
              <a:xfrm>
                <a:off x="2039" y="3144"/>
                <a:ext cx="341" cy="18"/>
              </a:xfrm>
              <a:custGeom>
                <a:avLst/>
                <a:gdLst>
                  <a:gd name="T0" fmla="*/ 11 w 682"/>
                  <a:gd name="T1" fmla="*/ 0 h 36"/>
                  <a:gd name="T2" fmla="*/ 0 w 682"/>
                  <a:gd name="T3" fmla="*/ 0 h 36"/>
                  <a:gd name="T4" fmla="*/ 1 w 682"/>
                  <a:gd name="T5" fmla="*/ 1 h 36"/>
                  <a:gd name="T6" fmla="*/ 11 w 682"/>
                  <a:gd name="T7" fmla="*/ 1 h 36"/>
                  <a:gd name="T8" fmla="*/ 11 w 682"/>
                  <a:gd name="T9" fmla="*/ 0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82"/>
                  <a:gd name="T16" fmla="*/ 0 h 36"/>
                  <a:gd name="T17" fmla="*/ 682 w 682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82" h="36">
                    <a:moveTo>
                      <a:pt x="648" y="0"/>
                    </a:moveTo>
                    <a:lnTo>
                      <a:pt x="0" y="0"/>
                    </a:lnTo>
                    <a:lnTo>
                      <a:pt x="36" y="36"/>
                    </a:lnTo>
                    <a:lnTo>
                      <a:pt x="682" y="36"/>
                    </a:lnTo>
                    <a:lnTo>
                      <a:pt x="648" y="0"/>
                    </a:lnTo>
                    <a:close/>
                  </a:path>
                </a:pathLst>
              </a:custGeom>
              <a:solidFill>
                <a:srgbClr val="C0C0C0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28" name="Freeform 36"/>
              <p:cNvSpPr>
                <a:spLocks/>
              </p:cNvSpPr>
              <p:nvPr/>
            </p:nvSpPr>
            <p:spPr bwMode="auto">
              <a:xfrm>
                <a:off x="2363" y="2659"/>
                <a:ext cx="17" cy="503"/>
              </a:xfrm>
              <a:custGeom>
                <a:avLst/>
                <a:gdLst>
                  <a:gd name="T0" fmla="*/ 1 w 34"/>
                  <a:gd name="T1" fmla="*/ 15 h 1007"/>
                  <a:gd name="T2" fmla="*/ 0 w 34"/>
                  <a:gd name="T3" fmla="*/ 15 h 1007"/>
                  <a:gd name="T4" fmla="*/ 0 w 34"/>
                  <a:gd name="T5" fmla="*/ 0 h 1007"/>
                  <a:gd name="T6" fmla="*/ 1 w 34"/>
                  <a:gd name="T7" fmla="*/ 0 h 1007"/>
                  <a:gd name="T8" fmla="*/ 1 w 34"/>
                  <a:gd name="T9" fmla="*/ 15 h 10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4"/>
                  <a:gd name="T16" fmla="*/ 0 h 1007"/>
                  <a:gd name="T17" fmla="*/ 34 w 34"/>
                  <a:gd name="T18" fmla="*/ 1007 h 10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4" h="1007">
                    <a:moveTo>
                      <a:pt x="34" y="1007"/>
                    </a:moveTo>
                    <a:lnTo>
                      <a:pt x="0" y="971"/>
                    </a:lnTo>
                    <a:lnTo>
                      <a:pt x="0" y="0"/>
                    </a:lnTo>
                    <a:lnTo>
                      <a:pt x="34" y="37"/>
                    </a:lnTo>
                    <a:lnTo>
                      <a:pt x="34" y="1007"/>
                    </a:lnTo>
                    <a:close/>
                  </a:path>
                </a:pathLst>
              </a:custGeom>
              <a:solidFill>
                <a:srgbClr val="C0C0C0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29" name="Rectangle 37"/>
              <p:cNvSpPr>
                <a:spLocks noChangeArrowheads="1"/>
              </p:cNvSpPr>
              <p:nvPr/>
            </p:nvSpPr>
            <p:spPr bwMode="auto">
              <a:xfrm>
                <a:off x="2039" y="2659"/>
                <a:ext cx="324" cy="485"/>
              </a:xfrm>
              <a:prstGeom prst="rect">
                <a:avLst/>
              </a:prstGeom>
              <a:solidFill>
                <a:srgbClr val="FFFFFF"/>
              </a:soli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30" name="Freeform 38"/>
              <p:cNvSpPr>
                <a:spLocks/>
              </p:cNvSpPr>
              <p:nvPr/>
            </p:nvSpPr>
            <p:spPr bwMode="auto">
              <a:xfrm>
                <a:off x="2075" y="2856"/>
                <a:ext cx="72" cy="72"/>
              </a:xfrm>
              <a:custGeom>
                <a:avLst/>
                <a:gdLst>
                  <a:gd name="T0" fmla="*/ 0 w 144"/>
                  <a:gd name="T1" fmla="*/ 2 h 143"/>
                  <a:gd name="T2" fmla="*/ 1 w 144"/>
                  <a:gd name="T3" fmla="*/ 1 h 143"/>
                  <a:gd name="T4" fmla="*/ 1 w 144"/>
                  <a:gd name="T5" fmla="*/ 1 h 143"/>
                  <a:gd name="T6" fmla="*/ 1 w 144"/>
                  <a:gd name="T7" fmla="*/ 1 h 143"/>
                  <a:gd name="T8" fmla="*/ 1 w 144"/>
                  <a:gd name="T9" fmla="*/ 1 h 143"/>
                  <a:gd name="T10" fmla="*/ 1 w 144"/>
                  <a:gd name="T11" fmla="*/ 0 h 143"/>
                  <a:gd name="T12" fmla="*/ 1 w 144"/>
                  <a:gd name="T13" fmla="*/ 1 h 143"/>
                  <a:gd name="T14" fmla="*/ 2 w 144"/>
                  <a:gd name="T15" fmla="*/ 1 h 143"/>
                  <a:gd name="T16" fmla="*/ 2 w 144"/>
                  <a:gd name="T17" fmla="*/ 1 h 143"/>
                  <a:gd name="T18" fmla="*/ 2 w 144"/>
                  <a:gd name="T19" fmla="*/ 1 h 143"/>
                  <a:gd name="T20" fmla="*/ 2 w 144"/>
                  <a:gd name="T21" fmla="*/ 2 h 143"/>
                  <a:gd name="T22" fmla="*/ 2 w 144"/>
                  <a:gd name="T23" fmla="*/ 2 h 143"/>
                  <a:gd name="T24" fmla="*/ 2 w 144"/>
                  <a:gd name="T25" fmla="*/ 2 h 143"/>
                  <a:gd name="T26" fmla="*/ 2 w 144"/>
                  <a:gd name="T27" fmla="*/ 3 h 143"/>
                  <a:gd name="T28" fmla="*/ 1 w 144"/>
                  <a:gd name="T29" fmla="*/ 3 h 143"/>
                  <a:gd name="T30" fmla="*/ 1 w 144"/>
                  <a:gd name="T31" fmla="*/ 3 h 143"/>
                  <a:gd name="T32" fmla="*/ 1 w 144"/>
                  <a:gd name="T33" fmla="*/ 3 h 143"/>
                  <a:gd name="T34" fmla="*/ 1 w 144"/>
                  <a:gd name="T35" fmla="*/ 3 h 143"/>
                  <a:gd name="T36" fmla="*/ 1 w 144"/>
                  <a:gd name="T37" fmla="*/ 2 h 143"/>
                  <a:gd name="T38" fmla="*/ 1 w 144"/>
                  <a:gd name="T39" fmla="*/ 2 h 143"/>
                  <a:gd name="T40" fmla="*/ 0 w 144"/>
                  <a:gd name="T41" fmla="*/ 2 h 143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44"/>
                  <a:gd name="T64" fmla="*/ 0 h 143"/>
                  <a:gd name="T65" fmla="*/ 144 w 144"/>
                  <a:gd name="T66" fmla="*/ 143 h 143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44" h="143">
                    <a:moveTo>
                      <a:pt x="0" y="72"/>
                    </a:moveTo>
                    <a:lnTo>
                      <a:pt x="2" y="49"/>
                    </a:lnTo>
                    <a:lnTo>
                      <a:pt x="14" y="30"/>
                    </a:lnTo>
                    <a:lnTo>
                      <a:pt x="29" y="13"/>
                    </a:lnTo>
                    <a:lnTo>
                      <a:pt x="50" y="3"/>
                    </a:lnTo>
                    <a:lnTo>
                      <a:pt x="71" y="0"/>
                    </a:lnTo>
                    <a:lnTo>
                      <a:pt x="94" y="3"/>
                    </a:lnTo>
                    <a:lnTo>
                      <a:pt x="114" y="13"/>
                    </a:lnTo>
                    <a:lnTo>
                      <a:pt x="129" y="30"/>
                    </a:lnTo>
                    <a:lnTo>
                      <a:pt x="140" y="49"/>
                    </a:lnTo>
                    <a:lnTo>
                      <a:pt x="144" y="72"/>
                    </a:lnTo>
                    <a:lnTo>
                      <a:pt x="140" y="94"/>
                    </a:lnTo>
                    <a:lnTo>
                      <a:pt x="129" y="115"/>
                    </a:lnTo>
                    <a:lnTo>
                      <a:pt x="114" y="130"/>
                    </a:lnTo>
                    <a:lnTo>
                      <a:pt x="94" y="140"/>
                    </a:lnTo>
                    <a:lnTo>
                      <a:pt x="71" y="143"/>
                    </a:lnTo>
                    <a:lnTo>
                      <a:pt x="50" y="140"/>
                    </a:lnTo>
                    <a:lnTo>
                      <a:pt x="29" y="130"/>
                    </a:lnTo>
                    <a:lnTo>
                      <a:pt x="14" y="115"/>
                    </a:lnTo>
                    <a:lnTo>
                      <a:pt x="2" y="94"/>
                    </a:lnTo>
                    <a:lnTo>
                      <a:pt x="0" y="72"/>
                    </a:lnTo>
                    <a:close/>
                  </a:path>
                </a:pathLst>
              </a:custGeom>
              <a:solidFill>
                <a:srgbClr val="008000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31" name="Freeform 39"/>
              <p:cNvSpPr>
                <a:spLocks/>
              </p:cNvSpPr>
              <p:nvPr/>
            </p:nvSpPr>
            <p:spPr bwMode="auto">
              <a:xfrm>
                <a:off x="2075" y="3000"/>
                <a:ext cx="72" cy="72"/>
              </a:xfrm>
              <a:custGeom>
                <a:avLst/>
                <a:gdLst>
                  <a:gd name="T0" fmla="*/ 0 w 144"/>
                  <a:gd name="T1" fmla="*/ 1 h 144"/>
                  <a:gd name="T2" fmla="*/ 1 w 144"/>
                  <a:gd name="T3" fmla="*/ 1 h 144"/>
                  <a:gd name="T4" fmla="*/ 1 w 144"/>
                  <a:gd name="T5" fmla="*/ 1 h 144"/>
                  <a:gd name="T6" fmla="*/ 1 w 144"/>
                  <a:gd name="T7" fmla="*/ 1 h 144"/>
                  <a:gd name="T8" fmla="*/ 1 w 144"/>
                  <a:gd name="T9" fmla="*/ 1 h 144"/>
                  <a:gd name="T10" fmla="*/ 1 w 144"/>
                  <a:gd name="T11" fmla="*/ 0 h 144"/>
                  <a:gd name="T12" fmla="*/ 1 w 144"/>
                  <a:gd name="T13" fmla="*/ 1 h 144"/>
                  <a:gd name="T14" fmla="*/ 2 w 144"/>
                  <a:gd name="T15" fmla="*/ 1 h 144"/>
                  <a:gd name="T16" fmla="*/ 2 w 144"/>
                  <a:gd name="T17" fmla="*/ 1 h 144"/>
                  <a:gd name="T18" fmla="*/ 2 w 144"/>
                  <a:gd name="T19" fmla="*/ 1 h 144"/>
                  <a:gd name="T20" fmla="*/ 2 w 144"/>
                  <a:gd name="T21" fmla="*/ 1 h 144"/>
                  <a:gd name="T22" fmla="*/ 2 w 144"/>
                  <a:gd name="T23" fmla="*/ 1 h 144"/>
                  <a:gd name="T24" fmla="*/ 2 w 144"/>
                  <a:gd name="T25" fmla="*/ 2 h 144"/>
                  <a:gd name="T26" fmla="*/ 2 w 144"/>
                  <a:gd name="T27" fmla="*/ 2 h 144"/>
                  <a:gd name="T28" fmla="*/ 1 w 144"/>
                  <a:gd name="T29" fmla="*/ 2 h 144"/>
                  <a:gd name="T30" fmla="*/ 1 w 144"/>
                  <a:gd name="T31" fmla="*/ 2 h 144"/>
                  <a:gd name="T32" fmla="*/ 1 w 144"/>
                  <a:gd name="T33" fmla="*/ 2 h 144"/>
                  <a:gd name="T34" fmla="*/ 1 w 144"/>
                  <a:gd name="T35" fmla="*/ 2 h 144"/>
                  <a:gd name="T36" fmla="*/ 1 w 144"/>
                  <a:gd name="T37" fmla="*/ 2 h 144"/>
                  <a:gd name="T38" fmla="*/ 1 w 144"/>
                  <a:gd name="T39" fmla="*/ 1 h 144"/>
                  <a:gd name="T40" fmla="*/ 0 w 144"/>
                  <a:gd name="T41" fmla="*/ 1 h 14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44"/>
                  <a:gd name="T64" fmla="*/ 0 h 144"/>
                  <a:gd name="T65" fmla="*/ 144 w 144"/>
                  <a:gd name="T66" fmla="*/ 144 h 14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44" h="144">
                    <a:moveTo>
                      <a:pt x="0" y="73"/>
                    </a:moveTo>
                    <a:lnTo>
                      <a:pt x="2" y="50"/>
                    </a:lnTo>
                    <a:lnTo>
                      <a:pt x="14" y="31"/>
                    </a:lnTo>
                    <a:lnTo>
                      <a:pt x="29" y="14"/>
                    </a:lnTo>
                    <a:lnTo>
                      <a:pt x="50" y="4"/>
                    </a:lnTo>
                    <a:lnTo>
                      <a:pt x="71" y="0"/>
                    </a:lnTo>
                    <a:lnTo>
                      <a:pt x="94" y="4"/>
                    </a:lnTo>
                    <a:lnTo>
                      <a:pt x="114" y="14"/>
                    </a:lnTo>
                    <a:lnTo>
                      <a:pt x="129" y="31"/>
                    </a:lnTo>
                    <a:lnTo>
                      <a:pt x="140" y="50"/>
                    </a:lnTo>
                    <a:lnTo>
                      <a:pt x="144" y="73"/>
                    </a:lnTo>
                    <a:lnTo>
                      <a:pt x="140" y="94"/>
                    </a:lnTo>
                    <a:lnTo>
                      <a:pt x="129" y="115"/>
                    </a:lnTo>
                    <a:lnTo>
                      <a:pt x="114" y="131"/>
                    </a:lnTo>
                    <a:lnTo>
                      <a:pt x="94" y="140"/>
                    </a:lnTo>
                    <a:lnTo>
                      <a:pt x="71" y="144"/>
                    </a:lnTo>
                    <a:lnTo>
                      <a:pt x="50" y="140"/>
                    </a:lnTo>
                    <a:lnTo>
                      <a:pt x="29" y="131"/>
                    </a:lnTo>
                    <a:lnTo>
                      <a:pt x="14" y="115"/>
                    </a:lnTo>
                    <a:lnTo>
                      <a:pt x="2" y="94"/>
                    </a:lnTo>
                    <a:lnTo>
                      <a:pt x="0" y="73"/>
                    </a:lnTo>
                    <a:close/>
                  </a:path>
                </a:pathLst>
              </a:custGeom>
              <a:solidFill>
                <a:srgbClr val="008000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32" name="Rectangle 40"/>
              <p:cNvSpPr>
                <a:spLocks noChangeArrowheads="1"/>
              </p:cNvSpPr>
              <p:nvPr/>
            </p:nvSpPr>
            <p:spPr bwMode="auto">
              <a:xfrm>
                <a:off x="2255" y="2821"/>
                <a:ext cx="71" cy="72"/>
              </a:xfrm>
              <a:prstGeom prst="rect">
                <a:avLst/>
              </a:prstGeom>
              <a:solidFill>
                <a:srgbClr val="FF0000"/>
              </a:soli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33" name="Rectangle 41"/>
              <p:cNvSpPr>
                <a:spLocks noChangeArrowheads="1"/>
              </p:cNvSpPr>
              <p:nvPr/>
            </p:nvSpPr>
            <p:spPr bwMode="auto">
              <a:xfrm>
                <a:off x="2255" y="2928"/>
                <a:ext cx="71" cy="72"/>
              </a:xfrm>
              <a:prstGeom prst="rect">
                <a:avLst/>
              </a:prstGeom>
              <a:solidFill>
                <a:srgbClr val="FF0000"/>
              </a:soli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34" name="Rectangle 42"/>
              <p:cNvSpPr>
                <a:spLocks noChangeArrowheads="1"/>
              </p:cNvSpPr>
              <p:nvPr/>
            </p:nvSpPr>
            <p:spPr bwMode="auto">
              <a:xfrm>
                <a:off x="2255" y="3037"/>
                <a:ext cx="71" cy="72"/>
              </a:xfrm>
              <a:prstGeom prst="rect">
                <a:avLst/>
              </a:prstGeom>
              <a:solidFill>
                <a:srgbClr val="FF0000"/>
              </a:soli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35" name="Line 43"/>
              <p:cNvSpPr>
                <a:spLocks noChangeShapeType="1"/>
              </p:cNvSpPr>
              <p:nvPr/>
            </p:nvSpPr>
            <p:spPr bwMode="auto">
              <a:xfrm flipV="1">
                <a:off x="2147" y="2867"/>
                <a:ext cx="76" cy="26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36" name="Freeform 44"/>
              <p:cNvSpPr>
                <a:spLocks/>
              </p:cNvSpPr>
              <p:nvPr/>
            </p:nvSpPr>
            <p:spPr bwMode="auto">
              <a:xfrm>
                <a:off x="2206" y="2850"/>
                <a:ext cx="49" cy="42"/>
              </a:xfrm>
              <a:custGeom>
                <a:avLst/>
                <a:gdLst>
                  <a:gd name="T0" fmla="*/ 2 w 98"/>
                  <a:gd name="T1" fmla="*/ 0 h 85"/>
                  <a:gd name="T2" fmla="*/ 1 w 98"/>
                  <a:gd name="T3" fmla="*/ 1 h 85"/>
                  <a:gd name="T4" fmla="*/ 1 w 98"/>
                  <a:gd name="T5" fmla="*/ 1 h 85"/>
                  <a:gd name="T6" fmla="*/ 1 w 98"/>
                  <a:gd name="T7" fmla="*/ 1 h 85"/>
                  <a:gd name="T8" fmla="*/ 1 w 98"/>
                  <a:gd name="T9" fmla="*/ 1 h 85"/>
                  <a:gd name="T10" fmla="*/ 1 w 98"/>
                  <a:gd name="T11" fmla="*/ 0 h 85"/>
                  <a:gd name="T12" fmla="*/ 1 w 98"/>
                  <a:gd name="T13" fmla="*/ 0 h 85"/>
                  <a:gd name="T14" fmla="*/ 1 w 98"/>
                  <a:gd name="T15" fmla="*/ 0 h 85"/>
                  <a:gd name="T16" fmla="*/ 1 w 98"/>
                  <a:gd name="T17" fmla="*/ 0 h 85"/>
                  <a:gd name="T18" fmla="*/ 1 w 98"/>
                  <a:gd name="T19" fmla="*/ 0 h 85"/>
                  <a:gd name="T20" fmla="*/ 1 w 98"/>
                  <a:gd name="T21" fmla="*/ 0 h 85"/>
                  <a:gd name="T22" fmla="*/ 1 w 98"/>
                  <a:gd name="T23" fmla="*/ 0 h 85"/>
                  <a:gd name="T24" fmla="*/ 1 w 98"/>
                  <a:gd name="T25" fmla="*/ 0 h 85"/>
                  <a:gd name="T26" fmla="*/ 1 w 98"/>
                  <a:gd name="T27" fmla="*/ 0 h 85"/>
                  <a:gd name="T28" fmla="*/ 1 w 98"/>
                  <a:gd name="T29" fmla="*/ 0 h 85"/>
                  <a:gd name="T30" fmla="*/ 1 w 98"/>
                  <a:gd name="T31" fmla="*/ 0 h 85"/>
                  <a:gd name="T32" fmla="*/ 1 w 98"/>
                  <a:gd name="T33" fmla="*/ 0 h 85"/>
                  <a:gd name="T34" fmla="*/ 1 w 98"/>
                  <a:gd name="T35" fmla="*/ 0 h 85"/>
                  <a:gd name="T36" fmla="*/ 0 w 98"/>
                  <a:gd name="T37" fmla="*/ 0 h 85"/>
                  <a:gd name="T38" fmla="*/ 2 w 98"/>
                  <a:gd name="T39" fmla="*/ 0 h 85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98"/>
                  <a:gd name="T61" fmla="*/ 0 h 85"/>
                  <a:gd name="T62" fmla="*/ 98 w 98"/>
                  <a:gd name="T63" fmla="*/ 85 h 85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98" h="85">
                    <a:moveTo>
                      <a:pt x="98" y="14"/>
                    </a:moveTo>
                    <a:lnTo>
                      <a:pt x="29" y="85"/>
                    </a:lnTo>
                    <a:lnTo>
                      <a:pt x="29" y="79"/>
                    </a:lnTo>
                    <a:lnTo>
                      <a:pt x="29" y="73"/>
                    </a:lnTo>
                    <a:lnTo>
                      <a:pt x="29" y="67"/>
                    </a:lnTo>
                    <a:lnTo>
                      <a:pt x="29" y="62"/>
                    </a:lnTo>
                    <a:lnTo>
                      <a:pt x="29" y="58"/>
                    </a:lnTo>
                    <a:lnTo>
                      <a:pt x="27" y="52"/>
                    </a:lnTo>
                    <a:lnTo>
                      <a:pt x="27" y="46"/>
                    </a:lnTo>
                    <a:lnTo>
                      <a:pt x="25" y="40"/>
                    </a:lnTo>
                    <a:lnTo>
                      <a:pt x="23" y="37"/>
                    </a:lnTo>
                    <a:lnTo>
                      <a:pt x="21" y="31"/>
                    </a:lnTo>
                    <a:lnTo>
                      <a:pt x="19" y="27"/>
                    </a:lnTo>
                    <a:lnTo>
                      <a:pt x="18" y="21"/>
                    </a:lnTo>
                    <a:lnTo>
                      <a:pt x="14" y="17"/>
                    </a:lnTo>
                    <a:lnTo>
                      <a:pt x="12" y="12"/>
                    </a:lnTo>
                    <a:lnTo>
                      <a:pt x="8" y="8"/>
                    </a:lnTo>
                    <a:lnTo>
                      <a:pt x="4" y="4"/>
                    </a:lnTo>
                    <a:lnTo>
                      <a:pt x="0" y="0"/>
                    </a:lnTo>
                    <a:lnTo>
                      <a:pt x="98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37" name="Line 45"/>
              <p:cNvSpPr>
                <a:spLocks noChangeShapeType="1"/>
              </p:cNvSpPr>
              <p:nvPr/>
            </p:nvSpPr>
            <p:spPr bwMode="auto">
              <a:xfrm>
                <a:off x="2147" y="2893"/>
                <a:ext cx="80" cy="52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38" name="Freeform 46"/>
              <p:cNvSpPr>
                <a:spLocks/>
              </p:cNvSpPr>
              <p:nvPr/>
            </p:nvSpPr>
            <p:spPr bwMode="auto">
              <a:xfrm>
                <a:off x="2206" y="2922"/>
                <a:ext cx="49" cy="43"/>
              </a:xfrm>
              <a:custGeom>
                <a:avLst/>
                <a:gdLst>
                  <a:gd name="T0" fmla="*/ 2 w 98"/>
                  <a:gd name="T1" fmla="*/ 1 h 86"/>
                  <a:gd name="T2" fmla="*/ 0 w 98"/>
                  <a:gd name="T3" fmla="*/ 1 h 86"/>
                  <a:gd name="T4" fmla="*/ 1 w 98"/>
                  <a:gd name="T5" fmla="*/ 1 h 86"/>
                  <a:gd name="T6" fmla="*/ 1 w 98"/>
                  <a:gd name="T7" fmla="*/ 1 h 86"/>
                  <a:gd name="T8" fmla="*/ 1 w 98"/>
                  <a:gd name="T9" fmla="*/ 1 h 86"/>
                  <a:gd name="T10" fmla="*/ 1 w 98"/>
                  <a:gd name="T11" fmla="*/ 1 h 86"/>
                  <a:gd name="T12" fmla="*/ 1 w 98"/>
                  <a:gd name="T13" fmla="*/ 1 h 86"/>
                  <a:gd name="T14" fmla="*/ 1 w 98"/>
                  <a:gd name="T15" fmla="*/ 1 h 86"/>
                  <a:gd name="T16" fmla="*/ 1 w 98"/>
                  <a:gd name="T17" fmla="*/ 1 h 86"/>
                  <a:gd name="T18" fmla="*/ 1 w 98"/>
                  <a:gd name="T19" fmla="*/ 1 h 86"/>
                  <a:gd name="T20" fmla="*/ 1 w 98"/>
                  <a:gd name="T21" fmla="*/ 1 h 86"/>
                  <a:gd name="T22" fmla="*/ 1 w 98"/>
                  <a:gd name="T23" fmla="*/ 1 h 86"/>
                  <a:gd name="T24" fmla="*/ 1 w 98"/>
                  <a:gd name="T25" fmla="*/ 1 h 86"/>
                  <a:gd name="T26" fmla="*/ 1 w 98"/>
                  <a:gd name="T27" fmla="*/ 1 h 86"/>
                  <a:gd name="T28" fmla="*/ 1 w 98"/>
                  <a:gd name="T29" fmla="*/ 1 h 86"/>
                  <a:gd name="T30" fmla="*/ 1 w 98"/>
                  <a:gd name="T31" fmla="*/ 1 h 86"/>
                  <a:gd name="T32" fmla="*/ 1 w 98"/>
                  <a:gd name="T33" fmla="*/ 1 h 86"/>
                  <a:gd name="T34" fmla="*/ 1 w 98"/>
                  <a:gd name="T35" fmla="*/ 1 h 86"/>
                  <a:gd name="T36" fmla="*/ 1 w 98"/>
                  <a:gd name="T37" fmla="*/ 0 h 86"/>
                  <a:gd name="T38" fmla="*/ 2 w 98"/>
                  <a:gd name="T39" fmla="*/ 1 h 8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98"/>
                  <a:gd name="T61" fmla="*/ 0 h 86"/>
                  <a:gd name="T62" fmla="*/ 98 w 98"/>
                  <a:gd name="T63" fmla="*/ 86 h 8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98" h="86">
                    <a:moveTo>
                      <a:pt x="98" y="86"/>
                    </a:moveTo>
                    <a:lnTo>
                      <a:pt x="0" y="73"/>
                    </a:lnTo>
                    <a:lnTo>
                      <a:pt x="4" y="71"/>
                    </a:lnTo>
                    <a:lnTo>
                      <a:pt x="10" y="67"/>
                    </a:lnTo>
                    <a:lnTo>
                      <a:pt x="14" y="65"/>
                    </a:lnTo>
                    <a:lnTo>
                      <a:pt x="18" y="61"/>
                    </a:lnTo>
                    <a:lnTo>
                      <a:pt x="21" y="58"/>
                    </a:lnTo>
                    <a:lnTo>
                      <a:pt x="25" y="54"/>
                    </a:lnTo>
                    <a:lnTo>
                      <a:pt x="29" y="50"/>
                    </a:lnTo>
                    <a:lnTo>
                      <a:pt x="33" y="44"/>
                    </a:lnTo>
                    <a:lnTo>
                      <a:pt x="35" y="40"/>
                    </a:lnTo>
                    <a:lnTo>
                      <a:pt x="39" y="36"/>
                    </a:lnTo>
                    <a:lnTo>
                      <a:pt x="41" y="31"/>
                    </a:lnTo>
                    <a:lnTo>
                      <a:pt x="42" y="27"/>
                    </a:lnTo>
                    <a:lnTo>
                      <a:pt x="44" y="21"/>
                    </a:lnTo>
                    <a:lnTo>
                      <a:pt x="46" y="15"/>
                    </a:lnTo>
                    <a:lnTo>
                      <a:pt x="48" y="12"/>
                    </a:lnTo>
                    <a:lnTo>
                      <a:pt x="48" y="6"/>
                    </a:lnTo>
                    <a:lnTo>
                      <a:pt x="50" y="0"/>
                    </a:lnTo>
                    <a:lnTo>
                      <a:pt x="98" y="8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39" name="Line 47"/>
              <p:cNvSpPr>
                <a:spLocks noChangeShapeType="1"/>
              </p:cNvSpPr>
              <p:nvPr/>
            </p:nvSpPr>
            <p:spPr bwMode="auto">
              <a:xfrm flipV="1">
                <a:off x="2147" y="2983"/>
                <a:ext cx="80" cy="54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40" name="Freeform 48"/>
              <p:cNvSpPr>
                <a:spLocks/>
              </p:cNvSpPr>
              <p:nvPr/>
            </p:nvSpPr>
            <p:spPr bwMode="auto">
              <a:xfrm>
                <a:off x="2206" y="2965"/>
                <a:ext cx="49" cy="42"/>
              </a:xfrm>
              <a:custGeom>
                <a:avLst/>
                <a:gdLst>
                  <a:gd name="T0" fmla="*/ 2 w 98"/>
                  <a:gd name="T1" fmla="*/ 0 h 85"/>
                  <a:gd name="T2" fmla="*/ 1 w 98"/>
                  <a:gd name="T3" fmla="*/ 1 h 85"/>
                  <a:gd name="T4" fmla="*/ 1 w 98"/>
                  <a:gd name="T5" fmla="*/ 1 h 85"/>
                  <a:gd name="T6" fmla="*/ 1 w 98"/>
                  <a:gd name="T7" fmla="*/ 1 h 85"/>
                  <a:gd name="T8" fmla="*/ 1 w 98"/>
                  <a:gd name="T9" fmla="*/ 1 h 85"/>
                  <a:gd name="T10" fmla="*/ 1 w 98"/>
                  <a:gd name="T11" fmla="*/ 1 h 85"/>
                  <a:gd name="T12" fmla="*/ 1 w 98"/>
                  <a:gd name="T13" fmla="*/ 0 h 85"/>
                  <a:gd name="T14" fmla="*/ 1 w 98"/>
                  <a:gd name="T15" fmla="*/ 0 h 85"/>
                  <a:gd name="T16" fmla="*/ 1 w 98"/>
                  <a:gd name="T17" fmla="*/ 0 h 85"/>
                  <a:gd name="T18" fmla="*/ 1 w 98"/>
                  <a:gd name="T19" fmla="*/ 0 h 85"/>
                  <a:gd name="T20" fmla="*/ 1 w 98"/>
                  <a:gd name="T21" fmla="*/ 0 h 85"/>
                  <a:gd name="T22" fmla="*/ 1 w 98"/>
                  <a:gd name="T23" fmla="*/ 0 h 85"/>
                  <a:gd name="T24" fmla="*/ 1 w 98"/>
                  <a:gd name="T25" fmla="*/ 0 h 85"/>
                  <a:gd name="T26" fmla="*/ 1 w 98"/>
                  <a:gd name="T27" fmla="*/ 0 h 85"/>
                  <a:gd name="T28" fmla="*/ 1 w 98"/>
                  <a:gd name="T29" fmla="*/ 0 h 85"/>
                  <a:gd name="T30" fmla="*/ 1 w 98"/>
                  <a:gd name="T31" fmla="*/ 0 h 85"/>
                  <a:gd name="T32" fmla="*/ 1 w 98"/>
                  <a:gd name="T33" fmla="*/ 0 h 85"/>
                  <a:gd name="T34" fmla="*/ 1 w 98"/>
                  <a:gd name="T35" fmla="*/ 0 h 85"/>
                  <a:gd name="T36" fmla="*/ 0 w 98"/>
                  <a:gd name="T37" fmla="*/ 0 h 85"/>
                  <a:gd name="T38" fmla="*/ 2 w 98"/>
                  <a:gd name="T39" fmla="*/ 0 h 85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98"/>
                  <a:gd name="T61" fmla="*/ 0 h 85"/>
                  <a:gd name="T62" fmla="*/ 98 w 98"/>
                  <a:gd name="T63" fmla="*/ 85 h 85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98" h="85">
                    <a:moveTo>
                      <a:pt x="98" y="0"/>
                    </a:moveTo>
                    <a:lnTo>
                      <a:pt x="50" y="85"/>
                    </a:lnTo>
                    <a:lnTo>
                      <a:pt x="48" y="81"/>
                    </a:lnTo>
                    <a:lnTo>
                      <a:pt x="48" y="75"/>
                    </a:lnTo>
                    <a:lnTo>
                      <a:pt x="46" y="69"/>
                    </a:lnTo>
                    <a:lnTo>
                      <a:pt x="44" y="64"/>
                    </a:lnTo>
                    <a:lnTo>
                      <a:pt x="42" y="60"/>
                    </a:lnTo>
                    <a:lnTo>
                      <a:pt x="41" y="54"/>
                    </a:lnTo>
                    <a:lnTo>
                      <a:pt x="39" y="50"/>
                    </a:lnTo>
                    <a:lnTo>
                      <a:pt x="35" y="44"/>
                    </a:lnTo>
                    <a:lnTo>
                      <a:pt x="33" y="41"/>
                    </a:lnTo>
                    <a:lnTo>
                      <a:pt x="29" y="37"/>
                    </a:lnTo>
                    <a:lnTo>
                      <a:pt x="25" y="33"/>
                    </a:lnTo>
                    <a:lnTo>
                      <a:pt x="21" y="29"/>
                    </a:lnTo>
                    <a:lnTo>
                      <a:pt x="18" y="25"/>
                    </a:lnTo>
                    <a:lnTo>
                      <a:pt x="14" y="21"/>
                    </a:lnTo>
                    <a:lnTo>
                      <a:pt x="10" y="18"/>
                    </a:lnTo>
                    <a:lnTo>
                      <a:pt x="4" y="16"/>
                    </a:lnTo>
                    <a:lnTo>
                      <a:pt x="0" y="12"/>
                    </a:lnTo>
                    <a:lnTo>
                      <a:pt x="9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41" name="Line 49"/>
              <p:cNvSpPr>
                <a:spLocks noChangeShapeType="1"/>
              </p:cNvSpPr>
              <p:nvPr/>
            </p:nvSpPr>
            <p:spPr bwMode="auto">
              <a:xfrm>
                <a:off x="2291" y="2893"/>
                <a:ext cx="1" cy="2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42" name="Freeform 50"/>
              <p:cNvSpPr>
                <a:spLocks/>
              </p:cNvSpPr>
              <p:nvPr/>
            </p:nvSpPr>
            <p:spPr bwMode="auto">
              <a:xfrm>
                <a:off x="2269" y="2884"/>
                <a:ext cx="44" cy="44"/>
              </a:xfrm>
              <a:custGeom>
                <a:avLst/>
                <a:gdLst>
                  <a:gd name="T0" fmla="*/ 1 w 88"/>
                  <a:gd name="T1" fmla="*/ 1 h 88"/>
                  <a:gd name="T2" fmla="*/ 0 w 88"/>
                  <a:gd name="T3" fmla="*/ 0 h 88"/>
                  <a:gd name="T4" fmla="*/ 1 w 88"/>
                  <a:gd name="T5" fmla="*/ 1 h 88"/>
                  <a:gd name="T6" fmla="*/ 1 w 88"/>
                  <a:gd name="T7" fmla="*/ 1 h 88"/>
                  <a:gd name="T8" fmla="*/ 1 w 88"/>
                  <a:gd name="T9" fmla="*/ 1 h 88"/>
                  <a:gd name="T10" fmla="*/ 1 w 88"/>
                  <a:gd name="T11" fmla="*/ 1 h 88"/>
                  <a:gd name="T12" fmla="*/ 1 w 88"/>
                  <a:gd name="T13" fmla="*/ 1 h 88"/>
                  <a:gd name="T14" fmla="*/ 1 w 88"/>
                  <a:gd name="T15" fmla="*/ 1 h 88"/>
                  <a:gd name="T16" fmla="*/ 1 w 88"/>
                  <a:gd name="T17" fmla="*/ 1 h 88"/>
                  <a:gd name="T18" fmla="*/ 1 w 88"/>
                  <a:gd name="T19" fmla="*/ 1 h 88"/>
                  <a:gd name="T20" fmla="*/ 1 w 88"/>
                  <a:gd name="T21" fmla="*/ 1 h 88"/>
                  <a:gd name="T22" fmla="*/ 1 w 88"/>
                  <a:gd name="T23" fmla="*/ 1 h 88"/>
                  <a:gd name="T24" fmla="*/ 1 w 88"/>
                  <a:gd name="T25" fmla="*/ 1 h 88"/>
                  <a:gd name="T26" fmla="*/ 1 w 88"/>
                  <a:gd name="T27" fmla="*/ 1 h 88"/>
                  <a:gd name="T28" fmla="*/ 1 w 88"/>
                  <a:gd name="T29" fmla="*/ 1 h 88"/>
                  <a:gd name="T30" fmla="*/ 1 w 88"/>
                  <a:gd name="T31" fmla="*/ 1 h 88"/>
                  <a:gd name="T32" fmla="*/ 1 w 88"/>
                  <a:gd name="T33" fmla="*/ 1 h 88"/>
                  <a:gd name="T34" fmla="*/ 1 w 88"/>
                  <a:gd name="T35" fmla="*/ 1 h 88"/>
                  <a:gd name="T36" fmla="*/ 1 w 88"/>
                  <a:gd name="T37" fmla="*/ 0 h 88"/>
                  <a:gd name="T38" fmla="*/ 1 w 88"/>
                  <a:gd name="T39" fmla="*/ 1 h 8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88"/>
                  <a:gd name="T61" fmla="*/ 0 h 88"/>
                  <a:gd name="T62" fmla="*/ 88 w 88"/>
                  <a:gd name="T63" fmla="*/ 88 h 88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88" h="88">
                    <a:moveTo>
                      <a:pt x="44" y="88"/>
                    </a:moveTo>
                    <a:lnTo>
                      <a:pt x="0" y="0"/>
                    </a:lnTo>
                    <a:lnTo>
                      <a:pt x="4" y="2"/>
                    </a:lnTo>
                    <a:lnTo>
                      <a:pt x="9" y="4"/>
                    </a:lnTo>
                    <a:lnTo>
                      <a:pt x="13" y="6"/>
                    </a:lnTo>
                    <a:lnTo>
                      <a:pt x="19" y="8"/>
                    </a:lnTo>
                    <a:lnTo>
                      <a:pt x="25" y="10"/>
                    </a:lnTo>
                    <a:lnTo>
                      <a:pt x="31" y="10"/>
                    </a:lnTo>
                    <a:lnTo>
                      <a:pt x="34" y="10"/>
                    </a:lnTo>
                    <a:lnTo>
                      <a:pt x="40" y="12"/>
                    </a:lnTo>
                    <a:lnTo>
                      <a:pt x="46" y="12"/>
                    </a:lnTo>
                    <a:lnTo>
                      <a:pt x="52" y="10"/>
                    </a:lnTo>
                    <a:lnTo>
                      <a:pt x="57" y="10"/>
                    </a:lnTo>
                    <a:lnTo>
                      <a:pt x="61" y="10"/>
                    </a:lnTo>
                    <a:lnTo>
                      <a:pt x="67" y="8"/>
                    </a:lnTo>
                    <a:lnTo>
                      <a:pt x="73" y="6"/>
                    </a:lnTo>
                    <a:lnTo>
                      <a:pt x="79" y="4"/>
                    </a:lnTo>
                    <a:lnTo>
                      <a:pt x="82" y="2"/>
                    </a:lnTo>
                    <a:lnTo>
                      <a:pt x="88" y="0"/>
                    </a:lnTo>
                    <a:lnTo>
                      <a:pt x="44" y="8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43" name="Line 51"/>
              <p:cNvSpPr>
                <a:spLocks noChangeShapeType="1"/>
              </p:cNvSpPr>
              <p:nvPr/>
            </p:nvSpPr>
            <p:spPr bwMode="auto">
              <a:xfrm>
                <a:off x="2147" y="3037"/>
                <a:ext cx="76" cy="2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44" name="Freeform 52"/>
              <p:cNvSpPr>
                <a:spLocks/>
              </p:cNvSpPr>
              <p:nvPr/>
            </p:nvSpPr>
            <p:spPr bwMode="auto">
              <a:xfrm>
                <a:off x="2206" y="3038"/>
                <a:ext cx="49" cy="42"/>
              </a:xfrm>
              <a:custGeom>
                <a:avLst/>
                <a:gdLst>
                  <a:gd name="T0" fmla="*/ 2 w 98"/>
                  <a:gd name="T1" fmla="*/ 1 h 84"/>
                  <a:gd name="T2" fmla="*/ 0 w 98"/>
                  <a:gd name="T3" fmla="*/ 1 h 84"/>
                  <a:gd name="T4" fmla="*/ 1 w 98"/>
                  <a:gd name="T5" fmla="*/ 1 h 84"/>
                  <a:gd name="T6" fmla="*/ 1 w 98"/>
                  <a:gd name="T7" fmla="*/ 1 h 84"/>
                  <a:gd name="T8" fmla="*/ 1 w 98"/>
                  <a:gd name="T9" fmla="*/ 1 h 84"/>
                  <a:gd name="T10" fmla="*/ 1 w 98"/>
                  <a:gd name="T11" fmla="*/ 1 h 84"/>
                  <a:gd name="T12" fmla="*/ 1 w 98"/>
                  <a:gd name="T13" fmla="*/ 1 h 84"/>
                  <a:gd name="T14" fmla="*/ 1 w 98"/>
                  <a:gd name="T15" fmla="*/ 1 h 84"/>
                  <a:gd name="T16" fmla="*/ 1 w 98"/>
                  <a:gd name="T17" fmla="*/ 1 h 84"/>
                  <a:gd name="T18" fmla="*/ 1 w 98"/>
                  <a:gd name="T19" fmla="*/ 1 h 84"/>
                  <a:gd name="T20" fmla="*/ 1 w 98"/>
                  <a:gd name="T21" fmla="*/ 1 h 84"/>
                  <a:gd name="T22" fmla="*/ 1 w 98"/>
                  <a:gd name="T23" fmla="*/ 1 h 84"/>
                  <a:gd name="T24" fmla="*/ 1 w 98"/>
                  <a:gd name="T25" fmla="*/ 1 h 84"/>
                  <a:gd name="T26" fmla="*/ 1 w 98"/>
                  <a:gd name="T27" fmla="*/ 1 h 84"/>
                  <a:gd name="T28" fmla="*/ 1 w 98"/>
                  <a:gd name="T29" fmla="*/ 1 h 84"/>
                  <a:gd name="T30" fmla="*/ 1 w 98"/>
                  <a:gd name="T31" fmla="*/ 1 h 84"/>
                  <a:gd name="T32" fmla="*/ 1 w 98"/>
                  <a:gd name="T33" fmla="*/ 1 h 84"/>
                  <a:gd name="T34" fmla="*/ 1 w 98"/>
                  <a:gd name="T35" fmla="*/ 1 h 84"/>
                  <a:gd name="T36" fmla="*/ 1 w 98"/>
                  <a:gd name="T37" fmla="*/ 0 h 84"/>
                  <a:gd name="T38" fmla="*/ 2 w 98"/>
                  <a:gd name="T39" fmla="*/ 1 h 84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98"/>
                  <a:gd name="T61" fmla="*/ 0 h 84"/>
                  <a:gd name="T62" fmla="*/ 98 w 98"/>
                  <a:gd name="T63" fmla="*/ 84 h 84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98" h="84">
                    <a:moveTo>
                      <a:pt x="98" y="69"/>
                    </a:moveTo>
                    <a:lnTo>
                      <a:pt x="0" y="84"/>
                    </a:lnTo>
                    <a:lnTo>
                      <a:pt x="4" y="79"/>
                    </a:lnTo>
                    <a:lnTo>
                      <a:pt x="8" y="75"/>
                    </a:lnTo>
                    <a:lnTo>
                      <a:pt x="12" y="71"/>
                    </a:lnTo>
                    <a:lnTo>
                      <a:pt x="14" y="67"/>
                    </a:lnTo>
                    <a:lnTo>
                      <a:pt x="18" y="61"/>
                    </a:lnTo>
                    <a:lnTo>
                      <a:pt x="19" y="58"/>
                    </a:lnTo>
                    <a:lnTo>
                      <a:pt x="21" y="52"/>
                    </a:lnTo>
                    <a:lnTo>
                      <a:pt x="23" y="48"/>
                    </a:lnTo>
                    <a:lnTo>
                      <a:pt x="25" y="42"/>
                    </a:lnTo>
                    <a:lnTo>
                      <a:pt x="27" y="37"/>
                    </a:lnTo>
                    <a:lnTo>
                      <a:pt x="27" y="33"/>
                    </a:lnTo>
                    <a:lnTo>
                      <a:pt x="29" y="27"/>
                    </a:lnTo>
                    <a:lnTo>
                      <a:pt x="29" y="21"/>
                    </a:lnTo>
                    <a:lnTo>
                      <a:pt x="29" y="15"/>
                    </a:lnTo>
                    <a:lnTo>
                      <a:pt x="29" y="10"/>
                    </a:lnTo>
                    <a:lnTo>
                      <a:pt x="29" y="6"/>
                    </a:lnTo>
                    <a:lnTo>
                      <a:pt x="29" y="0"/>
                    </a:lnTo>
                    <a:lnTo>
                      <a:pt x="98" y="6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45" name="Rectangle 53"/>
              <p:cNvSpPr>
                <a:spLocks noChangeArrowheads="1"/>
              </p:cNvSpPr>
              <p:nvPr/>
            </p:nvSpPr>
            <p:spPr bwMode="auto">
              <a:xfrm>
                <a:off x="2150" y="2662"/>
                <a:ext cx="100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800">
                    <a:solidFill>
                      <a:srgbClr val="000000"/>
                    </a:solidFill>
                  </a:rPr>
                  <a:t>Stat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37946" name="Rectangle 54"/>
              <p:cNvSpPr>
                <a:spLocks noChangeArrowheads="1"/>
              </p:cNvSpPr>
              <p:nvPr/>
            </p:nvSpPr>
            <p:spPr bwMode="auto">
              <a:xfrm>
                <a:off x="2120" y="2739"/>
                <a:ext cx="160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800">
                    <a:solidFill>
                      <a:srgbClr val="000000"/>
                    </a:solidFill>
                  </a:rPr>
                  <a:t>model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37947" name="Freeform 55"/>
              <p:cNvSpPr>
                <a:spLocks/>
              </p:cNvSpPr>
              <p:nvPr/>
            </p:nvSpPr>
            <p:spPr bwMode="auto">
              <a:xfrm>
                <a:off x="2452" y="3144"/>
                <a:ext cx="396" cy="18"/>
              </a:xfrm>
              <a:custGeom>
                <a:avLst/>
                <a:gdLst>
                  <a:gd name="T0" fmla="*/ 12 w 792"/>
                  <a:gd name="T1" fmla="*/ 0 h 36"/>
                  <a:gd name="T2" fmla="*/ 0 w 792"/>
                  <a:gd name="T3" fmla="*/ 0 h 36"/>
                  <a:gd name="T4" fmla="*/ 1 w 792"/>
                  <a:gd name="T5" fmla="*/ 1 h 36"/>
                  <a:gd name="T6" fmla="*/ 12 w 792"/>
                  <a:gd name="T7" fmla="*/ 1 h 36"/>
                  <a:gd name="T8" fmla="*/ 12 w 792"/>
                  <a:gd name="T9" fmla="*/ 0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92"/>
                  <a:gd name="T16" fmla="*/ 0 h 36"/>
                  <a:gd name="T17" fmla="*/ 792 w 792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92" h="36">
                    <a:moveTo>
                      <a:pt x="756" y="0"/>
                    </a:moveTo>
                    <a:lnTo>
                      <a:pt x="0" y="0"/>
                    </a:lnTo>
                    <a:lnTo>
                      <a:pt x="37" y="36"/>
                    </a:lnTo>
                    <a:lnTo>
                      <a:pt x="792" y="36"/>
                    </a:lnTo>
                    <a:lnTo>
                      <a:pt x="756" y="0"/>
                    </a:lnTo>
                    <a:close/>
                  </a:path>
                </a:pathLst>
              </a:custGeom>
              <a:solidFill>
                <a:srgbClr val="C0C0C0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48" name="Freeform 56"/>
              <p:cNvSpPr>
                <a:spLocks/>
              </p:cNvSpPr>
              <p:nvPr/>
            </p:nvSpPr>
            <p:spPr bwMode="auto">
              <a:xfrm>
                <a:off x="2830" y="2659"/>
                <a:ext cx="18" cy="503"/>
              </a:xfrm>
              <a:custGeom>
                <a:avLst/>
                <a:gdLst>
                  <a:gd name="T0" fmla="*/ 1 w 36"/>
                  <a:gd name="T1" fmla="*/ 15 h 1007"/>
                  <a:gd name="T2" fmla="*/ 0 w 36"/>
                  <a:gd name="T3" fmla="*/ 15 h 1007"/>
                  <a:gd name="T4" fmla="*/ 0 w 36"/>
                  <a:gd name="T5" fmla="*/ 0 h 1007"/>
                  <a:gd name="T6" fmla="*/ 1 w 36"/>
                  <a:gd name="T7" fmla="*/ 0 h 1007"/>
                  <a:gd name="T8" fmla="*/ 1 w 36"/>
                  <a:gd name="T9" fmla="*/ 15 h 10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6"/>
                  <a:gd name="T16" fmla="*/ 0 h 1007"/>
                  <a:gd name="T17" fmla="*/ 36 w 36"/>
                  <a:gd name="T18" fmla="*/ 1007 h 10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6" h="1007">
                    <a:moveTo>
                      <a:pt x="36" y="1007"/>
                    </a:moveTo>
                    <a:lnTo>
                      <a:pt x="0" y="971"/>
                    </a:lnTo>
                    <a:lnTo>
                      <a:pt x="0" y="0"/>
                    </a:lnTo>
                    <a:lnTo>
                      <a:pt x="36" y="37"/>
                    </a:lnTo>
                    <a:lnTo>
                      <a:pt x="36" y="1007"/>
                    </a:lnTo>
                    <a:close/>
                  </a:path>
                </a:pathLst>
              </a:custGeom>
              <a:solidFill>
                <a:srgbClr val="C0C0C0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49" name="Rectangle 57"/>
              <p:cNvSpPr>
                <a:spLocks noChangeArrowheads="1"/>
              </p:cNvSpPr>
              <p:nvPr/>
            </p:nvSpPr>
            <p:spPr bwMode="auto">
              <a:xfrm>
                <a:off x="2452" y="2659"/>
                <a:ext cx="378" cy="485"/>
              </a:xfrm>
              <a:prstGeom prst="rect">
                <a:avLst/>
              </a:prstGeom>
              <a:solidFill>
                <a:srgbClr val="FFFFFF"/>
              </a:soli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50" name="Rectangle 58"/>
              <p:cNvSpPr>
                <a:spLocks noChangeArrowheads="1"/>
              </p:cNvSpPr>
              <p:nvPr/>
            </p:nvSpPr>
            <p:spPr bwMode="auto">
              <a:xfrm>
                <a:off x="2522" y="2653"/>
                <a:ext cx="238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800">
                    <a:solidFill>
                      <a:srgbClr val="000000"/>
                    </a:solidFill>
                  </a:rPr>
                  <a:t>Evidence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37951" name="Rectangle 59"/>
              <p:cNvSpPr>
                <a:spLocks noChangeArrowheads="1"/>
              </p:cNvSpPr>
              <p:nvPr/>
            </p:nvSpPr>
            <p:spPr bwMode="auto">
              <a:xfrm>
                <a:off x="2568" y="2730"/>
                <a:ext cx="146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800">
                    <a:solidFill>
                      <a:srgbClr val="000000"/>
                    </a:solidFill>
                  </a:rPr>
                  <a:t>Rules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37952" name="Rectangle 60"/>
              <p:cNvSpPr>
                <a:spLocks noChangeArrowheads="1"/>
              </p:cNvSpPr>
              <p:nvPr/>
            </p:nvSpPr>
            <p:spPr bwMode="auto">
              <a:xfrm>
                <a:off x="2480" y="2838"/>
                <a:ext cx="72" cy="72"/>
              </a:xfrm>
              <a:prstGeom prst="rect">
                <a:avLst/>
              </a:prstGeom>
              <a:solidFill>
                <a:srgbClr val="FF0000"/>
              </a:soli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53" name="Rectangle 61"/>
              <p:cNvSpPr>
                <a:spLocks noChangeArrowheads="1"/>
              </p:cNvSpPr>
              <p:nvPr/>
            </p:nvSpPr>
            <p:spPr bwMode="auto">
              <a:xfrm>
                <a:off x="2480" y="2946"/>
                <a:ext cx="72" cy="72"/>
              </a:xfrm>
              <a:prstGeom prst="rect">
                <a:avLst/>
              </a:prstGeom>
              <a:solidFill>
                <a:srgbClr val="FF0000"/>
              </a:soli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54" name="Rectangle 62"/>
              <p:cNvSpPr>
                <a:spLocks noChangeArrowheads="1"/>
              </p:cNvSpPr>
              <p:nvPr/>
            </p:nvSpPr>
            <p:spPr bwMode="auto">
              <a:xfrm>
                <a:off x="2480" y="3054"/>
                <a:ext cx="72" cy="73"/>
              </a:xfrm>
              <a:prstGeom prst="rect">
                <a:avLst/>
              </a:prstGeom>
              <a:solidFill>
                <a:srgbClr val="FF0000"/>
              </a:soli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55" name="Rectangle 63"/>
              <p:cNvSpPr>
                <a:spLocks noChangeArrowheads="1"/>
              </p:cNvSpPr>
              <p:nvPr/>
            </p:nvSpPr>
            <p:spPr bwMode="auto">
              <a:xfrm>
                <a:off x="2677" y="2838"/>
                <a:ext cx="126" cy="306"/>
              </a:xfrm>
              <a:prstGeom prst="rect">
                <a:avLst/>
              </a:prstGeom>
              <a:solidFill>
                <a:srgbClr val="FFFF00"/>
              </a:solidFill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56" name="Freeform 64"/>
              <p:cNvSpPr>
                <a:spLocks/>
              </p:cNvSpPr>
              <p:nvPr/>
            </p:nvSpPr>
            <p:spPr bwMode="auto">
              <a:xfrm>
                <a:off x="2696" y="2856"/>
                <a:ext cx="72" cy="54"/>
              </a:xfrm>
              <a:custGeom>
                <a:avLst/>
                <a:gdLst>
                  <a:gd name="T0" fmla="*/ 1 w 144"/>
                  <a:gd name="T1" fmla="*/ 2 h 107"/>
                  <a:gd name="T2" fmla="*/ 1 w 144"/>
                  <a:gd name="T3" fmla="*/ 2 h 107"/>
                  <a:gd name="T4" fmla="*/ 2 w 144"/>
                  <a:gd name="T5" fmla="*/ 1 h 107"/>
                  <a:gd name="T6" fmla="*/ 1 w 144"/>
                  <a:gd name="T7" fmla="*/ 0 h 107"/>
                  <a:gd name="T8" fmla="*/ 1 w 144"/>
                  <a:gd name="T9" fmla="*/ 0 h 107"/>
                  <a:gd name="T10" fmla="*/ 0 w 144"/>
                  <a:gd name="T11" fmla="*/ 1 h 107"/>
                  <a:gd name="T12" fmla="*/ 1 w 144"/>
                  <a:gd name="T13" fmla="*/ 2 h 10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4"/>
                  <a:gd name="T22" fmla="*/ 0 h 107"/>
                  <a:gd name="T23" fmla="*/ 144 w 144"/>
                  <a:gd name="T24" fmla="*/ 107 h 10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4" h="107">
                    <a:moveTo>
                      <a:pt x="35" y="107"/>
                    </a:moveTo>
                    <a:lnTo>
                      <a:pt x="108" y="107"/>
                    </a:lnTo>
                    <a:lnTo>
                      <a:pt x="144" y="53"/>
                    </a:lnTo>
                    <a:lnTo>
                      <a:pt x="108" y="0"/>
                    </a:lnTo>
                    <a:lnTo>
                      <a:pt x="35" y="0"/>
                    </a:lnTo>
                    <a:lnTo>
                      <a:pt x="0" y="53"/>
                    </a:lnTo>
                    <a:lnTo>
                      <a:pt x="35" y="107"/>
                    </a:lnTo>
                    <a:close/>
                  </a:path>
                </a:pathLst>
              </a:custGeom>
              <a:solidFill>
                <a:srgbClr val="FFFF00"/>
              </a:solidFill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57" name="Freeform 65"/>
              <p:cNvSpPr>
                <a:spLocks/>
              </p:cNvSpPr>
              <p:nvPr/>
            </p:nvSpPr>
            <p:spPr bwMode="auto">
              <a:xfrm>
                <a:off x="2723" y="3072"/>
                <a:ext cx="80" cy="55"/>
              </a:xfrm>
              <a:custGeom>
                <a:avLst/>
                <a:gdLst>
                  <a:gd name="T0" fmla="*/ 0 w 161"/>
                  <a:gd name="T1" fmla="*/ 2 h 109"/>
                  <a:gd name="T2" fmla="*/ 1 w 161"/>
                  <a:gd name="T3" fmla="*/ 2 h 109"/>
                  <a:gd name="T4" fmla="*/ 2 w 161"/>
                  <a:gd name="T5" fmla="*/ 0 h 109"/>
                  <a:gd name="T6" fmla="*/ 0 w 161"/>
                  <a:gd name="T7" fmla="*/ 0 h 109"/>
                  <a:gd name="T8" fmla="*/ 0 w 161"/>
                  <a:gd name="T9" fmla="*/ 2 h 10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1"/>
                  <a:gd name="T16" fmla="*/ 0 h 109"/>
                  <a:gd name="T17" fmla="*/ 161 w 161"/>
                  <a:gd name="T18" fmla="*/ 109 h 10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1" h="109">
                    <a:moveTo>
                      <a:pt x="40" y="109"/>
                    </a:moveTo>
                    <a:lnTo>
                      <a:pt x="121" y="109"/>
                    </a:lnTo>
                    <a:lnTo>
                      <a:pt x="161" y="0"/>
                    </a:lnTo>
                    <a:lnTo>
                      <a:pt x="0" y="0"/>
                    </a:lnTo>
                    <a:lnTo>
                      <a:pt x="40" y="109"/>
                    </a:lnTo>
                    <a:close/>
                  </a:path>
                </a:pathLst>
              </a:custGeom>
              <a:solidFill>
                <a:srgbClr val="FFFF00"/>
              </a:solidFill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58" name="Freeform 66"/>
              <p:cNvSpPr>
                <a:spLocks/>
              </p:cNvSpPr>
              <p:nvPr/>
            </p:nvSpPr>
            <p:spPr bwMode="auto">
              <a:xfrm>
                <a:off x="2696" y="3054"/>
                <a:ext cx="72" cy="55"/>
              </a:xfrm>
              <a:custGeom>
                <a:avLst/>
                <a:gdLst>
                  <a:gd name="T0" fmla="*/ 0 w 144"/>
                  <a:gd name="T1" fmla="*/ 1 h 109"/>
                  <a:gd name="T2" fmla="*/ 1 w 144"/>
                  <a:gd name="T3" fmla="*/ 0 h 109"/>
                  <a:gd name="T4" fmla="*/ 2 w 144"/>
                  <a:gd name="T5" fmla="*/ 1 h 109"/>
                  <a:gd name="T6" fmla="*/ 1 w 144"/>
                  <a:gd name="T7" fmla="*/ 2 h 109"/>
                  <a:gd name="T8" fmla="*/ 0 w 144"/>
                  <a:gd name="T9" fmla="*/ 1 h 10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4"/>
                  <a:gd name="T16" fmla="*/ 0 h 109"/>
                  <a:gd name="T17" fmla="*/ 144 w 144"/>
                  <a:gd name="T18" fmla="*/ 109 h 10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4" h="109">
                    <a:moveTo>
                      <a:pt x="0" y="55"/>
                    </a:moveTo>
                    <a:lnTo>
                      <a:pt x="71" y="0"/>
                    </a:lnTo>
                    <a:lnTo>
                      <a:pt x="144" y="55"/>
                    </a:lnTo>
                    <a:lnTo>
                      <a:pt x="71" y="109"/>
                    </a:lnTo>
                    <a:lnTo>
                      <a:pt x="0" y="55"/>
                    </a:lnTo>
                    <a:close/>
                  </a:path>
                </a:pathLst>
              </a:custGeom>
              <a:solidFill>
                <a:srgbClr val="FFFF00"/>
              </a:solidFill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59" name="Rectangle 67"/>
              <p:cNvSpPr>
                <a:spLocks noChangeArrowheads="1"/>
              </p:cNvSpPr>
              <p:nvPr/>
            </p:nvSpPr>
            <p:spPr bwMode="auto">
              <a:xfrm>
                <a:off x="2696" y="3018"/>
                <a:ext cx="96" cy="36"/>
              </a:xfrm>
              <a:prstGeom prst="rect">
                <a:avLst/>
              </a:prstGeom>
              <a:solidFill>
                <a:srgbClr val="FFFF00"/>
              </a:solidFill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60" name="Freeform 68"/>
              <p:cNvSpPr>
                <a:spLocks/>
              </p:cNvSpPr>
              <p:nvPr/>
            </p:nvSpPr>
            <p:spPr bwMode="auto">
              <a:xfrm>
                <a:off x="2731" y="2893"/>
                <a:ext cx="72" cy="53"/>
              </a:xfrm>
              <a:custGeom>
                <a:avLst/>
                <a:gdLst>
                  <a:gd name="T0" fmla="*/ 1 w 144"/>
                  <a:gd name="T1" fmla="*/ 0 h 108"/>
                  <a:gd name="T2" fmla="*/ 2 w 144"/>
                  <a:gd name="T3" fmla="*/ 0 h 108"/>
                  <a:gd name="T4" fmla="*/ 2 w 144"/>
                  <a:gd name="T5" fmla="*/ 0 h 108"/>
                  <a:gd name="T6" fmla="*/ 2 w 144"/>
                  <a:gd name="T7" fmla="*/ 0 h 108"/>
                  <a:gd name="T8" fmla="*/ 2 w 144"/>
                  <a:gd name="T9" fmla="*/ 1 h 108"/>
                  <a:gd name="T10" fmla="*/ 2 w 144"/>
                  <a:gd name="T11" fmla="*/ 1 h 108"/>
                  <a:gd name="T12" fmla="*/ 1 w 144"/>
                  <a:gd name="T13" fmla="*/ 1 h 108"/>
                  <a:gd name="T14" fmla="*/ 1 w 144"/>
                  <a:gd name="T15" fmla="*/ 1 h 108"/>
                  <a:gd name="T16" fmla="*/ 0 w 144"/>
                  <a:gd name="T17" fmla="*/ 0 h 108"/>
                  <a:gd name="T18" fmla="*/ 1 w 144"/>
                  <a:gd name="T19" fmla="*/ 0 h 108"/>
                  <a:gd name="T20" fmla="*/ 1 w 144"/>
                  <a:gd name="T21" fmla="*/ 0 h 10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44"/>
                  <a:gd name="T34" fmla="*/ 0 h 108"/>
                  <a:gd name="T35" fmla="*/ 144 w 144"/>
                  <a:gd name="T36" fmla="*/ 108 h 10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44" h="108">
                    <a:moveTo>
                      <a:pt x="14" y="0"/>
                    </a:moveTo>
                    <a:lnTo>
                      <a:pt x="144" y="0"/>
                    </a:lnTo>
                    <a:lnTo>
                      <a:pt x="135" y="25"/>
                    </a:lnTo>
                    <a:lnTo>
                      <a:pt x="131" y="54"/>
                    </a:lnTo>
                    <a:lnTo>
                      <a:pt x="135" y="81"/>
                    </a:lnTo>
                    <a:lnTo>
                      <a:pt x="144" y="108"/>
                    </a:lnTo>
                    <a:lnTo>
                      <a:pt x="14" y="108"/>
                    </a:lnTo>
                    <a:lnTo>
                      <a:pt x="4" y="81"/>
                    </a:lnTo>
                    <a:lnTo>
                      <a:pt x="0" y="54"/>
                    </a:lnTo>
                    <a:lnTo>
                      <a:pt x="4" y="25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FFFF00"/>
              </a:solidFill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61" name="Freeform 69"/>
              <p:cNvSpPr>
                <a:spLocks/>
              </p:cNvSpPr>
              <p:nvPr/>
            </p:nvSpPr>
            <p:spPr bwMode="auto">
              <a:xfrm>
                <a:off x="2686" y="2946"/>
                <a:ext cx="82" cy="54"/>
              </a:xfrm>
              <a:custGeom>
                <a:avLst/>
                <a:gdLst>
                  <a:gd name="T0" fmla="*/ 1 w 163"/>
                  <a:gd name="T1" fmla="*/ 2 h 107"/>
                  <a:gd name="T2" fmla="*/ 2 w 163"/>
                  <a:gd name="T3" fmla="*/ 2 h 107"/>
                  <a:gd name="T4" fmla="*/ 3 w 163"/>
                  <a:gd name="T5" fmla="*/ 0 h 107"/>
                  <a:gd name="T6" fmla="*/ 0 w 163"/>
                  <a:gd name="T7" fmla="*/ 0 h 107"/>
                  <a:gd name="T8" fmla="*/ 1 w 163"/>
                  <a:gd name="T9" fmla="*/ 2 h 1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3"/>
                  <a:gd name="T16" fmla="*/ 0 h 107"/>
                  <a:gd name="T17" fmla="*/ 163 w 163"/>
                  <a:gd name="T18" fmla="*/ 107 h 1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3" h="107">
                    <a:moveTo>
                      <a:pt x="40" y="107"/>
                    </a:moveTo>
                    <a:lnTo>
                      <a:pt x="123" y="107"/>
                    </a:lnTo>
                    <a:lnTo>
                      <a:pt x="163" y="0"/>
                    </a:lnTo>
                    <a:lnTo>
                      <a:pt x="0" y="0"/>
                    </a:lnTo>
                    <a:lnTo>
                      <a:pt x="40" y="107"/>
                    </a:lnTo>
                    <a:close/>
                  </a:path>
                </a:pathLst>
              </a:custGeom>
              <a:solidFill>
                <a:srgbClr val="FFFF00"/>
              </a:solidFill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62" name="Line 70"/>
              <p:cNvSpPr>
                <a:spLocks noChangeShapeType="1"/>
              </p:cNvSpPr>
              <p:nvPr/>
            </p:nvSpPr>
            <p:spPr bwMode="auto">
              <a:xfrm flipH="1" flipV="1">
                <a:off x="2596" y="2877"/>
                <a:ext cx="100" cy="6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63" name="Freeform 71"/>
              <p:cNvSpPr>
                <a:spLocks/>
              </p:cNvSpPr>
              <p:nvPr/>
            </p:nvSpPr>
            <p:spPr bwMode="auto">
              <a:xfrm>
                <a:off x="2552" y="2849"/>
                <a:ext cx="60" cy="59"/>
              </a:xfrm>
              <a:custGeom>
                <a:avLst/>
                <a:gdLst>
                  <a:gd name="T0" fmla="*/ 0 w 121"/>
                  <a:gd name="T1" fmla="*/ 0 h 119"/>
                  <a:gd name="T2" fmla="*/ 1 w 121"/>
                  <a:gd name="T3" fmla="*/ 0 h 119"/>
                  <a:gd name="T4" fmla="*/ 1 w 121"/>
                  <a:gd name="T5" fmla="*/ 0 h 119"/>
                  <a:gd name="T6" fmla="*/ 1 w 121"/>
                  <a:gd name="T7" fmla="*/ 0 h 119"/>
                  <a:gd name="T8" fmla="*/ 1 w 121"/>
                  <a:gd name="T9" fmla="*/ 0 h 119"/>
                  <a:gd name="T10" fmla="*/ 1 w 121"/>
                  <a:gd name="T11" fmla="*/ 0 h 119"/>
                  <a:gd name="T12" fmla="*/ 1 w 121"/>
                  <a:gd name="T13" fmla="*/ 0 h 119"/>
                  <a:gd name="T14" fmla="*/ 1 w 121"/>
                  <a:gd name="T15" fmla="*/ 0 h 119"/>
                  <a:gd name="T16" fmla="*/ 1 w 121"/>
                  <a:gd name="T17" fmla="*/ 0 h 119"/>
                  <a:gd name="T18" fmla="*/ 1 w 121"/>
                  <a:gd name="T19" fmla="*/ 0 h 119"/>
                  <a:gd name="T20" fmla="*/ 1 w 121"/>
                  <a:gd name="T21" fmla="*/ 0 h 119"/>
                  <a:gd name="T22" fmla="*/ 1 w 121"/>
                  <a:gd name="T23" fmla="*/ 1 h 119"/>
                  <a:gd name="T24" fmla="*/ 1 w 121"/>
                  <a:gd name="T25" fmla="*/ 1 h 119"/>
                  <a:gd name="T26" fmla="*/ 1 w 121"/>
                  <a:gd name="T27" fmla="*/ 1 h 119"/>
                  <a:gd name="T28" fmla="*/ 1 w 121"/>
                  <a:gd name="T29" fmla="*/ 1 h 119"/>
                  <a:gd name="T30" fmla="*/ 1 w 121"/>
                  <a:gd name="T31" fmla="*/ 1 h 119"/>
                  <a:gd name="T32" fmla="*/ 1 w 121"/>
                  <a:gd name="T33" fmla="*/ 1 h 119"/>
                  <a:gd name="T34" fmla="*/ 1 w 121"/>
                  <a:gd name="T35" fmla="*/ 1 h 119"/>
                  <a:gd name="T36" fmla="*/ 1 w 121"/>
                  <a:gd name="T37" fmla="*/ 1 h 119"/>
                  <a:gd name="T38" fmla="*/ 0 w 121"/>
                  <a:gd name="T39" fmla="*/ 0 h 119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21"/>
                  <a:gd name="T61" fmla="*/ 0 h 119"/>
                  <a:gd name="T62" fmla="*/ 121 w 121"/>
                  <a:gd name="T63" fmla="*/ 119 h 119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21" h="119">
                    <a:moveTo>
                      <a:pt x="0" y="52"/>
                    </a:moveTo>
                    <a:lnTo>
                      <a:pt x="121" y="0"/>
                    </a:lnTo>
                    <a:lnTo>
                      <a:pt x="119" y="6"/>
                    </a:lnTo>
                    <a:lnTo>
                      <a:pt x="115" y="14"/>
                    </a:lnTo>
                    <a:lnTo>
                      <a:pt x="113" y="19"/>
                    </a:lnTo>
                    <a:lnTo>
                      <a:pt x="109" y="27"/>
                    </a:lnTo>
                    <a:lnTo>
                      <a:pt x="107" y="33"/>
                    </a:lnTo>
                    <a:lnTo>
                      <a:pt x="105" y="41"/>
                    </a:lnTo>
                    <a:lnTo>
                      <a:pt x="105" y="48"/>
                    </a:lnTo>
                    <a:lnTo>
                      <a:pt x="103" y="54"/>
                    </a:lnTo>
                    <a:lnTo>
                      <a:pt x="103" y="62"/>
                    </a:lnTo>
                    <a:lnTo>
                      <a:pt x="103" y="69"/>
                    </a:lnTo>
                    <a:lnTo>
                      <a:pt x="103" y="77"/>
                    </a:lnTo>
                    <a:lnTo>
                      <a:pt x="105" y="85"/>
                    </a:lnTo>
                    <a:lnTo>
                      <a:pt x="105" y="90"/>
                    </a:lnTo>
                    <a:lnTo>
                      <a:pt x="107" y="98"/>
                    </a:lnTo>
                    <a:lnTo>
                      <a:pt x="109" y="106"/>
                    </a:lnTo>
                    <a:lnTo>
                      <a:pt x="111" y="111"/>
                    </a:lnTo>
                    <a:lnTo>
                      <a:pt x="115" y="119"/>
                    </a:lnTo>
                    <a:lnTo>
                      <a:pt x="0" y="5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64" name="Line 72"/>
              <p:cNvSpPr>
                <a:spLocks noChangeShapeType="1"/>
              </p:cNvSpPr>
              <p:nvPr/>
            </p:nvSpPr>
            <p:spPr bwMode="auto">
              <a:xfrm flipH="1" flipV="1">
                <a:off x="2596" y="2986"/>
                <a:ext cx="81" cy="6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65" name="Freeform 73"/>
              <p:cNvSpPr>
                <a:spLocks/>
              </p:cNvSpPr>
              <p:nvPr/>
            </p:nvSpPr>
            <p:spPr bwMode="auto">
              <a:xfrm>
                <a:off x="2552" y="2957"/>
                <a:ext cx="61" cy="59"/>
              </a:xfrm>
              <a:custGeom>
                <a:avLst/>
                <a:gdLst>
                  <a:gd name="T0" fmla="*/ 0 w 122"/>
                  <a:gd name="T1" fmla="*/ 0 h 119"/>
                  <a:gd name="T2" fmla="*/ 2 w 122"/>
                  <a:gd name="T3" fmla="*/ 0 h 119"/>
                  <a:gd name="T4" fmla="*/ 2 w 122"/>
                  <a:gd name="T5" fmla="*/ 0 h 119"/>
                  <a:gd name="T6" fmla="*/ 2 w 122"/>
                  <a:gd name="T7" fmla="*/ 0 h 119"/>
                  <a:gd name="T8" fmla="*/ 2 w 122"/>
                  <a:gd name="T9" fmla="*/ 0 h 119"/>
                  <a:gd name="T10" fmla="*/ 2 w 122"/>
                  <a:gd name="T11" fmla="*/ 0 h 119"/>
                  <a:gd name="T12" fmla="*/ 2 w 122"/>
                  <a:gd name="T13" fmla="*/ 0 h 119"/>
                  <a:gd name="T14" fmla="*/ 2 w 122"/>
                  <a:gd name="T15" fmla="*/ 0 h 119"/>
                  <a:gd name="T16" fmla="*/ 2 w 122"/>
                  <a:gd name="T17" fmla="*/ 0 h 119"/>
                  <a:gd name="T18" fmla="*/ 2 w 122"/>
                  <a:gd name="T19" fmla="*/ 0 h 119"/>
                  <a:gd name="T20" fmla="*/ 2 w 122"/>
                  <a:gd name="T21" fmla="*/ 0 h 119"/>
                  <a:gd name="T22" fmla="*/ 2 w 122"/>
                  <a:gd name="T23" fmla="*/ 1 h 119"/>
                  <a:gd name="T24" fmla="*/ 2 w 122"/>
                  <a:gd name="T25" fmla="*/ 1 h 119"/>
                  <a:gd name="T26" fmla="*/ 2 w 122"/>
                  <a:gd name="T27" fmla="*/ 1 h 119"/>
                  <a:gd name="T28" fmla="*/ 2 w 122"/>
                  <a:gd name="T29" fmla="*/ 1 h 119"/>
                  <a:gd name="T30" fmla="*/ 2 w 122"/>
                  <a:gd name="T31" fmla="*/ 1 h 119"/>
                  <a:gd name="T32" fmla="*/ 2 w 122"/>
                  <a:gd name="T33" fmla="*/ 1 h 119"/>
                  <a:gd name="T34" fmla="*/ 2 w 122"/>
                  <a:gd name="T35" fmla="*/ 1 h 119"/>
                  <a:gd name="T36" fmla="*/ 2 w 122"/>
                  <a:gd name="T37" fmla="*/ 1 h 119"/>
                  <a:gd name="T38" fmla="*/ 0 w 122"/>
                  <a:gd name="T39" fmla="*/ 0 h 119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22"/>
                  <a:gd name="T61" fmla="*/ 0 h 119"/>
                  <a:gd name="T62" fmla="*/ 122 w 122"/>
                  <a:gd name="T63" fmla="*/ 119 h 119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22" h="119">
                    <a:moveTo>
                      <a:pt x="0" y="50"/>
                    </a:moveTo>
                    <a:lnTo>
                      <a:pt x="122" y="0"/>
                    </a:lnTo>
                    <a:lnTo>
                      <a:pt x="119" y="6"/>
                    </a:lnTo>
                    <a:lnTo>
                      <a:pt x="115" y="13"/>
                    </a:lnTo>
                    <a:lnTo>
                      <a:pt x="113" y="19"/>
                    </a:lnTo>
                    <a:lnTo>
                      <a:pt x="109" y="27"/>
                    </a:lnTo>
                    <a:lnTo>
                      <a:pt x="107" y="33"/>
                    </a:lnTo>
                    <a:lnTo>
                      <a:pt x="105" y="40"/>
                    </a:lnTo>
                    <a:lnTo>
                      <a:pt x="105" y="48"/>
                    </a:lnTo>
                    <a:lnTo>
                      <a:pt x="103" y="54"/>
                    </a:lnTo>
                    <a:lnTo>
                      <a:pt x="103" y="61"/>
                    </a:lnTo>
                    <a:lnTo>
                      <a:pt x="103" y="69"/>
                    </a:lnTo>
                    <a:lnTo>
                      <a:pt x="103" y="77"/>
                    </a:lnTo>
                    <a:lnTo>
                      <a:pt x="103" y="84"/>
                    </a:lnTo>
                    <a:lnTo>
                      <a:pt x="105" y="90"/>
                    </a:lnTo>
                    <a:lnTo>
                      <a:pt x="107" y="98"/>
                    </a:lnTo>
                    <a:lnTo>
                      <a:pt x="109" y="105"/>
                    </a:lnTo>
                    <a:lnTo>
                      <a:pt x="111" y="111"/>
                    </a:lnTo>
                    <a:lnTo>
                      <a:pt x="113" y="119"/>
                    </a:lnTo>
                    <a:lnTo>
                      <a:pt x="0" y="5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66" name="Line 74"/>
              <p:cNvSpPr>
                <a:spLocks noChangeShapeType="1"/>
              </p:cNvSpPr>
              <p:nvPr/>
            </p:nvSpPr>
            <p:spPr bwMode="auto">
              <a:xfrm flipH="1">
                <a:off x="2596" y="3082"/>
                <a:ext cx="100" cy="5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67" name="Freeform 75"/>
              <p:cNvSpPr>
                <a:spLocks/>
              </p:cNvSpPr>
              <p:nvPr/>
            </p:nvSpPr>
            <p:spPr bwMode="auto">
              <a:xfrm>
                <a:off x="2552" y="3057"/>
                <a:ext cx="60" cy="59"/>
              </a:xfrm>
              <a:custGeom>
                <a:avLst/>
                <a:gdLst>
                  <a:gd name="T0" fmla="*/ 0 w 121"/>
                  <a:gd name="T1" fmla="*/ 1 h 119"/>
                  <a:gd name="T2" fmla="*/ 1 w 121"/>
                  <a:gd name="T3" fmla="*/ 0 h 119"/>
                  <a:gd name="T4" fmla="*/ 1 w 121"/>
                  <a:gd name="T5" fmla="*/ 0 h 119"/>
                  <a:gd name="T6" fmla="*/ 1 w 121"/>
                  <a:gd name="T7" fmla="*/ 0 h 119"/>
                  <a:gd name="T8" fmla="*/ 1 w 121"/>
                  <a:gd name="T9" fmla="*/ 0 h 119"/>
                  <a:gd name="T10" fmla="*/ 1 w 121"/>
                  <a:gd name="T11" fmla="*/ 0 h 119"/>
                  <a:gd name="T12" fmla="*/ 1 w 121"/>
                  <a:gd name="T13" fmla="*/ 0 h 119"/>
                  <a:gd name="T14" fmla="*/ 1 w 121"/>
                  <a:gd name="T15" fmla="*/ 0 h 119"/>
                  <a:gd name="T16" fmla="*/ 1 w 121"/>
                  <a:gd name="T17" fmla="*/ 0 h 119"/>
                  <a:gd name="T18" fmla="*/ 1 w 121"/>
                  <a:gd name="T19" fmla="*/ 0 h 119"/>
                  <a:gd name="T20" fmla="*/ 1 w 121"/>
                  <a:gd name="T21" fmla="*/ 1 h 119"/>
                  <a:gd name="T22" fmla="*/ 1 w 121"/>
                  <a:gd name="T23" fmla="*/ 1 h 119"/>
                  <a:gd name="T24" fmla="*/ 1 w 121"/>
                  <a:gd name="T25" fmla="*/ 1 h 119"/>
                  <a:gd name="T26" fmla="*/ 1 w 121"/>
                  <a:gd name="T27" fmla="*/ 1 h 119"/>
                  <a:gd name="T28" fmla="*/ 1 w 121"/>
                  <a:gd name="T29" fmla="*/ 1 h 119"/>
                  <a:gd name="T30" fmla="*/ 1 w 121"/>
                  <a:gd name="T31" fmla="*/ 1 h 119"/>
                  <a:gd name="T32" fmla="*/ 1 w 121"/>
                  <a:gd name="T33" fmla="*/ 1 h 119"/>
                  <a:gd name="T34" fmla="*/ 1 w 121"/>
                  <a:gd name="T35" fmla="*/ 1 h 119"/>
                  <a:gd name="T36" fmla="*/ 1 w 121"/>
                  <a:gd name="T37" fmla="*/ 1 h 119"/>
                  <a:gd name="T38" fmla="*/ 0 w 121"/>
                  <a:gd name="T39" fmla="*/ 1 h 119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21"/>
                  <a:gd name="T61" fmla="*/ 0 h 119"/>
                  <a:gd name="T62" fmla="*/ 121 w 121"/>
                  <a:gd name="T63" fmla="*/ 119 h 119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21" h="119">
                    <a:moveTo>
                      <a:pt x="0" y="68"/>
                    </a:moveTo>
                    <a:lnTo>
                      <a:pt x="115" y="0"/>
                    </a:lnTo>
                    <a:lnTo>
                      <a:pt x="111" y="8"/>
                    </a:lnTo>
                    <a:lnTo>
                      <a:pt x="109" y="14"/>
                    </a:lnTo>
                    <a:lnTo>
                      <a:pt x="107" y="22"/>
                    </a:lnTo>
                    <a:lnTo>
                      <a:pt x="105" y="29"/>
                    </a:lnTo>
                    <a:lnTo>
                      <a:pt x="105" y="35"/>
                    </a:lnTo>
                    <a:lnTo>
                      <a:pt x="103" y="43"/>
                    </a:lnTo>
                    <a:lnTo>
                      <a:pt x="103" y="50"/>
                    </a:lnTo>
                    <a:lnTo>
                      <a:pt x="103" y="58"/>
                    </a:lnTo>
                    <a:lnTo>
                      <a:pt x="103" y="64"/>
                    </a:lnTo>
                    <a:lnTo>
                      <a:pt x="105" y="71"/>
                    </a:lnTo>
                    <a:lnTo>
                      <a:pt x="105" y="79"/>
                    </a:lnTo>
                    <a:lnTo>
                      <a:pt x="107" y="87"/>
                    </a:lnTo>
                    <a:lnTo>
                      <a:pt x="109" y="93"/>
                    </a:lnTo>
                    <a:lnTo>
                      <a:pt x="113" y="100"/>
                    </a:lnTo>
                    <a:lnTo>
                      <a:pt x="115" y="106"/>
                    </a:lnTo>
                    <a:lnTo>
                      <a:pt x="119" y="114"/>
                    </a:lnTo>
                    <a:lnTo>
                      <a:pt x="121" y="119"/>
                    </a:lnTo>
                    <a:lnTo>
                      <a:pt x="0" y="6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68" name="Line 76"/>
              <p:cNvSpPr>
                <a:spLocks noChangeShapeType="1"/>
              </p:cNvSpPr>
              <p:nvPr/>
            </p:nvSpPr>
            <p:spPr bwMode="auto">
              <a:xfrm>
                <a:off x="2363" y="2901"/>
                <a:ext cx="89" cy="1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69" name="Rectangle 77"/>
              <p:cNvSpPr>
                <a:spLocks noChangeArrowheads="1"/>
              </p:cNvSpPr>
              <p:nvPr/>
            </p:nvSpPr>
            <p:spPr bwMode="auto">
              <a:xfrm>
                <a:off x="2340" y="2879"/>
                <a:ext cx="45" cy="4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70" name="Rectangle 78"/>
              <p:cNvSpPr>
                <a:spLocks noChangeArrowheads="1"/>
              </p:cNvSpPr>
              <p:nvPr/>
            </p:nvSpPr>
            <p:spPr bwMode="auto">
              <a:xfrm>
                <a:off x="2430" y="2879"/>
                <a:ext cx="45" cy="4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71" name="Line 79"/>
              <p:cNvSpPr>
                <a:spLocks noChangeShapeType="1"/>
              </p:cNvSpPr>
              <p:nvPr/>
            </p:nvSpPr>
            <p:spPr bwMode="auto">
              <a:xfrm>
                <a:off x="1824" y="2832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37922" name="Text Box 80"/>
            <p:cNvSpPr txBox="1">
              <a:spLocks noChangeArrowheads="1"/>
            </p:cNvSpPr>
            <p:nvPr/>
          </p:nvSpPr>
          <p:spPr bwMode="auto">
            <a:xfrm>
              <a:off x="960" y="816"/>
              <a:ext cx="278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olidFill>
                    <a:schemeClr val="accent2"/>
                  </a:solidFill>
                  <a:latin typeface="Arial" charset="0"/>
                  <a:cs typeface="Times New Roman" pitchFamily="18" charset="0"/>
                </a:rPr>
                <a:t>How</a:t>
              </a:r>
              <a:r>
                <a:rPr lang="en-US" sz="2000">
                  <a:latin typeface="Arial" charset="0"/>
                  <a:cs typeface="Times New Roman" pitchFamily="18" charset="0"/>
                </a:rPr>
                <a:t> we measure = </a:t>
              </a:r>
              <a:r>
                <a:rPr lang="en-US" sz="2000" b="1">
                  <a:solidFill>
                    <a:srgbClr val="FF3300"/>
                  </a:solidFill>
                  <a:latin typeface="Arial" charset="0"/>
                  <a:cs typeface="Times New Roman" pitchFamily="18" charset="0"/>
                </a:rPr>
                <a:t>Evidence</a:t>
              </a:r>
              <a:r>
                <a:rPr lang="en-US" sz="2000" b="1">
                  <a:solidFill>
                    <a:schemeClr val="hlink"/>
                  </a:solidFill>
                  <a:latin typeface="Arial" charset="0"/>
                  <a:cs typeface="Times New Roman" pitchFamily="18" charset="0"/>
                </a:rPr>
                <a:t> </a:t>
              </a:r>
              <a:r>
                <a:rPr lang="en-US" sz="2000">
                  <a:latin typeface="Arial" charset="0"/>
                  <a:cs typeface="Times New Roman" pitchFamily="18" charset="0"/>
                </a:rPr>
                <a:t>Model</a:t>
              </a: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E1249-74C7-48C7-AE5E-70175C83D1C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>
    <p:wipe dir="r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3.1.3337"/>
  <p:tag name="PPTVERSION" val="14"/>
  <p:tag name="TPOS" val="2"/>
</p:tagLst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817</TotalTime>
  <Words>1847</Words>
  <Application>Microsoft Office PowerPoint</Application>
  <PresentationFormat>On-screen Show (4:3)</PresentationFormat>
  <Paragraphs>305</Paragraphs>
  <Slides>31</Slides>
  <Notes>22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0" baseType="lpstr">
      <vt:lpstr>Zapf Dingbats</vt:lpstr>
      <vt:lpstr>Arial</vt:lpstr>
      <vt:lpstr>Cambria Math</vt:lpstr>
      <vt:lpstr>Symbol</vt:lpstr>
      <vt:lpstr>Tahoma</vt:lpstr>
      <vt:lpstr>Times New Roman</vt:lpstr>
      <vt:lpstr>Wingdings</vt:lpstr>
      <vt:lpstr>Default Design</vt:lpstr>
      <vt:lpstr>Equation</vt:lpstr>
      <vt:lpstr>PowerPoint Presentation</vt:lpstr>
      <vt:lpstr>PowerPoint Presentation</vt:lpstr>
      <vt:lpstr>The Interplay of Design and Statistical Modeling</vt:lpstr>
      <vt:lpstr>Test Design</vt:lpstr>
      <vt:lpstr>Evidence Centered Design</vt:lpstr>
      <vt:lpstr>Evidence Centered Design</vt:lpstr>
      <vt:lpstr>The Initial Frame</vt:lpstr>
      <vt:lpstr>Conceptual Assessment Framework (CAF)</vt:lpstr>
      <vt:lpstr>Conceptual Assessment Framework (CAF)</vt:lpstr>
      <vt:lpstr>Conceptual Assessment Framework (CAF)</vt:lpstr>
      <vt:lpstr>Conceptual Assessment Framework (CAF)</vt:lpstr>
      <vt:lpstr>Conceptual Assessment Framework (CAF)</vt:lpstr>
      <vt:lpstr>Activity 1: Driver’s License Exam</vt:lpstr>
      <vt:lpstr>Activity 1 (cont)</vt:lpstr>
      <vt:lpstr>Activity 1 (cont)</vt:lpstr>
      <vt:lpstr>ECD  Bayes Nets</vt:lpstr>
      <vt:lpstr>Cup and Cap notation</vt:lpstr>
      <vt:lpstr>Conditional Probability</vt:lpstr>
      <vt:lpstr>Bayes Theorem</vt:lpstr>
      <vt:lpstr>Independence</vt:lpstr>
      <vt:lpstr>Accident Proneness (Feller, 1968)</vt:lpstr>
      <vt:lpstr>Accident Proneness (cont)</vt:lpstr>
      <vt:lpstr>Accident Proneness (cont)</vt:lpstr>
      <vt:lpstr>Conditional Independence</vt:lpstr>
      <vt:lpstr>Competing Explanations</vt:lpstr>
      <vt:lpstr>D-Separation</vt:lpstr>
      <vt:lpstr>D-Separation Exercise</vt:lpstr>
      <vt:lpstr>Building Up Complex Networks</vt:lpstr>
      <vt:lpstr>Building Up Complex Networks, cont.</vt:lpstr>
      <vt:lpstr>Bayes net</vt:lpstr>
      <vt:lpstr>Activity 2: Build a Bayes Net</vt:lpstr>
    </vt:vector>
  </TitlesOfParts>
  <Company>ETS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Mislevy, Robert J</dc:creator>
  <cp:lastModifiedBy>Duanli Yan</cp:lastModifiedBy>
  <cp:revision>79</cp:revision>
  <cp:lastPrinted>2008-03-13T21:17:43Z</cp:lastPrinted>
  <dcterms:created xsi:type="dcterms:W3CDTF">2012-03-23T21:10:03Z</dcterms:created>
  <dcterms:modified xsi:type="dcterms:W3CDTF">2021-05-25T18:48:25Z</dcterms:modified>
</cp:coreProperties>
</file>